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4"/>
  </p:notesMasterIdLst>
  <p:sldIdLst>
    <p:sldId id="2147480360" r:id="rId2"/>
    <p:sldId id="2147480352" r:id="rId3"/>
    <p:sldId id="2147480361" r:id="rId4"/>
    <p:sldId id="2147480404" r:id="rId5"/>
    <p:sldId id="2147480392" r:id="rId6"/>
    <p:sldId id="2147480505" r:id="rId7"/>
    <p:sldId id="2147480506" r:id="rId8"/>
    <p:sldId id="2147480496" r:id="rId9"/>
    <p:sldId id="2147480487" r:id="rId10"/>
    <p:sldId id="2147480366" r:id="rId11"/>
    <p:sldId id="2147480490" r:id="rId12"/>
    <p:sldId id="2147480507" r:id="rId13"/>
    <p:sldId id="2147480511" r:id="rId14"/>
    <p:sldId id="2147480399" r:id="rId15"/>
    <p:sldId id="2147480508" r:id="rId16"/>
    <p:sldId id="2147480376" r:id="rId17"/>
    <p:sldId id="2147480512" r:id="rId18"/>
    <p:sldId id="2147480513" r:id="rId19"/>
    <p:sldId id="2147480510" r:id="rId20"/>
    <p:sldId id="2147480499" r:id="rId21"/>
    <p:sldId id="2147480498" r:id="rId22"/>
    <p:sldId id="214748050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2C9502-64D3-C1F2-5303-A79A70568C68}" name="Shannon Buckmir" initials="SB" userId="S::Shannon.Buckmir@ashfieldmedcomms.com::e02c09b8-5580-4704-a848-0791129f469c" providerId="AD"/>
  <p188:author id="{B906FD14-30DB-049B-B2E0-9E7DEED1C364}" name="Ashfield MedComms_VG" initials="VG" userId="Ashfield MedComms_VG" providerId="None"/>
  <p188:author id="{D09B4866-FD44-A26F-F3D6-B847FDBD5B4F}" name="Kathleen Blake" initials="KB" userId="S::Kathleen.Blake@ashfieldmedcomms.com::37e0cc72-7b8c-418d-b77e-f4e4416a85d1" providerId="AD"/>
  <p188:author id="{984D7ECF-0C7C-7FA3-F589-D762CFCE9489}" name="Ashfield" initials="ASH" userId="Ashfield" providerId="None"/>
  <p188:author id="{7EDE95E5-857F-E613-17EF-1D657C152529}" name="Andrea Michels" initials="AM" userId="S::Andrea.Michels@ashfieldmedcomms.com::f040a4f9-ded7-47ae-8bc6-31d8765960a7" providerId="AD"/>
  <p188:author id="{B9D822EC-C482-97FC-97C9-F5AD6FF794F3}" name="Sya Allen" initials="SA" userId="14679432903_tp_box_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791"/>
    <a:srgbClr val="7A1912"/>
    <a:srgbClr val="791912"/>
    <a:srgbClr val="FADAD8"/>
    <a:srgbClr val="6A7BA5"/>
    <a:srgbClr val="FFC71D"/>
    <a:srgbClr val="FFC30C"/>
    <a:srgbClr val="1D2C47"/>
    <a:srgbClr val="1E2B45"/>
    <a:srgbClr val="5A6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70" d="100"/>
          <a:sy n="70" d="100"/>
        </p:scale>
        <p:origin x="512" y="40"/>
      </p:cViewPr>
      <p:guideLst>
        <p:guide orient="horz" pos="792"/>
        <p:guide pos="144"/>
        <p:guide pos="39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58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7EBF0-10FC-4A9B-AA10-4BC41FCF1762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6653C-F8CD-443A-869E-D1AE60F1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0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6D33B-2E16-46A6-BB62-44094FC27B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856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B2BAD-AF63-9DC1-BC20-92D53C90B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079DE1-BD09-B02F-A0F2-D5364200C6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EFA01-A645-F67D-882F-74B8DBBEF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7E11C-5A49-4E81-9041-D0A0A1BC9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596AFD8-EF7F-96CE-DD74-DB75562CB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18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27005-2F9D-57B4-16C5-522826129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179BDE-E047-66F5-D673-F1DB477906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2B5F7-2154-1E7A-6273-7038FE74EF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6D33B-2E16-46A6-BB62-44094FC27B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5DE0780-5CB9-ACDD-CCF1-2A2E26157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65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6D25B-4C21-A864-97F4-F6248BAE0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3320AF-3C37-F5A7-B734-396E13C59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8A8BB-0DE6-0D7C-09B1-CAC2F70C29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86653C-F8CD-443A-869E-D1AE60F194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6466BCA-099B-28B3-13B9-D17EDD043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2F5AF-8310-38D2-627B-B56C7A829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037774-9544-9E99-0EDE-3D85F27717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CEBC74-8EE6-82E0-1545-613F0F05B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en-US" sz="1100" b="1" dirty="0"/>
          </a:p>
          <a:p>
            <a:pPr marL="628650" lvl="1" indent="-171450">
              <a:buFont typeface="Courier New" panose="02070309020205020404" pitchFamily="49" charset="0"/>
              <a:buChar char="o"/>
            </a:pP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2793B-C5F0-16FF-F45E-F21DB7A68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6D33B-2E16-46A6-BB62-44094FC27B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232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D4AE0-BBF5-B0C6-5CFD-5370FFA31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99B5E7-437F-B010-18E0-7364C7B96A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613B-E929-EC56-3717-9F107FA18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6D33B-2E16-46A6-BB62-44094FC27B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48C561E-D1EC-DC2D-A193-63150D662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93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6D33B-2E16-46A6-BB62-44094FC27B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B7D7139-7B95-C68F-CD77-64056A24E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56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B2BAD-AF63-9DC1-BC20-92D53C90B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079DE1-BD09-B02F-A0F2-D5364200C6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EFA01-A645-F67D-882F-74B8DBBEF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7E11C-5A49-4E81-9041-D0A0A1BC9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596AFD8-EF7F-96CE-DD74-DB75562CB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7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933A6-77A7-CD7F-7548-B96E024A6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426A7F-14D5-A334-BB97-9B6C398D3B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EC2EA8-F725-8BA3-536E-3664571E2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D10B8-F107-26EA-33EE-AA7C97C27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6D33B-2E16-46A6-BB62-44094FC27B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609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A8330-F16E-9440-D673-281CE8D74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38CD5F-6894-6CE2-1371-4347457178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ED3293-1BBD-E2C3-E333-87A4D3C6C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7E33-CEBC-80DC-3696-044BA8012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6D33B-2E16-46A6-BB62-44094FC27B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570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814D5-1A26-2FE5-4B2A-A3AA21582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919732-1152-DCF5-1BA9-313033843E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B78E0-6357-483D-F21B-FFDBC8DB1B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6D33B-2E16-46A6-BB62-44094FC27B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71386EE-FBE7-3D47-672F-11335B299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2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D77CC-D796-191A-D395-64D29CF3D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2E05E3-A4F5-CFFB-F601-EDB4136C0C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E8BEE8-9EED-29D8-9C5D-62B9B9982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E9760-0EC3-6879-189E-32C65D62A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7E11C-5A49-4E81-9041-D0A0A1BC9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937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8405D-0978-7117-E651-456089B67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26CCDF-0C19-A9DC-7227-2DE12B9FB5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838C3-E03C-7AB4-4FA5-6BC26D6FA9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6D33B-2E16-46A6-BB62-44094FC27B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2BB50A3-26B3-DC1A-EA6E-17AD1A35C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51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E023D-4A19-E28B-0D61-EE809EF9C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620932-71A2-60E3-79BF-D41837F07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276CD-F2E6-AA87-779E-CB78FF39D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6D33B-2E16-46A6-BB62-44094FC27B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DBB3919-DCBE-6D6E-388E-C89C52867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8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24395-FDB9-43A8-8EAF-310B17783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9A1C95-E157-1353-72B9-058ABAA10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656A9-AFB0-99A4-97B5-920A3D9B6A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7E11C-5A49-4E81-9041-D0A0A1BC9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332F03C-21A0-10BD-01BF-0EA3803CF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43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B2BAD-AF63-9DC1-BC20-92D53C90B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079DE1-BD09-B02F-A0F2-D5364200C6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EFA01-A645-F67D-882F-74B8DBBEF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7E11C-5A49-4E81-9041-D0A0A1BC9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596AFD8-EF7F-96CE-DD74-DB75562CB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2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4314B-C968-1576-030E-D5764A5C9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600185-802A-C8A2-9120-C035E8D29B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9BFC9-0FE0-4CD5-CDBC-05CE3360E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7E11C-5A49-4E81-9041-D0A0A1BC9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129A872-DA93-AE23-9E56-619BC4AFB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79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6D33B-2E16-46A6-BB62-44094FC27B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384B346-E4CF-E19A-E7D8-6A8E0FB7C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52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6881E-284B-9B8C-29DA-A115B9D4F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BAE44A-CCA1-F8D9-3EA0-E42A7D599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6155A-C238-F6FB-4BCB-42975824E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7E11C-5A49-4E81-9041-D0A0A1BC90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C6B3CF4-DF87-2C53-2A15-A5E298463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36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BFEEC-57C2-1E9C-4BA6-1F5F2BC86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AEBA1D-8365-CC9C-6E88-8CB09C175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D420F-7E58-410B-CB28-6BF809016F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6D33B-2E16-46A6-BB62-44094FC27B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E6FC4D7-8D1D-87FF-5AB6-7C888628B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78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6D33B-2E16-46A6-BB62-44094FC27B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CD913AA-3CC5-AE3E-A374-884DE32918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46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CF5F8-DAA1-0137-6AEA-1FD860D19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1F49E3-ED86-64C9-2D0A-455F64E751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5A839-2D08-5128-15C9-F5E631BC4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6D33B-2E16-46A6-BB62-44094FC27B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4B391E6-7A32-C264-3211-66EA20B67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1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rgbClr val="E3E9E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3ADB31-8CE9-5743-9132-7CBF9582E807}"/>
              </a:ext>
            </a:extLst>
          </p:cNvPr>
          <p:cNvSpPr/>
          <p:nvPr userDrawn="1"/>
        </p:nvSpPr>
        <p:spPr>
          <a:xfrm>
            <a:off x="0" y="-33294"/>
            <a:ext cx="12192000" cy="3488764"/>
          </a:xfrm>
          <a:prstGeom prst="rect">
            <a:avLst/>
          </a:prstGeom>
          <a:solidFill>
            <a:srgbClr val="220C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2653D4-3601-CCE7-D0DD-CC05C3887800}"/>
              </a:ext>
            </a:extLst>
          </p:cNvPr>
          <p:cNvSpPr/>
          <p:nvPr userDrawn="1"/>
        </p:nvSpPr>
        <p:spPr>
          <a:xfrm>
            <a:off x="0" y="6102417"/>
            <a:ext cx="12192000" cy="75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1F88446-71C9-0508-973B-5BA29A2A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34"/>
            <a:ext cx="8660921" cy="1757548"/>
          </a:xfrm>
        </p:spPr>
        <p:txBody>
          <a:bodyPr anchor="b" anchorCtr="0">
            <a:noAutofit/>
          </a:bodyPr>
          <a:lstStyle>
            <a:lvl1pPr algn="l">
              <a:defRPr sz="4400"/>
            </a:lvl1pPr>
          </a:lstStyle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04D75F4-5149-434D-AC8C-76A0B6537D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722" y="2553781"/>
            <a:ext cx="8693904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20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Subtitle – Click To Edit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882601-55C5-E075-25F5-9925DCCE94C9}"/>
              </a:ext>
            </a:extLst>
          </p:cNvPr>
          <p:cNvGrpSpPr/>
          <p:nvPr userDrawn="1"/>
        </p:nvGrpSpPr>
        <p:grpSpPr>
          <a:xfrm>
            <a:off x="0" y="2219352"/>
            <a:ext cx="9144000" cy="28620"/>
            <a:chOff x="1931158" y="3945774"/>
            <a:chExt cx="8961120" cy="2862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27729A7-736A-6A7D-0F1E-04E631BBFB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74394"/>
              <a:ext cx="896112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9E68054-86F2-7BB9-ED59-25C329ECC8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45774"/>
              <a:ext cx="896112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F083CB9A-0CAE-7C40-8843-B3C4AFD564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906507" y="6531391"/>
            <a:ext cx="285493" cy="246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2F1FE7-663E-4466-9BC7-B7B99D884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9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F214C-81EE-434B-BC48-3AD8D9E28D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463040"/>
            <a:ext cx="5486400" cy="4572000"/>
          </a:xfrm>
          <a:ln w="19050">
            <a:noFill/>
            <a:miter lim="800000"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A95ED3-DB2C-DA4F-AE88-219323E42F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7519" y="1463041"/>
            <a:ext cx="5486400" cy="4572000"/>
          </a:xfrm>
          <a:ln w="19050">
            <a:noFill/>
            <a:miter lim="800000"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005B05-A51A-27FE-C8EE-54BDEF79F3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8013CF39-181A-120A-E10C-148D4F4DB43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7074" y="6082852"/>
            <a:ext cx="11274552" cy="365760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690562" indent="0">
              <a:buNone/>
              <a:defRPr sz="1000"/>
            </a:lvl3pPr>
            <a:lvl4pPr marL="1141413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>
                <a:solidFill>
                  <a:schemeClr val="accent5"/>
                </a:solidFill>
              </a:rPr>
              <a:t>Insert References &amp; Abbreviations</a:t>
            </a:r>
            <a:endParaRPr lang="en-GB">
              <a:solidFill>
                <a:schemeClr val="accent5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8121F80-F1DB-2E53-E6A0-D45203662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63951"/>
            <a:ext cx="11274552" cy="790517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025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F214C-81EE-434B-BC48-3AD8D9E28D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463040"/>
            <a:ext cx="5486400" cy="4572000"/>
          </a:xfrm>
          <a:ln w="19050">
            <a:noFill/>
            <a:miter lim="800000"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A95ED3-DB2C-DA4F-AE88-219323E42F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7519" y="1463041"/>
            <a:ext cx="5486400" cy="4572000"/>
          </a:xfrm>
          <a:ln w="19050">
            <a:noFill/>
            <a:miter lim="800000"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F5E8A61-A676-824F-DEBA-3EDFEE3489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04776"/>
            <a:ext cx="11274552" cy="276999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2000" b="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Subtitle – Click To Edit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005B05-A51A-27FE-C8EE-54BDEF79F3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8013CF39-181A-120A-E10C-148D4F4DB43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7074" y="6082852"/>
            <a:ext cx="11274552" cy="365760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690562" indent="0">
              <a:buNone/>
              <a:defRPr sz="1000"/>
            </a:lvl3pPr>
            <a:lvl4pPr marL="1141413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>
                <a:solidFill>
                  <a:schemeClr val="accent5"/>
                </a:solidFill>
              </a:rPr>
              <a:t>Insert References &amp; Abbreviations</a:t>
            </a:r>
            <a:endParaRPr lang="en-GB">
              <a:solidFill>
                <a:schemeClr val="accent5"/>
              </a:solidFill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5655CB2-470A-9ACF-5512-046AAF33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83283"/>
            <a:ext cx="11274552" cy="3600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43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F214C-81EE-434B-BC48-3AD8D9E28D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463040"/>
            <a:ext cx="5486400" cy="4572000"/>
          </a:xfrm>
          <a:ln w="19050">
            <a:noFill/>
            <a:miter lim="800000"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F5E8A61-A676-824F-DEBA-3EDFEE3489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04776"/>
            <a:ext cx="11274552" cy="276999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2000" b="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Subtitle – Click To Edit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005B05-A51A-27FE-C8EE-54BDEF79F3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8013CF39-181A-120A-E10C-148D4F4DB43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7074" y="6082852"/>
            <a:ext cx="11274552" cy="365760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690562" indent="0">
              <a:buNone/>
              <a:defRPr sz="1000"/>
            </a:lvl3pPr>
            <a:lvl4pPr marL="1141413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>
                <a:solidFill>
                  <a:schemeClr val="accent5"/>
                </a:solidFill>
              </a:rPr>
              <a:t>Insert References &amp; Abbreviations</a:t>
            </a:r>
            <a:endParaRPr lang="en-GB">
              <a:solidFill>
                <a:schemeClr val="accent5"/>
              </a:solidFill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5655CB2-470A-9ACF-5512-046AAF33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83282"/>
            <a:ext cx="11274552" cy="3600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929F3BF-0E58-C8C7-5B9F-164F87FB18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7519" y="1463040"/>
            <a:ext cx="5486400" cy="457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8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995819-3A16-3AA3-3C1F-711C0019DEE3}"/>
              </a:ext>
            </a:extLst>
          </p:cNvPr>
          <p:cNvSpPr/>
          <p:nvPr userDrawn="1"/>
        </p:nvSpPr>
        <p:spPr>
          <a:xfrm>
            <a:off x="-1523" y="1"/>
            <a:ext cx="12192000" cy="1620982"/>
          </a:xfrm>
          <a:prstGeom prst="rect">
            <a:avLst/>
          </a:prstGeom>
          <a:solidFill>
            <a:srgbClr val="220C0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55C077-1A85-6367-E8CB-F78C914460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1CA29AD-3ED8-1918-B8D4-343F443A0D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328" y="908933"/>
            <a:ext cx="11274358" cy="27699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20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Subtitle – Click To Edit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D254DBA4-5C7E-4FEC-3885-611DD3A05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11274552" cy="4254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5C83DE2A-2CEC-54E2-D2FC-BE6388A8A6B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074" y="6082852"/>
            <a:ext cx="11274552" cy="365760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690562" indent="0">
              <a:buNone/>
              <a:defRPr sz="1000"/>
            </a:lvl3pPr>
            <a:lvl4pPr marL="1141413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>
                <a:solidFill>
                  <a:schemeClr val="accent5"/>
                </a:solidFill>
              </a:rPr>
              <a:t>Insert References &amp; Abbreviations</a:t>
            </a:r>
            <a:endParaRPr lang="en-GB">
              <a:solidFill>
                <a:schemeClr val="accent5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38CFD8-54CC-E0F5-42DE-D54D925DE85B}"/>
              </a:ext>
            </a:extLst>
          </p:cNvPr>
          <p:cNvGrpSpPr/>
          <p:nvPr userDrawn="1"/>
        </p:nvGrpSpPr>
        <p:grpSpPr>
          <a:xfrm>
            <a:off x="0" y="1248390"/>
            <a:ext cx="9144000" cy="28620"/>
            <a:chOff x="1931158" y="3945774"/>
            <a:chExt cx="8961120" cy="2862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2C3909-6727-27A8-8E24-1B546CDFAAC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74394"/>
              <a:ext cx="896112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782DEE3-2A11-3710-785C-6FB4015D53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45774"/>
              <a:ext cx="896112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Title 14">
            <a:extLst>
              <a:ext uri="{FF2B5EF4-FFF2-40B4-BE49-F238E27FC236}">
                <a16:creationId xmlns:a16="http://schemas.microsoft.com/office/drawing/2014/main" id="{F617B575-B108-EF19-2A56-2E463F42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53" y="383282"/>
            <a:ext cx="11247861" cy="360099"/>
          </a:xfrm>
        </p:spPr>
        <p:txBody>
          <a:bodyPr/>
          <a:lstStyle>
            <a:lvl1pPr>
              <a:defRPr>
                <a:solidFill>
                  <a:srgbClr val="E4001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2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with Pictur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995819-3A16-3AA3-3C1F-711C0019DEE3}"/>
              </a:ext>
            </a:extLst>
          </p:cNvPr>
          <p:cNvSpPr/>
          <p:nvPr userDrawn="1"/>
        </p:nvSpPr>
        <p:spPr>
          <a:xfrm>
            <a:off x="-1523" y="0"/>
            <a:ext cx="6291487" cy="6858000"/>
          </a:xfrm>
          <a:prstGeom prst="rect">
            <a:avLst/>
          </a:prstGeom>
          <a:solidFill>
            <a:srgbClr val="220C0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A6EBED-0780-D1F7-90E9-DC24B8D9EE06}"/>
              </a:ext>
            </a:extLst>
          </p:cNvPr>
          <p:cNvSpPr/>
          <p:nvPr userDrawn="1"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A222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D254DBA4-5C7E-4FEC-3885-611DD3A05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040"/>
            <a:ext cx="5486401" cy="44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94A348D-1C13-B191-428A-1D9D1CBCF7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9675" y="0"/>
            <a:ext cx="5902325" cy="6492239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1FB3149-45B6-8511-69D7-C38842EA8E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04776"/>
            <a:ext cx="5486274" cy="221599"/>
          </a:xfr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16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Subtitle – Click To Edit</a:t>
            </a:r>
          </a:p>
        </p:txBody>
      </p:sp>
      <p:sp>
        <p:nvSpPr>
          <p:cNvPr id="18" name="Title 14">
            <a:extLst>
              <a:ext uri="{FF2B5EF4-FFF2-40B4-BE49-F238E27FC236}">
                <a16:creationId xmlns:a16="http://schemas.microsoft.com/office/drawing/2014/main" id="{0956A274-C435-1702-D27A-172416FC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68244"/>
            <a:ext cx="5486274" cy="27514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55C077-1A85-6367-E8CB-F78C914460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A7D900D1-A127-DFF8-0856-5F0AFC195EF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7074" y="5983699"/>
            <a:ext cx="5486400" cy="365760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690562" indent="0">
              <a:buNone/>
              <a:defRPr sz="1000"/>
            </a:lvl3pPr>
            <a:lvl4pPr marL="1141413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>
                <a:solidFill>
                  <a:schemeClr val="accent5"/>
                </a:solidFill>
              </a:rPr>
              <a:t>Insert References &amp; Abbreviations</a:t>
            </a:r>
            <a:endParaRPr lang="en-GB">
              <a:solidFill>
                <a:schemeClr val="accent5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2CD939-FE35-480B-F0C6-6BCBE58F67B6}"/>
              </a:ext>
            </a:extLst>
          </p:cNvPr>
          <p:cNvGrpSpPr/>
          <p:nvPr userDrawn="1"/>
        </p:nvGrpSpPr>
        <p:grpSpPr>
          <a:xfrm>
            <a:off x="0" y="1248390"/>
            <a:ext cx="5943600" cy="28620"/>
            <a:chOff x="1931158" y="3945774"/>
            <a:chExt cx="8961120" cy="286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7E1B3AE-177D-CF74-4DB3-D60A22944B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74394"/>
              <a:ext cx="896112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BC855AA-8BA3-8207-EAA0-15A360C88A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45774"/>
              <a:ext cx="896112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854578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r">
    <p:bg>
      <p:bgPr>
        <a:solidFill>
          <a:srgbClr val="E3E9EC">
            <a:alpha val="5016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49CE2D-8CE4-229F-C848-84C607CDE6F1}"/>
              </a:ext>
            </a:extLst>
          </p:cNvPr>
          <p:cNvSpPr/>
          <p:nvPr userDrawn="1"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A222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5FA0A-2DC9-E222-5781-5B55E6C070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02D2A9-01A3-2287-34B7-9E92047CCBCC}"/>
              </a:ext>
            </a:extLst>
          </p:cNvPr>
          <p:cNvSpPr txBox="1"/>
          <p:nvPr userDrawn="1"/>
        </p:nvSpPr>
        <p:spPr>
          <a:xfrm>
            <a:off x="457201" y="2760611"/>
            <a:ext cx="10956274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4800" b="1">
                <a:solidFill>
                  <a:schemeClr val="accent1"/>
                </a:solidFill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1554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rgbClr val="E3E9E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903BD0-E79F-4294-928C-0964853E9292}"/>
              </a:ext>
            </a:extLst>
          </p:cNvPr>
          <p:cNvSpPr/>
          <p:nvPr userDrawn="1"/>
        </p:nvSpPr>
        <p:spPr>
          <a:xfrm>
            <a:off x="0" y="6102417"/>
            <a:ext cx="12192000" cy="75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CA250-73A4-DF34-9C5A-05B36E1FE43C}"/>
              </a:ext>
            </a:extLst>
          </p:cNvPr>
          <p:cNvSpPr/>
          <p:nvPr userDrawn="1"/>
        </p:nvSpPr>
        <p:spPr>
          <a:xfrm>
            <a:off x="0" y="-24981"/>
            <a:ext cx="12192000" cy="3488764"/>
          </a:xfrm>
          <a:prstGeom prst="rect">
            <a:avLst/>
          </a:prstGeom>
          <a:solidFill>
            <a:srgbClr val="220C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1F88446-71C9-0508-973B-5BA29A2A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126375"/>
            <a:ext cx="8686800" cy="1759011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E4001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04D75F4-5149-434D-AC8C-76A0B6537D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723" y="3763697"/>
            <a:ext cx="8686800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2000" b="0" i="0" kern="1200" noProof="0" dirty="0">
                <a:solidFill>
                  <a:srgbClr val="220C0D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Subtitle – Click To Edit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FDFE64-A1D1-9D5D-1B05-C464237B34D1}"/>
              </a:ext>
            </a:extLst>
          </p:cNvPr>
          <p:cNvGrpSpPr/>
          <p:nvPr userDrawn="1"/>
        </p:nvGrpSpPr>
        <p:grpSpPr>
          <a:xfrm>
            <a:off x="0" y="3108813"/>
            <a:ext cx="9144000" cy="28620"/>
            <a:chOff x="1931158" y="3945774"/>
            <a:chExt cx="8961120" cy="2862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68C63B-0433-C803-6338-F14D48962B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74394"/>
              <a:ext cx="896112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5702D48-BC63-DEAC-57E2-4EADA18FC5B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45774"/>
              <a:ext cx="896112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25791B0B-77CB-6984-E9A3-4F07FD6CDF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906507" y="6531391"/>
            <a:ext cx="285493" cy="2462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2F1FE7-663E-4466-9BC7-B7B99D884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4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Layout">
    <p:bg>
      <p:bgPr>
        <a:solidFill>
          <a:schemeClr val="accent5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1AD3AAC-6BF3-72AC-5C75-1D97F151745E}"/>
              </a:ext>
            </a:extLst>
          </p:cNvPr>
          <p:cNvSpPr/>
          <p:nvPr userDrawn="1"/>
        </p:nvSpPr>
        <p:spPr>
          <a:xfrm>
            <a:off x="0" y="-33294"/>
            <a:ext cx="12192000" cy="3488764"/>
          </a:xfrm>
          <a:prstGeom prst="rect">
            <a:avLst/>
          </a:prstGeom>
          <a:solidFill>
            <a:srgbClr val="220C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727F86-3097-ABEE-8710-F29AF9C7FD3F}"/>
              </a:ext>
            </a:extLst>
          </p:cNvPr>
          <p:cNvSpPr/>
          <p:nvPr userDrawn="1"/>
        </p:nvSpPr>
        <p:spPr>
          <a:xfrm>
            <a:off x="0" y="6102417"/>
            <a:ext cx="12192000" cy="75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ABFC84-07C3-EB9B-897F-ED74435A9D5F}"/>
              </a:ext>
            </a:extLst>
          </p:cNvPr>
          <p:cNvGrpSpPr/>
          <p:nvPr userDrawn="1"/>
        </p:nvGrpSpPr>
        <p:grpSpPr>
          <a:xfrm>
            <a:off x="0" y="2219352"/>
            <a:ext cx="9144000" cy="28620"/>
            <a:chOff x="1931158" y="3945774"/>
            <a:chExt cx="8961120" cy="2862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DD74937-603D-D88F-6554-152CDBE048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74394"/>
              <a:ext cx="896112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039C125-08A2-DD4F-3AE9-3CB412ABFE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45774"/>
              <a:ext cx="896112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65544A-7708-4922-BED1-B03BB224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2132"/>
            <a:ext cx="8674925" cy="1697943"/>
          </a:xfrm>
          <a:noFill/>
        </p:spPr>
        <p:txBody>
          <a:bodyPr anchor="b" anchorCtr="0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F6E09-7E84-01DF-0F49-C475FDCF48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2F1FE7-663E-4466-9BC7-B7B99D884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E661D40-F380-DAB5-6EC7-17ABDA0C41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737158"/>
            <a:ext cx="8686800" cy="276999"/>
          </a:xfrm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20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Subtitle – Click To Edit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C7FDDD44-129E-BF34-2C25-079F6A483EA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074" y="5483081"/>
            <a:ext cx="11274552" cy="365760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690562" indent="0">
              <a:buNone/>
              <a:defRPr sz="1000"/>
            </a:lvl3pPr>
            <a:lvl4pPr marL="1141413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>
                <a:solidFill>
                  <a:schemeClr val="accent5"/>
                </a:solidFill>
              </a:rPr>
              <a:t>Insert References &amp; Abbreviations</a:t>
            </a:r>
            <a:endParaRPr lang="en-GB">
              <a:solidFill>
                <a:schemeClr val="accent5"/>
              </a:solidFill>
            </a:endParaRP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837CEEA7-BD23-CD60-36FD-E4A27015C2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27862" y="3863975"/>
            <a:ext cx="6844937" cy="2044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703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0B24EC-C474-CC61-08E9-06AC322F8A72}"/>
              </a:ext>
            </a:extLst>
          </p:cNvPr>
          <p:cNvSpPr/>
          <p:nvPr userDrawn="1"/>
        </p:nvSpPr>
        <p:spPr>
          <a:xfrm>
            <a:off x="0" y="-33294"/>
            <a:ext cx="12192000" cy="1223116"/>
          </a:xfrm>
          <a:prstGeom prst="rect">
            <a:avLst/>
          </a:prstGeom>
          <a:solidFill>
            <a:srgbClr val="E3E9E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08DD41B1-DE5B-4680-8BC9-9F719A793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4480"/>
            <a:ext cx="11274552" cy="44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10D47-ABCA-4839-B903-BBA28C8152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BEFECA50-A98D-DA4A-ED59-9FED73420A7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074" y="6070341"/>
            <a:ext cx="11274552" cy="365760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690562" indent="0">
              <a:buNone/>
              <a:defRPr sz="1000"/>
            </a:lvl3pPr>
            <a:lvl4pPr marL="1141413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>
                <a:solidFill>
                  <a:schemeClr val="accent5"/>
                </a:solidFill>
              </a:rPr>
              <a:t>Insert References &amp; Abbreviations</a:t>
            </a:r>
            <a:endParaRPr lang="en-GB">
              <a:solidFill>
                <a:schemeClr val="accent5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6C89AF3-4B94-4183-D88C-42FF35D8C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207391"/>
            <a:ext cx="11274552" cy="84707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676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674D6D-6E5F-2806-2BE1-765FA8CBA688}"/>
              </a:ext>
            </a:extLst>
          </p:cNvPr>
          <p:cNvSpPr/>
          <p:nvPr userDrawn="1"/>
        </p:nvSpPr>
        <p:spPr>
          <a:xfrm>
            <a:off x="0" y="-33294"/>
            <a:ext cx="12192000" cy="1223116"/>
          </a:xfrm>
          <a:prstGeom prst="rect">
            <a:avLst/>
          </a:prstGeom>
          <a:solidFill>
            <a:srgbClr val="E3E9E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C47C49A-3E1B-4B91-BFF3-08EE71AFE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04776"/>
            <a:ext cx="11274552" cy="276999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2000" b="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Subtitle – click to edit</a:t>
            </a:r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08DD41B1-DE5B-4680-8BC9-9F719A793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54480"/>
            <a:ext cx="11274552" cy="44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AFC146-9416-D896-243D-5F3417E99F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5C01A92-E678-963C-23CB-0F80AE1B8B7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074" y="6073140"/>
            <a:ext cx="11274552" cy="365760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690562" indent="0">
              <a:buNone/>
              <a:defRPr sz="1000"/>
            </a:lvl3pPr>
            <a:lvl4pPr marL="1141413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>
                <a:solidFill>
                  <a:schemeClr val="accent5"/>
                </a:solidFill>
              </a:rPr>
              <a:t>Insert References &amp; Abbreviations</a:t>
            </a:r>
            <a:endParaRPr lang="en-GB">
              <a:solidFill>
                <a:schemeClr val="accent5"/>
              </a:solidFill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17AADAD-DBDC-6206-E2A3-C47207A8C9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383283"/>
            <a:ext cx="11274552" cy="360099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387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10D47-ABCA-4839-B903-BBA28C8152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906507" y="6512541"/>
            <a:ext cx="285493" cy="246221"/>
          </a:xfrm>
        </p:spPr>
        <p:txBody>
          <a:bodyPr/>
          <a:lstStyle/>
          <a:p>
            <a:fld id="{B22F1FE7-663E-4466-9BC7-B7B99D884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BEFECA50-A98D-DA4A-ED59-9FED73420A7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074" y="6073140"/>
            <a:ext cx="11274552" cy="365760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690562" indent="0">
              <a:buNone/>
              <a:defRPr sz="1000"/>
            </a:lvl3pPr>
            <a:lvl4pPr marL="1141413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>
                <a:solidFill>
                  <a:schemeClr val="accent5"/>
                </a:solidFill>
              </a:rPr>
              <a:t>Insert References &amp; Abbreviations</a:t>
            </a:r>
            <a:endParaRPr lang="en-GB">
              <a:solidFill>
                <a:schemeClr val="accent5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48FB89-BFCD-2502-29A6-A6384D55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63722"/>
            <a:ext cx="11274552" cy="400174"/>
          </a:xfrm>
        </p:spPr>
        <p:txBody>
          <a:bodyPr anchor="b" anchorCtr="0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060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10D47-ABCA-4839-B903-BBA28C8152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906507" y="6512541"/>
            <a:ext cx="285493" cy="246221"/>
          </a:xfrm>
        </p:spPr>
        <p:txBody>
          <a:bodyPr/>
          <a:lstStyle/>
          <a:p>
            <a:fld id="{B22F1FE7-663E-4466-9BC7-B7B99D884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BEFECA50-A98D-DA4A-ED59-9FED73420A7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074" y="6073140"/>
            <a:ext cx="11274552" cy="365760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690562" indent="0">
              <a:buNone/>
              <a:defRPr sz="1000"/>
            </a:lvl3pPr>
            <a:lvl4pPr marL="1141413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>
                <a:solidFill>
                  <a:schemeClr val="accent5"/>
                </a:solidFill>
              </a:rPr>
              <a:t>Insert References &amp; Abbreviations</a:t>
            </a:r>
            <a:endParaRPr lang="en-GB">
              <a:solidFill>
                <a:schemeClr val="accent5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48FB89-BFCD-2502-29A6-A6384D55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63722"/>
            <a:ext cx="11274552" cy="400174"/>
          </a:xfrm>
        </p:spPr>
        <p:txBody>
          <a:bodyPr anchor="b" anchorCtr="0"/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39E76125-D25E-7344-CCDC-BC58A3393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54480"/>
            <a:ext cx="11274552" cy="44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2711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C47C49A-3E1B-4B91-BFF3-08EE71AFE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04776"/>
            <a:ext cx="11274552" cy="276999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2000" b="0" i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Subtitle – Click To Edit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AFC146-9416-D896-243D-5F3417E99F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2F1FE7-663E-4466-9BC7-B7B99D884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5C01A92-E678-963C-23CB-0F80AE1B8B7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074" y="6073140"/>
            <a:ext cx="11274552" cy="365760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690562" indent="0">
              <a:buNone/>
              <a:defRPr sz="1000"/>
            </a:lvl3pPr>
            <a:lvl4pPr marL="1141413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>
                <a:solidFill>
                  <a:schemeClr val="accent5"/>
                </a:solidFill>
              </a:rPr>
              <a:t>Insert References &amp; Abbreviations</a:t>
            </a:r>
            <a:endParaRPr lang="en-GB">
              <a:solidFill>
                <a:schemeClr val="accent5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6C90B4-08A3-2CF6-070E-357DDC7D0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383284"/>
            <a:ext cx="11274552" cy="3600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9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rgbClr val="E3E9EC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6A6910-095F-70BA-60B2-6A4AFEBAE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48" y="6591177"/>
            <a:ext cx="1270830" cy="1793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84502F-1AAF-6E70-6F54-28744AB341D4}"/>
              </a:ext>
            </a:extLst>
          </p:cNvPr>
          <p:cNvSpPr/>
          <p:nvPr userDrawn="1"/>
        </p:nvSpPr>
        <p:spPr>
          <a:xfrm>
            <a:off x="0" y="0"/>
            <a:ext cx="12192000" cy="692304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>
                <a:shade val="15000"/>
                <a:alpha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AFC146-9416-D896-243D-5F3417E99F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2F1FE7-663E-4466-9BC7-B7B99D884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3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EDCEE3-51E6-46DF-823C-7910FA19F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876" y="1554479"/>
            <a:ext cx="11071876" cy="448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9C59A63-EC63-4EFB-A5DF-4FB105F2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875" y="604280"/>
            <a:ext cx="11071877" cy="45018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noProof="0"/>
              <a:t>Click to edit master title</a:t>
            </a:r>
          </a:p>
        </p:txBody>
      </p:sp>
      <p:sp>
        <p:nvSpPr>
          <p:cNvPr id="31" name="Tijdelijke aanduiding voor dianummer 5">
            <a:extLst>
              <a:ext uri="{FF2B5EF4-FFF2-40B4-BE49-F238E27FC236}">
                <a16:creationId xmlns:a16="http://schemas.microsoft.com/office/drawing/2014/main" id="{0305B428-5482-4CD8-8FCE-951C8A0DC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906507" y="6531391"/>
            <a:ext cx="285493" cy="246221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l">
              <a:defRPr sz="1000" b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B22F1FE7-663E-4466-9BC7-B7B99D8843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1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12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hdr="0" dt="0"/>
  <p:txStyles>
    <p:titleStyle>
      <a:lvl1pPr algn="l" defTabSz="914400" rtl="0" eaLnBrk="1" latinLnBrk="0" hangingPunct="1">
        <a:lnSpc>
          <a:spcPct val="79000"/>
        </a:lnSpc>
        <a:spcBef>
          <a:spcPct val="0"/>
        </a:spcBef>
        <a:buNone/>
        <a:defRPr lang="en-US" sz="3600" b="1" kern="1200" cap="none" baseline="0" noProof="0" dirty="0">
          <a:solidFill>
            <a:schemeClr val="accent6"/>
          </a:solidFill>
          <a:latin typeface="+mn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49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Calibri" panose="020F050202020403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360">
          <p15:clr>
            <a:srgbClr val="F26B43"/>
          </p15:clr>
        </p15:guide>
        <p15:guide id="4" pos="288">
          <p15:clr>
            <a:srgbClr val="A4A3A4"/>
          </p15:clr>
        </p15:guide>
        <p15:guide id="5" pos="7392">
          <p15:clr>
            <a:srgbClr val="A4A3A4"/>
          </p15:clr>
        </p15:guide>
        <p15:guide id="6" orient="horz" pos="4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hyperlink" Target="https://stemcells.nih.gov/info/basics/stc-basics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12" Type="http://schemas.openxmlformats.org/officeDocument/2006/relationships/image" Target="../media/image2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13.png"/><Relationship Id="rId5" Type="http://schemas.openxmlformats.org/officeDocument/2006/relationships/image" Target="../media/image26.png"/><Relationship Id="rId15" Type="http://schemas.openxmlformats.org/officeDocument/2006/relationships/image" Target="../media/image33.png"/><Relationship Id="rId10" Type="http://schemas.openxmlformats.org/officeDocument/2006/relationships/image" Target="../media/image8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44.sv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hyperlink" Target="https://www.cancer.gov/about-cancer/understanding/what-is-cancer" TargetMode="External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svg"/><Relationship Id="rId11" Type="http://schemas.openxmlformats.org/officeDocument/2006/relationships/image" Target="../media/image7.png"/><Relationship Id="rId5" Type="http://schemas.openxmlformats.org/officeDocument/2006/relationships/hyperlink" Target="https://uen.pressbooks.pub/anatomyphysiology/" TargetMode="External"/><Relationship Id="rId10" Type="http://schemas.openxmlformats.org/officeDocument/2006/relationships/image" Target="../media/image6.svg"/><Relationship Id="rId4" Type="http://schemas.openxmlformats.org/officeDocument/2006/relationships/hyperlink" Target="https://my.clevelandclinic.org/health/%20diseases/23180-carcinoma" TargetMode="External"/><Relationship Id="rId9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8CAF8-8406-890C-6BEF-ADB8AFBCD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9A3502-016E-B668-53C1-A80AD6338CF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25978" y="6524285"/>
            <a:ext cx="4682964" cy="24622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30010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CONFIDENTIAL. FOR INTERNAL USE ONLY. DO NOT DISTRIBUTE. ​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FCC7A-3728-CF0C-25D1-AADCACE58B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53D694-32DD-E98D-F383-F99DAE5AADF7}"/>
              </a:ext>
            </a:extLst>
          </p:cNvPr>
          <p:cNvSpPr/>
          <p:nvPr/>
        </p:nvSpPr>
        <p:spPr>
          <a:xfrm>
            <a:off x="0" y="5608947"/>
            <a:ext cx="12192000" cy="1249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A73E0-3A63-9C5F-7640-0E1AD336EF88}"/>
              </a:ext>
            </a:extLst>
          </p:cNvPr>
          <p:cNvSpPr/>
          <p:nvPr/>
        </p:nvSpPr>
        <p:spPr>
          <a:xfrm>
            <a:off x="0" y="0"/>
            <a:ext cx="12192000" cy="559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063397-640C-FC36-4EFC-624161225214}"/>
              </a:ext>
            </a:extLst>
          </p:cNvPr>
          <p:cNvGrpSpPr/>
          <p:nvPr/>
        </p:nvGrpSpPr>
        <p:grpSpPr>
          <a:xfrm flipV="1">
            <a:off x="727786" y="1772815"/>
            <a:ext cx="7663545" cy="1984310"/>
            <a:chOff x="1931158" y="3959515"/>
            <a:chExt cx="8961120" cy="1487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87AFE8-B9E3-1565-11F2-290A6F7623B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74394"/>
              <a:ext cx="89611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26A30A5-B618-5717-4BEC-D1EA406A45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59515"/>
              <a:ext cx="89611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itle 4">
            <a:extLst>
              <a:ext uri="{FF2B5EF4-FFF2-40B4-BE49-F238E27FC236}">
                <a16:creationId xmlns:a16="http://schemas.microsoft.com/office/drawing/2014/main" id="{2AB9E1FA-99DE-9990-3A74-D89BD3F43664}"/>
              </a:ext>
            </a:extLst>
          </p:cNvPr>
          <p:cNvSpPr txBox="1">
            <a:spLocks/>
          </p:cNvSpPr>
          <p:nvPr/>
        </p:nvSpPr>
        <p:spPr>
          <a:xfrm>
            <a:off x="574711" y="2113839"/>
            <a:ext cx="8308031" cy="17575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9000"/>
              </a:lnSpc>
              <a:spcBef>
                <a:spcPct val="0"/>
              </a:spcBef>
              <a:buNone/>
              <a:defRPr lang="en-US" sz="2800" b="1" kern="1200" cap="none" baseline="0" noProof="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j-ea"/>
                <a:cs typeface="+mj-cs"/>
              </a:rPr>
              <a:t>The Dynamic Role of LGR5 in EGFR-Expressing Cancers</a:t>
            </a:r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id="{B692D202-8C66-A8F4-54E8-9DDB25044328}"/>
              </a:ext>
            </a:extLst>
          </p:cNvPr>
          <p:cNvSpPr txBox="1">
            <a:spLocks/>
          </p:cNvSpPr>
          <p:nvPr/>
        </p:nvSpPr>
        <p:spPr>
          <a:xfrm>
            <a:off x="362484" y="6255738"/>
            <a:ext cx="11274552" cy="246221"/>
          </a:xfrm>
          <a:prstGeom prst="rect">
            <a:avLst/>
          </a:prstGeom>
        </p:spPr>
        <p:txBody>
          <a:bodyPr/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/>
              <a:t>EGFR, epidermal growth factor receptor; LGR5, leucine-rich repeat-containing G-protein coupled receptor 5.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7698BCBE-F92D-52BA-FC80-DD1F225D85FA}"/>
              </a:ext>
            </a:extLst>
          </p:cNvPr>
          <p:cNvSpPr txBox="1">
            <a:spLocks/>
          </p:cNvSpPr>
          <p:nvPr/>
        </p:nvSpPr>
        <p:spPr>
          <a:xfrm>
            <a:off x="3752849" y="6530975"/>
            <a:ext cx="4683125" cy="246063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© 2026 Genmab A/S.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2215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1AF9F-5E36-7F37-6A06-0628B5575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6E94816-9DE5-BC78-5EAA-9208BBAFA0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057540-D127-5F95-9562-BB76A8AB78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1377" y="2116347"/>
            <a:ext cx="4911725" cy="1593641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0"/>
              </a:spcBef>
            </a:pPr>
            <a:r>
              <a:rPr lang="en-US" sz="2000">
                <a:solidFill>
                  <a:schemeClr val="bg1"/>
                </a:solidFill>
                <a:latin typeface="+mn-lt"/>
              </a:rPr>
              <a:t>Chapter 2</a:t>
            </a:r>
            <a:br>
              <a:rPr lang="en-US" sz="2000">
                <a:solidFill>
                  <a:schemeClr val="bg1"/>
                </a:solidFill>
                <a:latin typeface="+mn-lt"/>
              </a:rPr>
            </a:br>
            <a:br>
              <a:rPr lang="en-US" sz="2000">
                <a:solidFill>
                  <a:schemeClr val="bg1"/>
                </a:solidFill>
                <a:latin typeface="+mn-lt"/>
              </a:rPr>
            </a:br>
            <a:r>
              <a:rPr lang="en-US" sz="4800">
                <a:solidFill>
                  <a:schemeClr val="bg1"/>
                </a:solidFill>
              </a:rPr>
              <a:t>Pathogenic Plasticity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9B1080-42BB-106D-27D3-BF3AA7B2DF36}"/>
              </a:ext>
            </a:extLst>
          </p:cNvPr>
          <p:cNvGrpSpPr/>
          <p:nvPr/>
        </p:nvGrpSpPr>
        <p:grpSpPr>
          <a:xfrm flipV="1">
            <a:off x="1156995" y="1620062"/>
            <a:ext cx="5343331" cy="2755640"/>
            <a:chOff x="1931158" y="3959515"/>
            <a:chExt cx="8961120" cy="1487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6AEE31-E9CF-474A-7BEB-DE69C3C0F0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74394"/>
              <a:ext cx="89611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227543-5258-FD89-B5CC-2E4D16FE88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59515"/>
              <a:ext cx="89611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F72F5D50-5159-9798-3AF7-000F9E1EF616}"/>
              </a:ext>
            </a:extLst>
          </p:cNvPr>
          <p:cNvSpPr txBox="1">
            <a:spLocks/>
          </p:cNvSpPr>
          <p:nvPr/>
        </p:nvSpPr>
        <p:spPr>
          <a:xfrm>
            <a:off x="3752787" y="6530975"/>
            <a:ext cx="4683125" cy="246063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© 2026 Genmab A/S.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59861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4D3EF-D16F-8ED6-860F-C4ACC2FE2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3">
            <a:extLst>
              <a:ext uri="{FF2B5EF4-FFF2-40B4-BE49-F238E27FC236}">
                <a16:creationId xmlns:a16="http://schemas.microsoft.com/office/drawing/2014/main" id="{9E6AD3BC-FCDF-100D-9C2E-B750762FD439}"/>
              </a:ext>
            </a:extLst>
          </p:cNvPr>
          <p:cNvSpPr/>
          <p:nvPr/>
        </p:nvSpPr>
        <p:spPr>
          <a:xfrm>
            <a:off x="6324773" y="1305442"/>
            <a:ext cx="4568393" cy="4387037"/>
          </a:xfrm>
          <a:prstGeom prst="roundRect">
            <a:avLst>
              <a:gd name="adj" fmla="val 4818"/>
            </a:avLst>
          </a:prstGeom>
          <a:solidFill>
            <a:srgbClr val="FCE9E8"/>
          </a:solidFill>
          <a:ln>
            <a:noFill/>
          </a:ln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1457B9-2A84-FCA6-75EC-6151115061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C7B83">
                    <a:lumMod val="20000"/>
                    <a:lumOff val="8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C7B83">
                  <a:lumMod val="20000"/>
                  <a:lumOff val="80000"/>
                </a:srgbClr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86FED-6E23-BAFA-07CE-461823CC1CB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/>
              <a:t>1. </a:t>
            </a:r>
            <a:r>
              <a:rPr lang="en-US">
                <a:solidFill>
                  <a:prstClr val="black"/>
                </a:solidFill>
              </a:rPr>
              <a:t>Hanahan D. </a:t>
            </a:r>
            <a:r>
              <a:rPr lang="en-US" i="1">
                <a:solidFill>
                  <a:prstClr val="black"/>
                </a:solidFill>
              </a:rPr>
              <a:t>Cancer Discov</a:t>
            </a:r>
            <a:r>
              <a:rPr lang="en-US">
                <a:solidFill>
                  <a:prstClr val="black"/>
                </a:solidFill>
              </a:rPr>
              <a:t>. 2022;12(1):31-46; 2. Ge Y, Fuchs E. </a:t>
            </a:r>
            <a:r>
              <a:rPr lang="en-US" i="1">
                <a:solidFill>
                  <a:prstClr val="black"/>
                </a:solidFill>
              </a:rPr>
              <a:t>Nat Rev Genet</a:t>
            </a:r>
            <a:r>
              <a:rPr lang="en-US">
                <a:solidFill>
                  <a:prstClr val="black"/>
                </a:solidFill>
              </a:rPr>
              <a:t>. 2018;19(5):311-325; 3. </a:t>
            </a:r>
            <a:r>
              <a:rPr lang="de-DE">
                <a:solidFill>
                  <a:prstClr val="black"/>
                </a:solidFill>
              </a:rPr>
              <a:t>Torborg SR, et al. </a:t>
            </a:r>
            <a:r>
              <a:rPr lang="en-US" i="1"/>
              <a:t>Trends Cancer</a:t>
            </a:r>
            <a:r>
              <a:rPr lang="en-US"/>
              <a:t>. 2022;8(9):735-746; </a:t>
            </a:r>
            <a:r>
              <a:rPr lang="en-US">
                <a:solidFill>
                  <a:prstClr val="black"/>
                </a:solidFill>
              </a:rPr>
              <a:t>4. Brunet A, et al. </a:t>
            </a:r>
            <a:r>
              <a:rPr lang="en-US" i="1">
                <a:solidFill>
                  <a:prstClr val="black"/>
                </a:solidFill>
              </a:rPr>
              <a:t>Nat Rev Mol Cell Biol</a:t>
            </a:r>
            <a:r>
              <a:rPr lang="en-US">
                <a:solidFill>
                  <a:prstClr val="black"/>
                </a:solidFill>
              </a:rPr>
              <a:t>. 2023;24(1):45-62;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5</a:t>
            </a:r>
            <a:r>
              <a:rPr lang="en-US"/>
              <a:t>. National Institutes of Health. Stem cell basics. Accessed April 2025. </a:t>
            </a:r>
            <a:r>
              <a:rPr lang="en-US">
                <a:hlinkClick r:id="rId3"/>
              </a:rPr>
              <a:t>https://stemcells.nih.gov/info/basics/stc-basics</a:t>
            </a:r>
            <a:r>
              <a:rPr lang="en-US"/>
              <a:t>.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D543E4-1C70-0F9A-6353-2C79B011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706"/>
            <a:ext cx="11274552" cy="789190"/>
          </a:xfrm>
        </p:spPr>
        <p:txBody>
          <a:bodyPr/>
          <a:lstStyle/>
          <a:p>
            <a:r>
              <a:rPr lang="en-US"/>
              <a:t>Plasticity Is a Normal Part of Tissue Homeostasis, but It Can Be Exploited by Cancer</a:t>
            </a:r>
            <a:r>
              <a:rPr lang="en-US" baseline="30000"/>
              <a:t>1–3</a:t>
            </a:r>
          </a:p>
        </p:txBody>
      </p:sp>
      <p:sp>
        <p:nvSpPr>
          <p:cNvPr id="6" name="Rounded Rectangle 53">
            <a:extLst>
              <a:ext uri="{FF2B5EF4-FFF2-40B4-BE49-F238E27FC236}">
                <a16:creationId xmlns:a16="http://schemas.microsoft.com/office/drawing/2014/main" id="{FDC03410-7800-EA97-6BA2-CE8B9C901476}"/>
              </a:ext>
            </a:extLst>
          </p:cNvPr>
          <p:cNvSpPr/>
          <p:nvPr/>
        </p:nvSpPr>
        <p:spPr>
          <a:xfrm>
            <a:off x="1015242" y="1305442"/>
            <a:ext cx="4568393" cy="4387037"/>
          </a:xfrm>
          <a:prstGeom prst="roundRect">
            <a:avLst>
              <a:gd name="adj" fmla="val 4818"/>
            </a:avLst>
          </a:prstGeom>
          <a:solidFill>
            <a:srgbClr val="EEF1F8"/>
          </a:solidFill>
          <a:ln>
            <a:noFill/>
          </a:ln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87B9713-C69F-3B32-3BD6-FAD4927A91D9}"/>
              </a:ext>
            </a:extLst>
          </p:cNvPr>
          <p:cNvGrpSpPr/>
          <p:nvPr/>
        </p:nvGrpSpPr>
        <p:grpSpPr>
          <a:xfrm>
            <a:off x="1103453" y="2153290"/>
            <a:ext cx="4417553" cy="2609093"/>
            <a:chOff x="1303869" y="2316128"/>
            <a:chExt cx="4417553" cy="260909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4CF5464-3126-2CC1-BB76-46C076DB2119}"/>
                </a:ext>
              </a:extLst>
            </p:cNvPr>
            <p:cNvSpPr/>
            <p:nvPr/>
          </p:nvSpPr>
          <p:spPr>
            <a:xfrm>
              <a:off x="2812915" y="2316128"/>
              <a:ext cx="1186768" cy="118676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noFill/>
            </a:ln>
            <a:effectLst>
              <a:glow rad="879073">
                <a:schemeClr val="accent2">
                  <a:lumMod val="20000"/>
                  <a:lumOff val="8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90327C1-6C58-A855-8EDB-6B76C08CD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" r="96"/>
            <a:stretch/>
          </p:blipFill>
          <p:spPr>
            <a:xfrm>
              <a:off x="2927017" y="2414211"/>
              <a:ext cx="1005346" cy="996687"/>
            </a:xfrm>
            <a:prstGeom prst="rect">
              <a:avLst/>
            </a:prstGeom>
            <a:effectLst>
              <a:glow rad="127000">
                <a:srgbClr val="49B6ED">
                  <a:alpha val="62000"/>
                </a:srgbClr>
              </a:glow>
            </a:effec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CED44E1-4DD8-8C2F-D94F-F1E45D7F463F}"/>
                </a:ext>
              </a:extLst>
            </p:cNvPr>
            <p:cNvGrpSpPr/>
            <p:nvPr/>
          </p:nvGrpSpPr>
          <p:grpSpPr>
            <a:xfrm>
              <a:off x="3697641" y="3800575"/>
              <a:ext cx="1171121" cy="947573"/>
              <a:chOff x="2871448" y="3349566"/>
              <a:chExt cx="1171121" cy="947573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40C59D-9E54-7FEF-A5AB-EC3B9150CC32}"/>
                  </a:ext>
                </a:extLst>
              </p:cNvPr>
              <p:cNvSpPr txBox="1"/>
              <p:nvPr/>
            </p:nvSpPr>
            <p:spPr>
              <a:xfrm>
                <a:off x="2871448" y="3989362"/>
                <a:ext cx="117112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3B5791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Muscle cells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6682DC5-E66C-68B2-4853-8E2F4A2A91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84260" y="3349566"/>
                <a:ext cx="607675" cy="622617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40000"/>
                  </a:schemeClr>
                </a:outerShdw>
              </a:effec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D20524-1F44-A4CA-5A14-24A5B6B06FDF}"/>
                </a:ext>
              </a:extLst>
            </p:cNvPr>
            <p:cNvGrpSpPr/>
            <p:nvPr/>
          </p:nvGrpSpPr>
          <p:grpSpPr>
            <a:xfrm>
              <a:off x="1972370" y="4012279"/>
              <a:ext cx="997655" cy="912942"/>
              <a:chOff x="1302280" y="3543166"/>
              <a:chExt cx="997655" cy="91294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4CCE0D-2704-0704-1828-B638FC3CE1B1}"/>
                  </a:ext>
                </a:extLst>
              </p:cNvPr>
              <p:cNvSpPr txBox="1"/>
              <p:nvPr/>
            </p:nvSpPr>
            <p:spPr>
              <a:xfrm>
                <a:off x="1302867" y="4148331"/>
                <a:ext cx="99706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3B5791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Liver cells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CD684B6-6A52-5A8D-B532-C37A25CC6E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302280" y="3543166"/>
                <a:ext cx="859424" cy="547883"/>
              </a:xfrm>
              <a:prstGeom prst="rect">
                <a:avLst/>
              </a:prstGeom>
              <a:effectLst>
                <a:outerShdw blurRad="444500" algn="ctr" rotWithShape="0">
                  <a:srgbClr val="000000">
                    <a:alpha val="40000"/>
                  </a:srgbClr>
                </a:outerShdw>
              </a:effec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68FAE57-956C-7AF5-91EA-742E5DFBD324}"/>
                </a:ext>
              </a:extLst>
            </p:cNvPr>
            <p:cNvGrpSpPr/>
            <p:nvPr/>
          </p:nvGrpSpPr>
          <p:grpSpPr>
            <a:xfrm>
              <a:off x="1303869" y="2530841"/>
              <a:ext cx="1108205" cy="921777"/>
              <a:chOff x="771273" y="2203192"/>
              <a:chExt cx="1108205" cy="92177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302FCF-495C-5DED-52F7-8F3E8C95B0EB}"/>
                  </a:ext>
                </a:extLst>
              </p:cNvPr>
              <p:cNvSpPr txBox="1"/>
              <p:nvPr/>
            </p:nvSpPr>
            <p:spPr>
              <a:xfrm>
                <a:off x="771273" y="2817192"/>
                <a:ext cx="110820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3B5791"/>
                    </a:solidFill>
                    <a:effectLst/>
                    <a:uLnTx/>
                    <a:uFillTx/>
                    <a:ea typeface="+mn-ea"/>
                    <a:cs typeface="Arial" panose="020B0604020202020204" pitchFamily="34" charset="0"/>
                  </a:rPr>
                  <a:t>Blood cells</a:t>
                </a: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1B867CD-C259-9CA2-157B-AC43CFA05040}"/>
                  </a:ext>
                </a:extLst>
              </p:cNvPr>
              <p:cNvGrpSpPr/>
              <p:nvPr/>
            </p:nvGrpSpPr>
            <p:grpSpPr>
              <a:xfrm>
                <a:off x="991660" y="2203192"/>
                <a:ext cx="657337" cy="571252"/>
                <a:chOff x="1618452" y="2203192"/>
                <a:chExt cx="657337" cy="571252"/>
              </a:xfrm>
              <a:effectLst>
                <a:outerShdw blurRad="265181" algn="ctr" rotWithShape="0">
                  <a:schemeClr val="accent6">
                    <a:alpha val="40000"/>
                  </a:schemeClr>
                </a:outerShdw>
              </a:effectLst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24D43886-157B-5E7C-973C-E87DA6F483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" t="45" r="-43" b="131"/>
                <a:stretch>
                  <a:fillRect/>
                </a:stretch>
              </p:blipFill>
              <p:spPr>
                <a:xfrm rot="17986435">
                  <a:off x="2015851" y="2514505"/>
                  <a:ext cx="331042" cy="188835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54D1908E-5AE6-DCEF-11CE-A1846E4D17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24" t="10" r="24" b="164"/>
                <a:stretch>
                  <a:fillRect/>
                </a:stretch>
              </p:blipFill>
              <p:spPr>
                <a:xfrm rot="1720464">
                  <a:off x="1618452" y="2451300"/>
                  <a:ext cx="331042" cy="188835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BA1871BC-EAE3-3ED3-FD4A-2382EFD61F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" t="14" r="-27" b="162"/>
                <a:stretch>
                  <a:fillRect/>
                </a:stretch>
              </p:blipFill>
              <p:spPr>
                <a:xfrm rot="19672904">
                  <a:off x="1889263" y="2203192"/>
                  <a:ext cx="331042" cy="188835"/>
                </a:xfrm>
                <a:prstGeom prst="rect">
                  <a:avLst/>
                </a:prstGeom>
                <a:effectLst/>
              </p:spPr>
            </p:pic>
          </p:grpSp>
        </p:grpSp>
        <p:sp>
          <p:nvSpPr>
            <p:cNvPr id="23" name="Arrow: Chevron 338">
              <a:extLst>
                <a:ext uri="{FF2B5EF4-FFF2-40B4-BE49-F238E27FC236}">
                  <a16:creationId xmlns:a16="http://schemas.microsoft.com/office/drawing/2014/main" id="{F2DB0EAD-E7A8-3E5D-0504-A60E30F1E83A}"/>
                </a:ext>
              </a:extLst>
            </p:cNvPr>
            <p:cNvSpPr/>
            <p:nvPr/>
          </p:nvSpPr>
          <p:spPr>
            <a:xfrm rot="3114419" flipV="1">
              <a:off x="3795289" y="3466724"/>
              <a:ext cx="126956" cy="258584"/>
            </a:xfrm>
            <a:prstGeom prst="chevron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Arrow: Chevron 338">
              <a:extLst>
                <a:ext uri="{FF2B5EF4-FFF2-40B4-BE49-F238E27FC236}">
                  <a16:creationId xmlns:a16="http://schemas.microsoft.com/office/drawing/2014/main" id="{C31D4D98-DBDB-9BCC-A2E0-4B15982596D9}"/>
                </a:ext>
              </a:extLst>
            </p:cNvPr>
            <p:cNvSpPr/>
            <p:nvPr/>
          </p:nvSpPr>
          <p:spPr>
            <a:xfrm rot="10800000" flipV="1">
              <a:off x="2524141" y="2749276"/>
              <a:ext cx="126956" cy="258584"/>
            </a:xfrm>
            <a:prstGeom prst="chevron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Arrow: Chevron 338">
              <a:extLst>
                <a:ext uri="{FF2B5EF4-FFF2-40B4-BE49-F238E27FC236}">
                  <a16:creationId xmlns:a16="http://schemas.microsoft.com/office/drawing/2014/main" id="{A61650CF-B1E3-98FC-E78B-A5769C439BE9}"/>
                </a:ext>
              </a:extLst>
            </p:cNvPr>
            <p:cNvSpPr/>
            <p:nvPr/>
          </p:nvSpPr>
          <p:spPr>
            <a:xfrm rot="7200000" flipV="1">
              <a:off x="2912026" y="3505303"/>
              <a:ext cx="126956" cy="258584"/>
            </a:xfrm>
            <a:prstGeom prst="chevron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8BF380-5FA3-30FD-AB1E-7C381F02B40C}"/>
                </a:ext>
              </a:extLst>
            </p:cNvPr>
            <p:cNvSpPr txBox="1"/>
            <p:nvPr/>
          </p:nvSpPr>
          <p:spPr>
            <a:xfrm>
              <a:off x="4315854" y="3152076"/>
              <a:ext cx="140556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B5791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Epithelial cells</a:t>
              </a:r>
            </a:p>
          </p:txBody>
        </p:sp>
        <p:sp>
          <p:nvSpPr>
            <p:cNvPr id="32" name="Arrow: Chevron 338">
              <a:extLst>
                <a:ext uri="{FF2B5EF4-FFF2-40B4-BE49-F238E27FC236}">
                  <a16:creationId xmlns:a16="http://schemas.microsoft.com/office/drawing/2014/main" id="{65DB7CB2-93B7-66BC-ABF5-819D6AE43443}"/>
                </a:ext>
              </a:extLst>
            </p:cNvPr>
            <p:cNvSpPr/>
            <p:nvPr/>
          </p:nvSpPr>
          <p:spPr>
            <a:xfrm flipV="1">
              <a:off x="4138139" y="2746014"/>
              <a:ext cx="126956" cy="258584"/>
            </a:xfrm>
            <a:prstGeom prst="chevron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8F8D587-7AEF-E87A-2F06-8ECE6D05C331}"/>
                </a:ext>
              </a:extLst>
            </p:cNvPr>
            <p:cNvGrpSpPr/>
            <p:nvPr/>
          </p:nvGrpSpPr>
          <p:grpSpPr>
            <a:xfrm>
              <a:off x="4566831" y="2583322"/>
              <a:ext cx="873028" cy="462194"/>
              <a:chOff x="3895713" y="2422677"/>
              <a:chExt cx="873028" cy="462194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C1A456A-ECC5-D390-D440-FC57DA645D25}"/>
                  </a:ext>
                </a:extLst>
              </p:cNvPr>
              <p:cNvGrpSpPr/>
              <p:nvPr/>
            </p:nvGrpSpPr>
            <p:grpSpPr>
              <a:xfrm>
                <a:off x="3895713" y="2422677"/>
                <a:ext cx="873028" cy="462194"/>
                <a:chOff x="4835385" y="2188944"/>
                <a:chExt cx="873028" cy="462194"/>
              </a:xfrm>
              <a:effectLst>
                <a:outerShdw blurRad="444500" algn="ctr" rotWithShape="0">
                  <a:schemeClr val="accent2">
                    <a:lumMod val="50000"/>
                    <a:alpha val="40000"/>
                  </a:schemeClr>
                </a:outerShdw>
              </a:effectLst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E2E05601-83F8-DEFA-0C6D-5332C08BA3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4835385" y="2188945"/>
                  <a:ext cx="294211" cy="462193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9A3D441D-477E-FB9C-4583-8C9F47B572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5414202" y="2188944"/>
                  <a:ext cx="294211" cy="462193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87E08CF-63F8-C17A-D79E-AEE095BDA3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4" r="304"/>
              <a:stretch/>
            </p:blipFill>
            <p:spPr>
              <a:xfrm>
                <a:off x="4189924" y="2422677"/>
                <a:ext cx="294211" cy="462193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145FF9E-692A-D7BA-75A3-06E17FF88A57}"/>
              </a:ext>
            </a:extLst>
          </p:cNvPr>
          <p:cNvSpPr txBox="1"/>
          <p:nvPr/>
        </p:nvSpPr>
        <p:spPr>
          <a:xfrm>
            <a:off x="8184107" y="2308157"/>
            <a:ext cx="19833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Epithelial cancer cell</a:t>
            </a:r>
            <a:b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with plasticity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331A8DF-E2C8-8463-5210-4BF123F82293}"/>
              </a:ext>
            </a:extLst>
          </p:cNvPr>
          <p:cNvSpPr txBox="1"/>
          <p:nvPr/>
        </p:nvSpPr>
        <p:spPr>
          <a:xfrm>
            <a:off x="1008822" y="4997652"/>
            <a:ext cx="4574814" cy="870791"/>
          </a:xfrm>
          <a:prstGeom prst="round2SameRect">
            <a:avLst>
              <a:gd name="adj1" fmla="val 0"/>
              <a:gd name="adj2" fmla="val 18921"/>
            </a:avLst>
          </a:prstGeom>
          <a:solidFill>
            <a:schemeClr val="accent2"/>
          </a:solidFill>
          <a:ln w="38100">
            <a:noFill/>
          </a:ln>
        </p:spPr>
        <p:txBody>
          <a:bodyPr wrap="square" lIns="182880" tIns="91440" rIns="182880" bIns="9144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Adult stem cells throughout the body use plasticity to support normal homeostasis and injury repair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2–5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874D514-496E-0282-83C9-B817302C4F2D}"/>
              </a:ext>
            </a:extLst>
          </p:cNvPr>
          <p:cNvSpPr txBox="1"/>
          <p:nvPr/>
        </p:nvSpPr>
        <p:spPr>
          <a:xfrm>
            <a:off x="6321562" y="4997652"/>
            <a:ext cx="4574814" cy="870791"/>
          </a:xfrm>
          <a:prstGeom prst="round2SameRect">
            <a:avLst>
              <a:gd name="adj1" fmla="val 0"/>
              <a:gd name="adj2" fmla="val 18921"/>
            </a:avLst>
          </a:prstGeom>
          <a:solidFill>
            <a:schemeClr val="accent1"/>
          </a:solidFill>
          <a:ln w="38100">
            <a:noFill/>
          </a:ln>
        </p:spPr>
        <p:txBody>
          <a:bodyPr wrap="square" lIns="91440" tIns="91440" rIns="91440" bIns="9144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ea typeface="+mn-ea"/>
                <a:cs typeface="Arial" panose="020B0604020202020204" pitchFamily="34" charset="0"/>
              </a:rPr>
              <a:t>Cancer cells that acquire plasticity can use it to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ea typeface="+mn-ea"/>
                <a:cs typeface="Arial" panose="020B0604020202020204" pitchFamily="34" charset="0"/>
              </a:rPr>
              <a:t>initiate tumors</a:t>
            </a:r>
            <a:r>
              <a:rPr lang="en-US" sz="1400" b="1">
                <a:solidFill>
                  <a:srgbClr val="FFFFFF"/>
                </a:solidFill>
                <a:cs typeface="Arial" panose="020B0604020202020204" pitchFamily="34" charset="0"/>
              </a:rPr>
              <a:t>,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ea typeface="+mn-ea"/>
                <a:cs typeface="Arial" panose="020B0604020202020204" pitchFamily="34" charset="0"/>
              </a:rPr>
              <a:t>resist treatment, and drive metastasis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uLnTx/>
                <a:uFillTx/>
                <a:ea typeface="+mn-ea"/>
                <a:cs typeface="Arial" panose="020B0604020202020204" pitchFamily="34" charset="0"/>
              </a:rPr>
              <a:t>1–3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5487A0-A363-5046-8649-C1277BBD92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r="741"/>
          <a:stretch/>
        </p:blipFill>
        <p:spPr>
          <a:xfrm rot="10800000">
            <a:off x="7479407" y="2157425"/>
            <a:ext cx="517023" cy="824684"/>
          </a:xfrm>
          <a:prstGeom prst="rect">
            <a:avLst/>
          </a:prstGeom>
          <a:effectLst>
            <a:glow rad="127000">
              <a:srgbClr val="49B6ED">
                <a:alpha val="62000"/>
              </a:srgbClr>
            </a:glow>
          </a:effectLst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1D5C1B08-BB39-3A7D-D932-4CC0C84D790B}"/>
              </a:ext>
            </a:extLst>
          </p:cNvPr>
          <p:cNvGrpSpPr/>
          <p:nvPr/>
        </p:nvGrpSpPr>
        <p:grpSpPr>
          <a:xfrm>
            <a:off x="6743022" y="3717726"/>
            <a:ext cx="1135160" cy="1010980"/>
            <a:chOff x="8041389" y="3714707"/>
            <a:chExt cx="1135160" cy="101098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12EB88A-63FE-BC59-B37C-4BC9ACA3895F}"/>
                </a:ext>
              </a:extLst>
            </p:cNvPr>
            <p:cNvGrpSpPr/>
            <p:nvPr/>
          </p:nvGrpSpPr>
          <p:grpSpPr>
            <a:xfrm>
              <a:off x="8041389" y="3714707"/>
              <a:ext cx="1135160" cy="1010980"/>
              <a:chOff x="9387086" y="2999502"/>
              <a:chExt cx="1828187" cy="1628195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F98EBAEB-5246-56B9-235B-332EDBFBA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5" r="555"/>
              <a:stretch/>
            </p:blipFill>
            <p:spPr>
              <a:xfrm rot="15300000">
                <a:off x="9513908" y="3477983"/>
                <a:ext cx="438128" cy="691772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20000"/>
                  </a:schemeClr>
                </a:outerShdw>
              </a:effectLst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26AD92FD-3062-793E-053E-442747035F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3" r="483"/>
              <a:stretch/>
            </p:blipFill>
            <p:spPr>
              <a:xfrm rot="13500000">
                <a:off x="9723000" y="3943359"/>
                <a:ext cx="468516" cy="738684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20000"/>
                  </a:schemeClr>
                </a:outerShdw>
              </a:effectLst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87EA81E-B040-D3E1-96C4-4DB4D1BB10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2" b="832"/>
              <a:stretch/>
            </p:blipFill>
            <p:spPr>
              <a:xfrm>
                <a:off x="9882281" y="3241812"/>
                <a:ext cx="433038" cy="425832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20000"/>
                  </a:schemeClr>
                </a:outerShdw>
              </a:effectLst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390BD28-CC41-4214-B7A6-A21810542B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2" b="452"/>
              <a:stretch/>
            </p:blipFill>
            <p:spPr>
              <a:xfrm>
                <a:off x="10555215" y="3346507"/>
                <a:ext cx="498396" cy="462632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20000"/>
                  </a:schemeClr>
                </a:outerShdw>
              </a:effectLst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F3E988AB-C904-4A9F-A75D-CE264A7F80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" r="71"/>
              <a:stretch/>
            </p:blipFill>
            <p:spPr>
              <a:xfrm rot="18997279">
                <a:off x="9559121" y="3794277"/>
                <a:ext cx="433038" cy="433652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20000"/>
                  </a:schemeClr>
                </a:outerShdw>
              </a:effectLst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46387D8C-C9AD-914C-211A-710A1BB406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02" b="802"/>
              <a:stretch/>
            </p:blipFill>
            <p:spPr>
              <a:xfrm rot="18997279">
                <a:off x="10037628" y="2999502"/>
                <a:ext cx="501940" cy="462632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20000"/>
                  </a:schemeClr>
                </a:outerShdw>
              </a:effectLst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BB7ECD76-1168-F1E7-A084-92F559F1B9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4" r="694"/>
              <a:stretch/>
            </p:blipFill>
            <p:spPr>
              <a:xfrm rot="19800000">
                <a:off x="9993327" y="3035921"/>
                <a:ext cx="429624" cy="680254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20000"/>
                  </a:schemeClr>
                </a:outerShdw>
              </a:effectLst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236997F-0976-6D7F-C470-AFFC69A29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9" r="1229"/>
              <a:stretch/>
            </p:blipFill>
            <p:spPr>
              <a:xfrm rot="9715070">
                <a:off x="10348860" y="3236693"/>
                <a:ext cx="433038" cy="443952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20000"/>
                  </a:schemeClr>
                </a:outerShdw>
              </a:effectLst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30E615E1-52F7-CC73-C914-056DCDD273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 rot="9715070">
                <a:off x="9670035" y="4047237"/>
                <a:ext cx="497626" cy="466137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20000"/>
                  </a:schemeClr>
                </a:outerShdw>
              </a:effectLst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13CF736-6F7A-7248-8225-56B80D1757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2" r="462"/>
              <a:stretch/>
            </p:blipFill>
            <p:spPr>
              <a:xfrm rot="6300000">
                <a:off x="10188534" y="4077530"/>
                <a:ext cx="427156" cy="673178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20000"/>
                  </a:schemeClr>
                </a:outerShdw>
              </a:effectLst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790BE2AA-5D48-0B46-9169-43D9AD51BA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2" b="832"/>
              <a:stretch/>
            </p:blipFill>
            <p:spPr>
              <a:xfrm rot="16463304">
                <a:off x="10142533" y="3516135"/>
                <a:ext cx="433038" cy="425832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20000"/>
                  </a:schemeClr>
                </a:outerShdw>
              </a:effectLst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6CAA22E2-3B40-1651-23B5-456EFFF60A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 rot="16812582">
                <a:off x="9564986" y="3245921"/>
                <a:ext cx="512464" cy="480027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20000"/>
                  </a:schemeClr>
                </a:outerShdw>
              </a:effectLst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478C8797-AD46-C525-4D19-C52D99C99A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2" b="832"/>
              <a:stretch/>
            </p:blipFill>
            <p:spPr>
              <a:xfrm rot="4556661">
                <a:off x="10287901" y="3886903"/>
                <a:ext cx="433034" cy="425828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20000"/>
                  </a:schemeClr>
                </a:outerShdw>
              </a:effectLst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72255C10-3AAD-520F-0B2F-E4BFD11F36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 rot="4556661">
                <a:off x="10484625" y="3973262"/>
                <a:ext cx="502992" cy="471156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20000"/>
                  </a:schemeClr>
                </a:outerShdw>
              </a:effectLst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3957DF35-AD90-19C4-1CB1-60F2B6AAF6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6" r="886"/>
              <a:stretch/>
            </p:blipFill>
            <p:spPr>
              <a:xfrm rot="4500000">
                <a:off x="10608646" y="3445748"/>
                <a:ext cx="468516" cy="744738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20000"/>
                  </a:schemeClr>
                </a:outerShdw>
              </a:effectLst>
            </p:spPr>
          </p:pic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A2BD54-7A35-CAE2-4CF8-0DF35FC9D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" r="741"/>
            <a:stretch/>
          </p:blipFill>
          <p:spPr>
            <a:xfrm rot="10800000">
              <a:off x="8435679" y="4009126"/>
              <a:ext cx="303190" cy="483607"/>
            </a:xfrm>
            <a:prstGeom prst="rect">
              <a:avLst/>
            </a:prstGeom>
            <a:effectLst>
              <a:glow rad="127000">
                <a:srgbClr val="49B6ED">
                  <a:alpha val="62000"/>
                </a:srgbClr>
              </a:glow>
            </a:effectLst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A76C8DB-E04D-DBC1-FD03-43BA853C10C1}"/>
              </a:ext>
            </a:extLst>
          </p:cNvPr>
          <p:cNvSpPr txBox="1"/>
          <p:nvPr/>
        </p:nvSpPr>
        <p:spPr>
          <a:xfrm>
            <a:off x="6526649" y="3269069"/>
            <a:ext cx="1524513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defRPr/>
            </a:pPr>
            <a:r>
              <a:rPr lang="en-US" sz="1400">
                <a:solidFill>
                  <a:srgbClr val="A22218"/>
                </a:solidFill>
                <a:cs typeface="Arial" panose="020B0604020202020204" pitchFamily="34" charset="0"/>
              </a:rPr>
              <a:t>Tumor initiation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86855C-61B5-CBE2-3B51-52C58CD56EAC}"/>
              </a:ext>
            </a:extLst>
          </p:cNvPr>
          <p:cNvSpPr txBox="1"/>
          <p:nvPr/>
        </p:nvSpPr>
        <p:spPr>
          <a:xfrm>
            <a:off x="1109530" y="1430519"/>
            <a:ext cx="4271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Adult Stem </a:t>
            </a:r>
            <a:r>
              <a:rPr lang="en-US" sz="2400" b="1">
                <a:solidFill>
                  <a:srgbClr val="3B5791"/>
                </a:solidFill>
                <a:cs typeface="Arial" panose="020B0604020202020204" pitchFamily="34" charset="0"/>
              </a:rPr>
              <a:t>C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ells</a:t>
            </a:r>
            <a:endParaRPr kumimoji="0" lang="en-US" sz="2400" b="1" i="0" u="none" strike="noStrike" kern="1200" cap="none" spc="0" normalizeH="0" baseline="30000" noProof="0">
              <a:ln>
                <a:noFill/>
              </a:ln>
              <a:solidFill>
                <a:srgbClr val="3B579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6A85B43-A4F2-8141-34F2-DD75B5CD5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6287" y="3809031"/>
            <a:ext cx="1079775" cy="688358"/>
          </a:xfrm>
          <a:prstGeom prst="rect">
            <a:avLst/>
          </a:prstGeom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90A2A3E-FFDF-2B24-EC41-309F9DD6898F}"/>
              </a:ext>
            </a:extLst>
          </p:cNvPr>
          <p:cNvSpPr txBox="1"/>
          <p:nvPr/>
        </p:nvSpPr>
        <p:spPr>
          <a:xfrm>
            <a:off x="6573254" y="1395574"/>
            <a:ext cx="4271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Pathogenic Plasticity</a:t>
            </a:r>
            <a:endParaRPr kumimoji="0" lang="en-US" sz="2400" b="1" i="0" u="none" strike="noStrike" kern="1200" cap="none" spc="0" normalizeH="0" baseline="3000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839D67E0-0D7E-3991-3796-37FFD50734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58621" y="3993543"/>
            <a:ext cx="340916" cy="333938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7A7D4A2E-AD08-23AE-ECC9-23AC91939CEF}"/>
              </a:ext>
            </a:extLst>
          </p:cNvPr>
          <p:cNvGrpSpPr/>
          <p:nvPr/>
        </p:nvGrpSpPr>
        <p:grpSpPr>
          <a:xfrm>
            <a:off x="8253883" y="3937977"/>
            <a:ext cx="979338" cy="508666"/>
            <a:chOff x="8447374" y="1947974"/>
            <a:chExt cx="1433849" cy="744738"/>
          </a:xfrm>
        </p:grpSpPr>
        <p:pic>
          <p:nvPicPr>
            <p:cNvPr id="57" name="Content Placeholder 79">
              <a:extLst>
                <a:ext uri="{FF2B5EF4-FFF2-40B4-BE49-F238E27FC236}">
                  <a16:creationId xmlns:a16="http://schemas.microsoft.com/office/drawing/2014/main" id="{C5D4C137-8711-D556-B523-92F87953B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7374" y="1958054"/>
              <a:ext cx="1433849" cy="700252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50167"/>
                </a:schemeClr>
              </a:outerShdw>
            </a:effectLst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61DF134-D341-99A8-AE58-83917D366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" r="886"/>
            <a:stretch/>
          </p:blipFill>
          <p:spPr>
            <a:xfrm>
              <a:off x="8447374" y="1947974"/>
              <a:ext cx="468516" cy="744738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20000"/>
                </a:schemeClr>
              </a:outerShdw>
            </a:effectLst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3AE4BC8F-EFFB-B256-8CE0-C5D3415BC35B}"/>
              </a:ext>
            </a:extLst>
          </p:cNvPr>
          <p:cNvSpPr txBox="1"/>
          <p:nvPr/>
        </p:nvSpPr>
        <p:spPr>
          <a:xfrm>
            <a:off x="7981296" y="3269069"/>
            <a:ext cx="1524513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5000"/>
              </a:lnSpc>
              <a:defRPr/>
            </a:pPr>
            <a:r>
              <a:rPr lang="en-US" sz="1400">
                <a:solidFill>
                  <a:srgbClr val="A22218"/>
                </a:solidFill>
                <a:cs typeface="Arial" panose="020B0604020202020204" pitchFamily="34" charset="0"/>
              </a:rPr>
              <a:t>Resistance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26CE4E8-4970-D105-F05A-D7A5C9B32EB3}"/>
              </a:ext>
            </a:extLst>
          </p:cNvPr>
          <p:cNvSpPr txBox="1"/>
          <p:nvPr/>
        </p:nvSpPr>
        <p:spPr>
          <a:xfrm>
            <a:off x="9343550" y="3269069"/>
            <a:ext cx="1524513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5000"/>
              </a:lnSpc>
              <a:defRPr/>
            </a:pPr>
            <a:r>
              <a:rPr lang="en-US" sz="1400">
                <a:solidFill>
                  <a:srgbClr val="A22218"/>
                </a:solidFill>
                <a:cs typeface="Arial" panose="020B0604020202020204" pitchFamily="34" charset="0"/>
              </a:rPr>
              <a:t>Metastasis</a:t>
            </a:r>
          </a:p>
        </p:txBody>
      </p:sp>
      <p:sp>
        <p:nvSpPr>
          <p:cNvPr id="67" name="Tijdelijke aanduiding voor voettekst 4">
            <a:extLst>
              <a:ext uri="{FF2B5EF4-FFF2-40B4-BE49-F238E27FC236}">
                <a16:creationId xmlns:a16="http://schemas.microsoft.com/office/drawing/2014/main" id="{2FB6D537-7E2A-4EC2-7F35-14D070F0D326}"/>
              </a:ext>
            </a:extLst>
          </p:cNvPr>
          <p:cNvSpPr txBox="1">
            <a:spLocks/>
          </p:cNvSpPr>
          <p:nvPr/>
        </p:nvSpPr>
        <p:spPr>
          <a:xfrm>
            <a:off x="3752849" y="6530975"/>
            <a:ext cx="4683125" cy="246063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© 2026 Genmab A/S.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30605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C404E-9001-0E58-0454-EE0489071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8DCC240A-81D8-6DBF-428D-3BC99D020727}"/>
              </a:ext>
            </a:extLst>
          </p:cNvPr>
          <p:cNvSpPr/>
          <p:nvPr/>
        </p:nvSpPr>
        <p:spPr>
          <a:xfrm>
            <a:off x="3466236" y="1264573"/>
            <a:ext cx="8268564" cy="2700095"/>
          </a:xfrm>
          <a:prstGeom prst="roundRect">
            <a:avLst>
              <a:gd name="adj" fmla="val 14394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71F9DA-4FDF-68C7-ACF6-3F9E52C88EA1}"/>
              </a:ext>
            </a:extLst>
          </p:cNvPr>
          <p:cNvSpPr txBox="1"/>
          <p:nvPr/>
        </p:nvSpPr>
        <p:spPr>
          <a:xfrm>
            <a:off x="6551909" y="1364695"/>
            <a:ext cx="52214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LGR5 is a receptor for R-spondins (RSPO),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growth factors involved in tissue homeostasis</a:t>
            </a:r>
            <a:r>
              <a:rPr kumimoji="0" lang="en-US" sz="1800" b="1" i="0" u="none" strike="noStrike" kern="1200" cap="none" spc="0" normalizeH="0" baseline="3000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2,3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3B5791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RSPOs activate the Wnt/beta-catenin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signaling pathway</a:t>
            </a:r>
            <a:r>
              <a:rPr kumimoji="0" lang="en-US" sz="1800" b="0" i="1" u="none" strike="noStrike" kern="1200" cap="none" spc="0" normalizeH="0" baseline="3000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4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3B5791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LGR5-positive cells support tissue regeneration</a:t>
            </a:r>
            <a:r>
              <a:rPr kumimoji="0" lang="en-US" sz="1800" b="1" i="0" u="none" strike="noStrike" kern="1200" cap="none" spc="0" normalizeH="0" baseline="3000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3B5791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In the intestine, LGR5-positive cells help replenish epithelial cells lost to shedding</a:t>
            </a:r>
            <a:r>
              <a:rPr kumimoji="0" lang="en-US" sz="1800" b="0" i="1" u="none" strike="noStrike" kern="1200" cap="none" spc="0" normalizeH="0" baseline="3000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4–6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3A9E7B-0F44-B04F-6E8C-9D8AEF16B0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C7B83">
                    <a:lumMod val="20000"/>
                    <a:lumOff val="8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C7B83">
                  <a:lumMod val="20000"/>
                  <a:lumOff val="80000"/>
                </a:srgbClr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4CFEE6C-C59D-DB48-D963-2D8FEC60F15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073" y="6119500"/>
            <a:ext cx="11573249" cy="365760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  <a:ea typeface="Aptos" panose="020B0004020202020204" pitchFamily="34" charset="0"/>
                <a:cs typeface="Arial"/>
              </a:rPr>
              <a:t>LGR5, leucine-rich repeat-containing G-protein coupled receptor 5.</a:t>
            </a:r>
            <a:br>
              <a:rPr lang="en-US"/>
            </a:br>
            <a:r>
              <a:rPr lang="en-US"/>
              <a:t>1. </a:t>
            </a:r>
            <a:r>
              <a:rPr lang="en-US">
                <a:solidFill>
                  <a:prstClr val="black"/>
                </a:solidFill>
              </a:rPr>
              <a:t>Leung C, et al. </a:t>
            </a:r>
            <a:r>
              <a:rPr lang="en-US" i="1">
                <a:solidFill>
                  <a:prstClr val="black"/>
                </a:solidFill>
              </a:rPr>
              <a:t>Trends Cell Biol</a:t>
            </a:r>
            <a:r>
              <a:rPr lang="en-US">
                <a:solidFill>
                  <a:prstClr val="black"/>
                </a:solidFill>
              </a:rPr>
              <a:t>. 2018;28(5):380-391</a:t>
            </a:r>
            <a:r>
              <a:rPr lang="en-US"/>
              <a:t>; 2. Carmon KS, et al. </a:t>
            </a:r>
            <a:r>
              <a:rPr lang="en-US" i="1"/>
              <a:t>Proc Natl Acad Sci U S A</a:t>
            </a:r>
            <a:r>
              <a:rPr lang="en-US"/>
              <a:t>. 2011;108(28):11452-11457; 3. Nagano K. </a:t>
            </a:r>
            <a:r>
              <a:rPr lang="en-US" i="1"/>
              <a:t>Jpn Dent Sci Rev</a:t>
            </a:r>
            <a:r>
              <a:rPr lang="en-US"/>
              <a:t>. 2019;55(1):80-87; </a:t>
            </a:r>
            <a:br>
              <a:rPr lang="en-US"/>
            </a:br>
            <a:r>
              <a:rPr lang="en-US"/>
              <a:t>4. de Lau W, et al. </a:t>
            </a:r>
            <a:r>
              <a:rPr lang="en-US" i="1"/>
              <a:t>Genes Dev</a:t>
            </a:r>
            <a:r>
              <a:rPr lang="en-US"/>
              <a:t>. 2014;28(4):305-316; 5. </a:t>
            </a:r>
            <a:r>
              <a:rPr lang="en-US">
                <a:solidFill>
                  <a:prstClr val="black"/>
                </a:solidFill>
              </a:rPr>
              <a:t>Barker N, et al. </a:t>
            </a:r>
            <a:r>
              <a:rPr lang="en-US" i="1">
                <a:solidFill>
                  <a:prstClr val="black"/>
                </a:solidFill>
              </a:rPr>
              <a:t>Nature</a:t>
            </a:r>
            <a:r>
              <a:rPr lang="en-US">
                <a:solidFill>
                  <a:prstClr val="black"/>
                </a:solidFill>
              </a:rPr>
              <a:t>. 2007;449(7165):1003-1007; 6. </a:t>
            </a:r>
            <a:r>
              <a:rPr lang="en-US"/>
              <a:t>Barker N, et al. </a:t>
            </a:r>
            <a:r>
              <a:rPr lang="en-US" i="1"/>
              <a:t>Cell Stem Cell</a:t>
            </a:r>
            <a:r>
              <a:rPr lang="en-US"/>
              <a:t>. 2010;6(1):25-36;</a:t>
            </a:r>
            <a:br>
              <a:rPr lang="en-US"/>
            </a:br>
            <a:r>
              <a:rPr lang="en-US"/>
              <a:t>7. Mueller N, et al. </a:t>
            </a:r>
            <a:r>
              <a:rPr lang="en-US" i="1"/>
              <a:t>Immunother Adv.</a:t>
            </a:r>
            <a:r>
              <a:rPr lang="en-US"/>
              <a:t> 2025;5(1):ltaf017; 8. </a:t>
            </a:r>
            <a:r>
              <a:rPr lang="en-US">
                <a:solidFill>
                  <a:prstClr val="black"/>
                </a:solidFill>
              </a:rPr>
              <a:t>High PC, et al. </a:t>
            </a:r>
            <a:r>
              <a:rPr lang="en-US" i="1">
                <a:solidFill>
                  <a:prstClr val="black"/>
                </a:solidFill>
              </a:rPr>
              <a:t>Cell Rep Med.</a:t>
            </a:r>
            <a:r>
              <a:rPr lang="en-US">
                <a:solidFill>
                  <a:prstClr val="black"/>
                </a:solidFill>
              </a:rPr>
              <a:t> 2025;6(10):102363.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DBF892-27FE-E75E-F890-16DA895F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706"/>
            <a:ext cx="11274552" cy="78919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In a Healthy Setting</a:t>
            </a:r>
            <a:r>
              <a:rPr lang="en-US"/>
              <a:t>, Adult Stem Cells in Epithelial Tissue Express a Protein Called LGR5</a:t>
            </a:r>
            <a:r>
              <a:rPr lang="en-US" baseline="3000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EAB31-E20D-B4E9-07AF-B93AB42581EE}"/>
              </a:ext>
            </a:extLst>
          </p:cNvPr>
          <p:cNvSpPr/>
          <p:nvPr/>
        </p:nvSpPr>
        <p:spPr>
          <a:xfrm>
            <a:off x="478076" y="2580528"/>
            <a:ext cx="1384141" cy="138414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bg1"/>
            </a:solidFill>
          </a:ln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80BDC6-E6A5-D2BB-E962-EDF1ADCCE7BF}"/>
              </a:ext>
            </a:extLst>
          </p:cNvPr>
          <p:cNvGrpSpPr/>
          <p:nvPr/>
        </p:nvGrpSpPr>
        <p:grpSpPr>
          <a:xfrm>
            <a:off x="763303" y="3012055"/>
            <a:ext cx="832240" cy="521087"/>
            <a:chOff x="4612320" y="2426862"/>
            <a:chExt cx="921154" cy="57675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44B89FC-1A86-89BB-1ADA-D6045E83DF4D}"/>
                </a:ext>
              </a:extLst>
            </p:cNvPr>
            <p:cNvGrpSpPr/>
            <p:nvPr/>
          </p:nvGrpSpPr>
          <p:grpSpPr>
            <a:xfrm>
              <a:off x="4612320" y="2491540"/>
              <a:ext cx="921154" cy="462194"/>
              <a:chOff x="4835385" y="2188944"/>
              <a:chExt cx="921154" cy="462194"/>
            </a:xfrm>
            <a:effectLst>
              <a:outerShdw blurRad="444500" algn="ctr" rotWithShape="0">
                <a:schemeClr val="accent2">
                  <a:lumMod val="50000"/>
                  <a:alpha val="40000"/>
                </a:schemeClr>
              </a:outerShdw>
            </a:effectLst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905CA59-14B0-AD14-40AA-88720C2820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4" r="304"/>
              <a:stretch/>
            </p:blipFill>
            <p:spPr>
              <a:xfrm>
                <a:off x="4835385" y="2188945"/>
                <a:ext cx="294211" cy="462193"/>
              </a:xfrm>
              <a:prstGeom prst="rect">
                <a:avLst/>
              </a:prstGeom>
              <a:effectLst/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CE93D02-8372-B533-8C9D-91B7D2286C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4" r="304"/>
              <a:stretch/>
            </p:blipFill>
            <p:spPr>
              <a:xfrm>
                <a:off x="5462328" y="2188944"/>
                <a:ext cx="294211" cy="462193"/>
              </a:xfrm>
              <a:prstGeom prst="rect">
                <a:avLst/>
              </a:prstGeom>
              <a:effectLst/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DDDF529-1228-9BA3-20D0-D1618D536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" r="304"/>
            <a:stretch/>
          </p:blipFill>
          <p:spPr>
            <a:xfrm>
              <a:off x="4876904" y="2426862"/>
              <a:ext cx="367138" cy="576759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00B0F0">
                  <a:alpha val="62000"/>
                </a:srgbClr>
              </a:glow>
            </a:effectLst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01EEC7C-0F28-34B3-A54F-A0B617CCB8FA}"/>
              </a:ext>
            </a:extLst>
          </p:cNvPr>
          <p:cNvSpPr txBox="1"/>
          <p:nvPr/>
        </p:nvSpPr>
        <p:spPr>
          <a:xfrm>
            <a:off x="501587" y="2190432"/>
            <a:ext cx="1333221" cy="268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LGR5-positive cell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EBA32D-EAA4-55B6-1C31-0FA97C2B3ECE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1168198" y="2458767"/>
            <a:ext cx="0" cy="43152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712ED48D-8EEC-52DB-C644-F61A3D6068C4}"/>
              </a:ext>
            </a:extLst>
          </p:cNvPr>
          <p:cNvSpPr/>
          <p:nvPr/>
        </p:nvSpPr>
        <p:spPr>
          <a:xfrm rot="16200000">
            <a:off x="696750" y="2516780"/>
            <a:ext cx="2857593" cy="1591628"/>
          </a:xfrm>
          <a:prstGeom prst="triangle">
            <a:avLst/>
          </a:prstGeom>
          <a:gradFill>
            <a:gsLst>
              <a:gs pos="74000">
                <a:srgbClr val="A3B4D7"/>
              </a:gs>
              <a:gs pos="16000">
                <a:schemeClr val="bg1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31" name="Rectangle: Rounded Corners 10">
            <a:extLst>
              <a:ext uri="{FF2B5EF4-FFF2-40B4-BE49-F238E27FC236}">
                <a16:creationId xmlns:a16="http://schemas.microsoft.com/office/drawing/2014/main" id="{C403F838-380A-FE42-867B-087CC8ED33C3}"/>
              </a:ext>
            </a:extLst>
          </p:cNvPr>
          <p:cNvSpPr/>
          <p:nvPr/>
        </p:nvSpPr>
        <p:spPr>
          <a:xfrm>
            <a:off x="2088755" y="1294815"/>
            <a:ext cx="4139558" cy="4139558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  <a:effectLst>
            <a:glow rad="127000">
              <a:srgbClr val="00B0F0">
                <a:alpha val="62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2DE1044-C3CE-9C01-41BC-9ACDF528DB66}"/>
              </a:ext>
            </a:extLst>
          </p:cNvPr>
          <p:cNvGrpSpPr/>
          <p:nvPr/>
        </p:nvGrpSpPr>
        <p:grpSpPr>
          <a:xfrm>
            <a:off x="2322634" y="1988999"/>
            <a:ext cx="3673203" cy="2215942"/>
            <a:chOff x="2555799" y="2370032"/>
            <a:chExt cx="3727973" cy="22489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45AE81-FEDF-D244-E48B-25CA744BC41C}"/>
                </a:ext>
              </a:extLst>
            </p:cNvPr>
            <p:cNvSpPr txBox="1"/>
            <p:nvPr/>
          </p:nvSpPr>
          <p:spPr>
            <a:xfrm>
              <a:off x="3677194" y="2370032"/>
              <a:ext cx="1050288" cy="5601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LGR5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95A26EB-B476-4B76-0F1F-09BFE6942C32}"/>
                </a:ext>
              </a:extLst>
            </p:cNvPr>
            <p:cNvSpPr/>
            <p:nvPr/>
          </p:nvSpPr>
          <p:spPr>
            <a:xfrm rot="16200000">
              <a:off x="4990304" y="2490922"/>
              <a:ext cx="378392" cy="53930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Picture 24" descr="A blue and white line&#10;&#10;AI-generated content may be incorrect.">
              <a:extLst>
                <a:ext uri="{FF2B5EF4-FFF2-40B4-BE49-F238E27FC236}">
                  <a16:creationId xmlns:a16="http://schemas.microsoft.com/office/drawing/2014/main" id="{2B0BEAF9-F34F-CEE7-AF60-2815960F5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8770">
              <a:off x="2555799" y="3389959"/>
              <a:ext cx="3727973" cy="696920"/>
            </a:xfrm>
            <a:prstGeom prst="rect">
              <a:avLst/>
            </a:prstGeom>
            <a:noFill/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378792F-F7EC-BB35-1FBD-D4E46E79D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73056" y="2913673"/>
              <a:ext cx="2256024" cy="1705341"/>
            </a:xfrm>
            <a:prstGeom prst="rect">
              <a:avLst/>
            </a:prstGeom>
            <a:noFill/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B020F6-F1A4-C9D0-B96D-C81875A36564}"/>
                </a:ext>
              </a:extLst>
            </p:cNvPr>
            <p:cNvSpPr txBox="1"/>
            <p:nvPr/>
          </p:nvSpPr>
          <p:spPr>
            <a:xfrm>
              <a:off x="4892629" y="2616250"/>
              <a:ext cx="539304" cy="272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RSPO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A921553-42D4-B2DC-800F-66BBBCFA8DDB}"/>
              </a:ext>
            </a:extLst>
          </p:cNvPr>
          <p:cNvSpPr txBox="1"/>
          <p:nvPr/>
        </p:nvSpPr>
        <p:spPr>
          <a:xfrm>
            <a:off x="2712882" y="4283441"/>
            <a:ext cx="2825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G-protein coupled receptor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(GPCR)</a:t>
            </a:r>
          </a:p>
        </p:txBody>
      </p:sp>
      <p:sp>
        <p:nvSpPr>
          <p:cNvPr id="17" name="Tijdelijke aanduiding voor voettekst 4">
            <a:extLst>
              <a:ext uri="{FF2B5EF4-FFF2-40B4-BE49-F238E27FC236}">
                <a16:creationId xmlns:a16="http://schemas.microsoft.com/office/drawing/2014/main" id="{BA933F4F-560D-2C17-3614-6035A41400E4}"/>
              </a:ext>
            </a:extLst>
          </p:cNvPr>
          <p:cNvSpPr txBox="1">
            <a:spLocks/>
          </p:cNvSpPr>
          <p:nvPr/>
        </p:nvSpPr>
        <p:spPr>
          <a:xfrm>
            <a:off x="3752849" y="6530975"/>
            <a:ext cx="4683125" cy="246063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© 2026 Genmab A/S. All rights reserved.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C2D76F6-729D-6051-1F1D-637DE5780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346149"/>
              </p:ext>
            </p:extLst>
          </p:nvPr>
        </p:nvGraphicFramePr>
        <p:xfrm>
          <a:off x="6396535" y="4308600"/>
          <a:ext cx="5166815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6815">
                  <a:extLst>
                    <a:ext uri="{9D8B030D-6E8A-4147-A177-3AD203B41FA5}">
                      <a16:colId xmlns:a16="http://schemas.microsoft.com/office/drawing/2014/main" val="2082163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LGR5 is currently </a:t>
                      </a:r>
                      <a:r>
                        <a:rPr kumimoji="0" lang="en-US" sz="18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not</a:t>
                      </a: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an actionable biomarker</a:t>
                      </a:r>
                      <a:r>
                        <a:rPr kumimoji="0" lang="en-US" sz="18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1,7</a:t>
                      </a:r>
                    </a:p>
                  </a:txBody>
                  <a:tcPr>
                    <a:lnL w="12700" cap="flat" cmpd="sng" algn="ctr">
                      <a:solidFill>
                        <a:srgbClr val="1D2C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2C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D2C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69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E2B4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LGR5 protein detection is possible for preclinical purposes</a:t>
                      </a:r>
                      <a:b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E2B4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E2B4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(eg, western blot, live cell imaging),</a:t>
                      </a:r>
                      <a:r>
                        <a:rPr kumimoji="0" lang="en-US" sz="14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1E2B4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E2B4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but a suitable, well-validated antibody for human sample testing is not currently available</a:t>
                      </a:r>
                      <a:r>
                        <a:rPr kumimoji="0" lang="en-US" sz="1400" b="0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1E2B4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E2B4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1D2C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2C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D2C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577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068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21080-D506-E544-A102-4D6176FC1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C3D90D-02B2-D909-0E70-D77E3F738D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C7B83">
                    <a:lumMod val="20000"/>
                    <a:lumOff val="8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C7B83">
                  <a:lumMod val="20000"/>
                  <a:lumOff val="80000"/>
                </a:srgbClr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2ED8B-A21B-F771-00FC-75404D0A5AD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074" y="5818022"/>
            <a:ext cx="11274552" cy="684676"/>
          </a:xfrm>
        </p:spPr>
        <p:txBody>
          <a:bodyPr/>
          <a:lstStyle/>
          <a:p>
            <a:br>
              <a:rPr lang="en-US" baseline="30000" dirty="0">
                <a:solidFill>
                  <a:prstClr val="black"/>
                </a:solidFill>
              </a:rPr>
            </a:br>
            <a:r>
              <a:rPr lang="en-US" baseline="30000" dirty="0" err="1">
                <a:solidFill>
                  <a:prstClr val="black"/>
                </a:solidFill>
              </a:rPr>
              <a:t>a</a:t>
            </a:r>
            <a:r>
              <a:rPr lang="en-US" dirty="0" err="1">
                <a:solidFill>
                  <a:prstClr val="black"/>
                </a:solidFill>
              </a:rPr>
              <a:t>Adenomas</a:t>
            </a:r>
            <a:r>
              <a:rPr lang="en-US" dirty="0">
                <a:solidFill>
                  <a:prstClr val="black"/>
                </a:solidFill>
              </a:rPr>
              <a:t>, and well and moderately differentiated adenocarcinomas</a:t>
            </a:r>
            <a:r>
              <a:rPr lang="en-US" baseline="30000" dirty="0">
                <a:solidFill>
                  <a:prstClr val="black"/>
                </a:solidFill>
              </a:rPr>
              <a:t>1,5</a:t>
            </a:r>
            <a:r>
              <a:rPr lang="en-US" dirty="0">
                <a:solidFill>
                  <a:prstClr val="black"/>
                </a:solidFill>
              </a:rPr>
              <a:t>; </a:t>
            </a:r>
            <a:r>
              <a:rPr lang="en-US" baseline="30000" dirty="0" err="1">
                <a:solidFill>
                  <a:prstClr val="black"/>
                </a:solidFill>
              </a:rPr>
              <a:t>b</a:t>
            </a:r>
            <a:r>
              <a:rPr lang="en-US" dirty="0" err="1">
                <a:solidFill>
                  <a:prstClr val="black"/>
                </a:solidFill>
              </a:rPr>
              <a:t>based</a:t>
            </a:r>
            <a:r>
              <a:rPr lang="en-US" dirty="0">
                <a:solidFill>
                  <a:prstClr val="black"/>
                </a:solidFill>
              </a:rPr>
              <a:t> on in situ hybridization (</a:t>
            </a:r>
            <a:r>
              <a:rPr lang="en-US" dirty="0"/>
              <a:t>ISH) analysis of LGR5 mRNA expression.</a:t>
            </a:r>
            <a:r>
              <a:rPr lang="en-US" baseline="30000" dirty="0"/>
              <a:t>1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  <a:ea typeface="Aptos" panose="020B0004020202020204" pitchFamily="34" charset="0"/>
                <a:cs typeface="Arial" panose="020B0604020202020204" pitchFamily="34" charset="0"/>
              </a:rPr>
              <a:t>LGR5, leucine-rich repeat-containing G-protein coupled receptor 5; mRNA, messenger RNA.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1. Martin ML, et al. </a:t>
            </a:r>
            <a:r>
              <a:rPr lang="en-US" i="1" dirty="0">
                <a:solidFill>
                  <a:prstClr val="black"/>
                </a:solidFill>
              </a:rPr>
              <a:t>Cell Signal</a:t>
            </a:r>
            <a:r>
              <a:rPr lang="en-US" dirty="0"/>
              <a:t>. 2018;42:97-105; 2. </a:t>
            </a:r>
            <a:r>
              <a:rPr lang="en-US" dirty="0">
                <a:solidFill>
                  <a:prstClr val="black"/>
                </a:solidFill>
              </a:rPr>
              <a:t>Leung C, et al. </a:t>
            </a:r>
            <a:r>
              <a:rPr lang="en-US" i="1" dirty="0">
                <a:solidFill>
                  <a:prstClr val="black"/>
                </a:solidFill>
              </a:rPr>
              <a:t>Trends Cell Biol</a:t>
            </a:r>
            <a:r>
              <a:rPr lang="en-US" dirty="0">
                <a:solidFill>
                  <a:prstClr val="black"/>
                </a:solidFill>
              </a:rPr>
              <a:t>. 2018;28(5):380-391; 3. de Lau W, et al. </a:t>
            </a:r>
            <a:r>
              <a:rPr lang="en-US" i="1" dirty="0">
                <a:solidFill>
                  <a:prstClr val="black"/>
                </a:solidFill>
              </a:rPr>
              <a:t>Genes Dev</a:t>
            </a:r>
            <a:r>
              <a:rPr lang="en-US" dirty="0">
                <a:solidFill>
                  <a:prstClr val="black"/>
                </a:solidFill>
              </a:rPr>
              <a:t>. 2014;28(4):305-316; 4. Barker N, et al. </a:t>
            </a:r>
            <a:r>
              <a:rPr lang="en-US" i="1" dirty="0">
                <a:solidFill>
                  <a:prstClr val="black"/>
                </a:solidFill>
              </a:rPr>
              <a:t>Nature</a:t>
            </a:r>
            <a:r>
              <a:rPr lang="en-US" dirty="0">
                <a:solidFill>
                  <a:prstClr val="black"/>
                </a:solidFill>
              </a:rPr>
              <a:t>. 2007;449(7165):1003-1007;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5. Dow LE, et al. </a:t>
            </a:r>
            <a:r>
              <a:rPr lang="en-US" i="1" dirty="0">
                <a:solidFill>
                  <a:prstClr val="black"/>
                </a:solidFill>
              </a:rPr>
              <a:t>Cell</a:t>
            </a:r>
            <a:r>
              <a:rPr lang="en-US" dirty="0">
                <a:solidFill>
                  <a:prstClr val="black"/>
                </a:solidFill>
              </a:rPr>
              <a:t>. 2015;161(7):1539-1552.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A77FE6-5436-30F8-1AF1-AEF5F6E6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706"/>
            <a:ext cx="11274552" cy="78919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 a Pathogenic Setting</a:t>
            </a:r>
            <a:r>
              <a:rPr lang="en-US" dirty="0"/>
              <a:t>, Cancer Cells Can Unlock LGR5 Expression, Which Enables </a:t>
            </a:r>
            <a:r>
              <a:rPr lang="en-US" dirty="0">
                <a:solidFill>
                  <a:schemeClr val="tx1"/>
                </a:solidFill>
              </a:rPr>
              <a:t>Tumor Initiation</a:t>
            </a:r>
            <a:r>
              <a:rPr lang="en-US" baseline="30000" dirty="0">
                <a:solidFill>
                  <a:schemeClr val="tx1"/>
                </a:solidFill>
              </a:rPr>
              <a:t>1,2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8234C1-48AE-038F-1337-B20DE9DB423B}"/>
              </a:ext>
            </a:extLst>
          </p:cNvPr>
          <p:cNvGrpSpPr/>
          <p:nvPr/>
        </p:nvGrpSpPr>
        <p:grpSpPr>
          <a:xfrm>
            <a:off x="728085" y="1117061"/>
            <a:ext cx="10735831" cy="4704066"/>
            <a:chOff x="465462" y="829951"/>
            <a:chExt cx="11259197" cy="4938011"/>
          </a:xfrm>
        </p:grpSpPr>
        <p:sp>
          <p:nvSpPr>
            <p:cNvPr id="9" name="Rectangle: Rounded Corners 10">
              <a:extLst>
                <a:ext uri="{FF2B5EF4-FFF2-40B4-BE49-F238E27FC236}">
                  <a16:creationId xmlns:a16="http://schemas.microsoft.com/office/drawing/2014/main" id="{833B5FFA-42D3-D01B-1D8E-0B94208F15F0}"/>
                </a:ext>
              </a:extLst>
            </p:cNvPr>
            <p:cNvSpPr/>
            <p:nvPr/>
          </p:nvSpPr>
          <p:spPr>
            <a:xfrm>
              <a:off x="6287262" y="1447817"/>
              <a:ext cx="4940513" cy="4320145"/>
            </a:xfrm>
            <a:prstGeom prst="roundRect">
              <a:avLst>
                <a:gd name="adj" fmla="val 3985"/>
              </a:avLst>
            </a:prstGeom>
            <a:solidFill>
              <a:schemeClr val="bg1"/>
            </a:solidFill>
            <a:ln w="76200">
              <a:noFill/>
            </a:ln>
            <a:effectLst>
              <a:outerShdw blurRad="444500" algn="ctr" rotWithShape="0">
                <a:srgbClr val="000000">
                  <a:alpha val="1959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0">
              <a:extLst>
                <a:ext uri="{FF2B5EF4-FFF2-40B4-BE49-F238E27FC236}">
                  <a16:creationId xmlns:a16="http://schemas.microsoft.com/office/drawing/2014/main" id="{B243C0C2-9601-49DB-0239-DBC1C488DAFC}"/>
                </a:ext>
              </a:extLst>
            </p:cNvPr>
            <p:cNvSpPr/>
            <p:nvPr/>
          </p:nvSpPr>
          <p:spPr>
            <a:xfrm>
              <a:off x="964226" y="1447817"/>
              <a:ext cx="4255474" cy="4306407"/>
            </a:xfrm>
            <a:prstGeom prst="roundRect">
              <a:avLst>
                <a:gd name="adj" fmla="val 3985"/>
              </a:avLst>
            </a:prstGeom>
            <a:solidFill>
              <a:schemeClr val="bg1"/>
            </a:solidFill>
            <a:ln w="76200">
              <a:noFill/>
            </a:ln>
            <a:effectLst>
              <a:outerShdw blurRad="444500" algn="ctr" rotWithShape="0">
                <a:srgbClr val="000000">
                  <a:alpha val="19599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10">
              <a:extLst>
                <a:ext uri="{FF2B5EF4-FFF2-40B4-BE49-F238E27FC236}">
                  <a16:creationId xmlns:a16="http://schemas.microsoft.com/office/drawing/2014/main" id="{52D179D2-81DA-ADA7-6F47-CC5E08B28D64}"/>
                </a:ext>
              </a:extLst>
            </p:cNvPr>
            <p:cNvSpPr/>
            <p:nvPr/>
          </p:nvSpPr>
          <p:spPr>
            <a:xfrm>
              <a:off x="465462" y="2739177"/>
              <a:ext cx="2751884" cy="1730874"/>
            </a:xfrm>
            <a:prstGeom prst="roundRect">
              <a:avLst>
                <a:gd name="adj" fmla="val 10378"/>
              </a:avLst>
            </a:prstGeom>
            <a:solidFill>
              <a:srgbClr val="3B5791"/>
            </a:solidFill>
            <a:ln w="76200">
              <a:noFill/>
            </a:ln>
            <a:effectLst>
              <a:outerShdw blurRad="4445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4DF476-F2B7-8984-D21D-C30E36761A9B}"/>
                </a:ext>
              </a:extLst>
            </p:cNvPr>
            <p:cNvSpPr txBox="1"/>
            <p:nvPr/>
          </p:nvSpPr>
          <p:spPr>
            <a:xfrm>
              <a:off x="1139566" y="1857996"/>
              <a:ext cx="1563546" cy="5631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220C0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Basal crypt</a:t>
              </a:r>
              <a:b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220C0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220C0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of normal intestine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AB941D-E755-3B46-4BE0-8619192BD87B}"/>
                </a:ext>
              </a:extLst>
            </p:cNvPr>
            <p:cNvSpPr txBox="1"/>
            <p:nvPr/>
          </p:nvSpPr>
          <p:spPr>
            <a:xfrm>
              <a:off x="652832" y="3193999"/>
              <a:ext cx="2242767" cy="91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LGR5-positive cells are a small population of highly proliferative cells (&lt;10%)</a:t>
              </a:r>
              <a:r>
                <a:rPr kumimoji="0" lang="en-US" sz="1400" b="1" i="0" u="none" strike="noStrike" kern="1200" cap="none" spc="0" normalizeH="0" baseline="30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Arial" panose="020B0604020202020204" pitchFamily="34" charset="0"/>
                </a:rPr>
                <a:t>1,3,4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144670E-23AC-6AA0-7944-1EC37302B5F7}"/>
                </a:ext>
              </a:extLst>
            </p:cNvPr>
            <p:cNvGrpSpPr/>
            <p:nvPr/>
          </p:nvGrpSpPr>
          <p:grpSpPr>
            <a:xfrm>
              <a:off x="3896751" y="5070241"/>
              <a:ext cx="3779752" cy="566208"/>
              <a:chOff x="3896751" y="5065282"/>
              <a:chExt cx="3779752" cy="566208"/>
            </a:xfrm>
          </p:grpSpPr>
          <p:sp>
            <p:nvSpPr>
              <p:cNvPr id="17" name="Left Bracket 16">
                <a:extLst>
                  <a:ext uri="{FF2B5EF4-FFF2-40B4-BE49-F238E27FC236}">
                    <a16:creationId xmlns:a16="http://schemas.microsoft.com/office/drawing/2014/main" id="{FBA5DE6E-7DFB-A490-920F-4DE1E6CEEF31}"/>
                  </a:ext>
                </a:extLst>
              </p:cNvPr>
              <p:cNvSpPr/>
              <p:nvPr/>
            </p:nvSpPr>
            <p:spPr>
              <a:xfrm rot="16200000">
                <a:off x="5709292" y="3380707"/>
                <a:ext cx="154669" cy="3779752"/>
              </a:xfrm>
              <a:prstGeom prst="leftBracket">
                <a:avLst>
                  <a:gd name="adj" fmla="val 0"/>
                </a:avLst>
              </a:prstGeom>
              <a:ln w="12700">
                <a:solidFill>
                  <a:schemeClr val="bg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95E18C3-337C-C6FC-D354-FDAA780481FE}"/>
                  </a:ext>
                </a:extLst>
              </p:cNvPr>
              <p:cNvGrpSpPr/>
              <p:nvPr/>
            </p:nvGrpSpPr>
            <p:grpSpPr>
              <a:xfrm>
                <a:off x="4797678" y="5065282"/>
                <a:ext cx="1936058" cy="566208"/>
                <a:chOff x="4810540" y="5383036"/>
                <a:chExt cx="2162756" cy="699715"/>
              </a:xfrm>
              <a:effectLst/>
            </p:grpSpPr>
            <p:sp>
              <p:nvSpPr>
                <p:cNvPr id="19" name="Rounded Rectangle 18">
                  <a:extLst>
                    <a:ext uri="{FF2B5EF4-FFF2-40B4-BE49-F238E27FC236}">
                      <a16:creationId xmlns:a16="http://schemas.microsoft.com/office/drawing/2014/main" id="{D041621E-415B-DB5C-6728-6EB4D85DF831}"/>
                    </a:ext>
                  </a:extLst>
                </p:cNvPr>
                <p:cNvSpPr/>
                <p:nvPr/>
              </p:nvSpPr>
              <p:spPr>
                <a:xfrm>
                  <a:off x="4810540" y="5383036"/>
                  <a:ext cx="2162756" cy="69971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glow rad="127000">
                    <a:srgbClr val="00B0F0">
                      <a:alpha val="34000"/>
                    </a:srgbClr>
                  </a:glo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Rectangle: Rounded Corners 4">
                  <a:extLst>
                    <a:ext uri="{FF2B5EF4-FFF2-40B4-BE49-F238E27FC236}">
                      <a16:creationId xmlns:a16="http://schemas.microsoft.com/office/drawing/2014/main" id="{D7DC6FA7-34C6-A429-039C-FB3812F98915}"/>
                    </a:ext>
                  </a:extLst>
                </p:cNvPr>
                <p:cNvSpPr/>
                <p:nvPr/>
              </p:nvSpPr>
              <p:spPr>
                <a:xfrm>
                  <a:off x="4887330" y="5477258"/>
                  <a:ext cx="2009174" cy="511265"/>
                </a:xfrm>
                <a:prstGeom prst="roundRect">
                  <a:avLst/>
                </a:prstGeom>
                <a:noFill/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B579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LGR5-positive (+)</a:t>
                  </a:r>
                  <a:br>
                    <a:rPr kumimoji="0" lang="en-US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B579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</a:br>
                  <a:r>
                    <a:rPr kumimoji="0" lang="en-US" sz="1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B579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epithelial cells</a:t>
                  </a:r>
                  <a:r>
                    <a:rPr kumimoji="0" lang="en-US" sz="12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3B579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0B4111C4-A35C-FD4D-0243-0BF94FFB77D8}"/>
                </a:ext>
              </a:extLst>
            </p:cNvPr>
            <p:cNvGrpSpPr/>
            <p:nvPr/>
          </p:nvGrpSpPr>
          <p:grpSpPr>
            <a:xfrm>
              <a:off x="2380920" y="1263100"/>
              <a:ext cx="3007755" cy="3816429"/>
              <a:chOff x="2481644" y="1572965"/>
              <a:chExt cx="3007755" cy="3816429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87804C0E-56A2-4411-8DF9-DEA7B3EA6590}"/>
                  </a:ext>
                </a:extLst>
              </p:cNvPr>
              <p:cNvGrpSpPr/>
              <p:nvPr/>
            </p:nvGrpSpPr>
            <p:grpSpPr>
              <a:xfrm>
                <a:off x="2481644" y="1572965"/>
                <a:ext cx="3007755" cy="3639366"/>
                <a:chOff x="2481644" y="1572965"/>
                <a:chExt cx="3007755" cy="3639366"/>
              </a:xfrm>
              <a:effectLst>
                <a:outerShdw blurRad="444500" algn="ctr" rotWithShape="0">
                  <a:schemeClr val="accent6">
                    <a:alpha val="30000"/>
                  </a:schemeClr>
                </a:outerShdw>
              </a:effectLst>
            </p:grpSpPr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296A89FF-84E5-19D8-A28E-E30B161183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5400000">
                  <a:off x="3127527" y="4106226"/>
                  <a:ext cx="250601" cy="39128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266EFE96-741F-BDFA-083C-0B64825ECC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5400000">
                  <a:off x="3127527" y="3833044"/>
                  <a:ext cx="250601" cy="39128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138C33DA-8C6E-2485-1AE7-98B29C5903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5400000">
                  <a:off x="3127527" y="3557937"/>
                  <a:ext cx="250601" cy="39128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7B513797-7600-D7F2-4CA1-B54A3AD7F0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5400000">
                  <a:off x="3127527" y="3290475"/>
                  <a:ext cx="250601" cy="39128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F8F78E6B-49A8-270E-2702-DED66BB392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5400000">
                  <a:off x="3127527" y="3017293"/>
                  <a:ext cx="250601" cy="39128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931CD569-C9FC-9962-18A7-7F9D87D6E6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5400000">
                  <a:off x="3127527" y="2742186"/>
                  <a:ext cx="250601" cy="39128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F06A2AB9-E728-325C-8782-DAB2C3B0A9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5400000">
                  <a:off x="3127527" y="2466117"/>
                  <a:ext cx="250601" cy="39128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92157AC6-5A63-C8BE-7A3E-F3ED1DE6E8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16200000">
                  <a:off x="4625535" y="4101146"/>
                  <a:ext cx="250601" cy="39128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61278A58-8C6E-8664-DC99-DCA75C6A7F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16200000">
                  <a:off x="4625535" y="3827964"/>
                  <a:ext cx="250601" cy="39128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E419DA57-789A-78B3-495A-62412BA5F2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16200000">
                  <a:off x="4625535" y="3557937"/>
                  <a:ext cx="250601" cy="39128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76C83EDC-1F22-16E6-7746-0644D9124B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16200000">
                  <a:off x="4625535" y="3290475"/>
                  <a:ext cx="250601" cy="39128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494C1848-3F30-DD6D-37EC-3D8A01D15A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16200000">
                  <a:off x="4625535" y="3017293"/>
                  <a:ext cx="250601" cy="39128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D256EF2A-A2BA-39F4-D97F-BE53D5D24C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16200000">
                  <a:off x="4625535" y="2742186"/>
                  <a:ext cx="250601" cy="39128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1F627983-139C-4C7F-58F0-E4A115F9B0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16200000">
                  <a:off x="4625535" y="2466117"/>
                  <a:ext cx="250601" cy="39128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6F2C4D0B-93DD-FE3D-F9C8-2EB90E2B7A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16200000">
                  <a:off x="4506106" y="4439205"/>
                  <a:ext cx="426360" cy="435242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8D69B0D9-E51A-0D25-E5A2-26D71AC66C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16200000">
                  <a:off x="4308187" y="4742531"/>
                  <a:ext cx="462314" cy="462314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9427070C-1EC9-5EA4-AA71-1C94593DD5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3600000">
                  <a:off x="3044950" y="4392513"/>
                  <a:ext cx="426360" cy="435242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339291F7-E296-B62F-F422-3305AD1D1C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226388" y="4750017"/>
                  <a:ext cx="462314" cy="462314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37C99C79-1D05-FAE0-39AC-1A80107B2B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16200000">
                  <a:off x="4574943" y="2098012"/>
                  <a:ext cx="409146" cy="431143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B5BE280F-9E86-9A42-E350-2679E71A6D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16200000">
                  <a:off x="4729139" y="1752073"/>
                  <a:ext cx="460289" cy="46028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C0D45692-B745-A4EA-45F3-5CF40FBD58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16200000">
                  <a:off x="5069254" y="1583964"/>
                  <a:ext cx="431143" cy="40914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42351C8B-BB4F-21A1-0B78-FA90D7B792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999061" y="2104178"/>
                  <a:ext cx="431143" cy="40914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1B661EA6-3BB9-CB61-742A-C635E0A99A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794167" y="1746343"/>
                  <a:ext cx="460289" cy="46028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E66C789D-9E8D-A2A8-4DF4-F49168236D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81644" y="1574428"/>
                  <a:ext cx="409146" cy="431143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88C48123-243A-7C4C-9616-2BB05C7927DC}"/>
                  </a:ext>
                </a:extLst>
              </p:cNvPr>
              <p:cNvGrpSpPr/>
              <p:nvPr/>
            </p:nvGrpSpPr>
            <p:grpSpPr>
              <a:xfrm>
                <a:off x="3574467" y="4936954"/>
                <a:ext cx="811780" cy="452440"/>
                <a:chOff x="3574467" y="4936954"/>
                <a:chExt cx="811780" cy="452440"/>
              </a:xfrm>
              <a:effectLst>
                <a:glow rad="127000">
                  <a:srgbClr val="49B6ED">
                    <a:alpha val="62000"/>
                  </a:srgbClr>
                </a:glow>
              </a:effectLst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07CB2BFE-C310-47B6-6F27-DE57997373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19800000">
                  <a:off x="3961758" y="4956062"/>
                  <a:ext cx="424489" cy="433332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9F94A9A8-9C7F-37E7-FF5A-272A021619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574467" y="4936954"/>
                  <a:ext cx="424489" cy="433332"/>
                </a:xfrm>
                <a:prstGeom prst="rect">
                  <a:avLst/>
                </a:prstGeom>
                <a:effectLst/>
              </p:spPr>
            </p:pic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0190D90-D204-97D2-7B58-BAD7D04D737E}"/>
                </a:ext>
              </a:extLst>
            </p:cNvPr>
            <p:cNvGrpSpPr/>
            <p:nvPr/>
          </p:nvGrpSpPr>
          <p:grpSpPr>
            <a:xfrm>
              <a:off x="6400800" y="829951"/>
              <a:ext cx="2179603" cy="4161531"/>
              <a:chOff x="6400800" y="804672"/>
              <a:chExt cx="2179603" cy="4161531"/>
            </a:xfrm>
          </p:grpSpPr>
          <p:pic>
            <p:nvPicPr>
              <p:cNvPr id="157" name="Picture 156">
                <a:extLst>
                  <a:ext uri="{FF2B5EF4-FFF2-40B4-BE49-F238E27FC236}">
                    <a16:creationId xmlns:a16="http://schemas.microsoft.com/office/drawing/2014/main" id="{296D91A2-38FB-9BBE-4DE1-0F69A219E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56" b="1756"/>
              <a:stretch/>
            </p:blipFill>
            <p:spPr>
              <a:xfrm rot="4621264">
                <a:off x="7171824" y="2517276"/>
                <a:ext cx="522607" cy="472337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30000"/>
                  </a:schemeClr>
                </a:outerShdw>
              </a:effectLst>
            </p:spPr>
          </p:pic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B367880E-60D7-0754-8E0C-FDC40A2CB428}"/>
                  </a:ext>
                </a:extLst>
              </p:cNvPr>
              <p:cNvGrpSpPr/>
              <p:nvPr/>
            </p:nvGrpSpPr>
            <p:grpSpPr>
              <a:xfrm rot="14510975">
                <a:off x="7775270" y="2834569"/>
                <a:ext cx="579195" cy="532574"/>
                <a:chOff x="6563387" y="1085226"/>
                <a:chExt cx="770907" cy="708855"/>
              </a:xfrm>
            </p:grpSpPr>
            <p:pic>
              <p:nvPicPr>
                <p:cNvPr id="132" name="Picture 131">
                  <a:extLst>
                    <a:ext uri="{FF2B5EF4-FFF2-40B4-BE49-F238E27FC236}">
                      <a16:creationId xmlns:a16="http://schemas.microsoft.com/office/drawing/2014/main" id="{BC1C203F-B0F2-A9B7-A512-251F20946F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33" name="Picture 132">
                  <a:extLst>
                    <a:ext uri="{FF2B5EF4-FFF2-40B4-BE49-F238E27FC236}">
                      <a16:creationId xmlns:a16="http://schemas.microsoft.com/office/drawing/2014/main" id="{E4E6D728-160D-1E20-B780-96D7946D1C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34" name="Picture 133">
                  <a:extLst>
                    <a:ext uri="{FF2B5EF4-FFF2-40B4-BE49-F238E27FC236}">
                      <a16:creationId xmlns:a16="http://schemas.microsoft.com/office/drawing/2014/main" id="{C2026880-B3A6-799C-F432-52B4C2ACE6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73ADEADD-6E6A-0BB6-DD3E-AB4D546BD6E4}"/>
                  </a:ext>
                </a:extLst>
              </p:cNvPr>
              <p:cNvGrpSpPr/>
              <p:nvPr/>
            </p:nvGrpSpPr>
            <p:grpSpPr>
              <a:xfrm rot="2727372">
                <a:off x="6917621" y="2164414"/>
                <a:ext cx="579195" cy="532574"/>
                <a:chOff x="6563387" y="1085226"/>
                <a:chExt cx="770907" cy="708855"/>
              </a:xfrm>
            </p:grpSpPr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51E93127-5647-65E5-4CD0-A83FBC0A41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EF96F50B-E037-B2C0-8EAD-DFDD51FCFA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259A3BCE-8779-4AB6-606F-E2C099801A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3F4ECB87-53E8-33A2-DE80-D07FE6B573C8}"/>
                  </a:ext>
                </a:extLst>
              </p:cNvPr>
              <p:cNvGrpSpPr/>
              <p:nvPr/>
            </p:nvGrpSpPr>
            <p:grpSpPr>
              <a:xfrm rot="14371030">
                <a:off x="7850060" y="1950858"/>
                <a:ext cx="579195" cy="532574"/>
                <a:chOff x="6563387" y="1085226"/>
                <a:chExt cx="770907" cy="708855"/>
              </a:xfrm>
            </p:grpSpPr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6056EDE0-7221-E766-EE9F-71B8F5526D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09409F71-8623-0595-CB3E-63FDFF7249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58F33DB6-E8CB-53F7-4402-FDBB8FEA94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9397C7B-A806-B6B4-C9B2-F49E458743EE}"/>
                  </a:ext>
                </a:extLst>
              </p:cNvPr>
              <p:cNvGrpSpPr/>
              <p:nvPr/>
            </p:nvGrpSpPr>
            <p:grpSpPr>
              <a:xfrm rot="14371030">
                <a:off x="7746100" y="2364764"/>
                <a:ext cx="579195" cy="532574"/>
                <a:chOff x="6563387" y="1085226"/>
                <a:chExt cx="770907" cy="708855"/>
              </a:xfrm>
            </p:grpSpPr>
            <p:pic>
              <p:nvPicPr>
                <p:cNvPr id="115" name="Picture 114">
                  <a:extLst>
                    <a:ext uri="{FF2B5EF4-FFF2-40B4-BE49-F238E27FC236}">
                      <a16:creationId xmlns:a16="http://schemas.microsoft.com/office/drawing/2014/main" id="{33C7EA32-C642-573F-436F-D2DB0E64B0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53D3D074-0367-510C-3EC2-BCA19B6088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46A6700C-469B-91E3-CF75-E980E82FA4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ABA83CAD-3951-2A29-5A97-C78A339D81ED}"/>
                  </a:ext>
                </a:extLst>
              </p:cNvPr>
              <p:cNvGrpSpPr/>
              <p:nvPr/>
            </p:nvGrpSpPr>
            <p:grpSpPr>
              <a:xfrm rot="2378388">
                <a:off x="6928570" y="1694588"/>
                <a:ext cx="579195" cy="532574"/>
                <a:chOff x="6563387" y="1085226"/>
                <a:chExt cx="770907" cy="708855"/>
              </a:xfrm>
            </p:grpSpPr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BA7FC7BA-431E-D43B-05DD-5AEFB9C43F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F7735847-D916-5F6D-7578-901CB4CFCD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5FC82626-540C-ACD7-E8DB-1C589CCFCC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90998464-AA05-8B16-A0E9-A2A89D7105B1}"/>
                  </a:ext>
                </a:extLst>
              </p:cNvPr>
              <p:cNvGrpSpPr/>
              <p:nvPr/>
            </p:nvGrpSpPr>
            <p:grpSpPr>
              <a:xfrm rot="15551765">
                <a:off x="7903634" y="1481898"/>
                <a:ext cx="579195" cy="532574"/>
                <a:chOff x="6563387" y="1085226"/>
                <a:chExt cx="770907" cy="708855"/>
              </a:xfrm>
            </p:grpSpPr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9B84FF12-315D-B3D0-BB3B-066EAD286D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B203F3F4-732B-D922-8C73-D34C8D26BA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1777ECA0-BB42-4DAD-7A06-A062D228A9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FC7BE3B0-414B-D195-166A-412C24B03ED9}"/>
                  </a:ext>
                </a:extLst>
              </p:cNvPr>
              <p:cNvGrpSpPr/>
              <p:nvPr/>
            </p:nvGrpSpPr>
            <p:grpSpPr>
              <a:xfrm rot="2727372">
                <a:off x="6976934" y="2694979"/>
                <a:ext cx="579195" cy="532574"/>
                <a:chOff x="6563387" y="1085226"/>
                <a:chExt cx="770907" cy="708855"/>
              </a:xfrm>
            </p:grpSpPr>
            <p:pic>
              <p:nvPicPr>
                <p:cNvPr id="127" name="Picture 126">
                  <a:extLst>
                    <a:ext uri="{FF2B5EF4-FFF2-40B4-BE49-F238E27FC236}">
                      <a16:creationId xmlns:a16="http://schemas.microsoft.com/office/drawing/2014/main" id="{E9D4FA36-0018-AB35-EE24-4B4A4764FE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28" name="Picture 127">
                  <a:extLst>
                    <a:ext uri="{FF2B5EF4-FFF2-40B4-BE49-F238E27FC236}">
                      <a16:creationId xmlns:a16="http://schemas.microsoft.com/office/drawing/2014/main" id="{6248F74F-2CAB-B509-659D-2D285C9BD2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29" name="Picture 128">
                  <a:extLst>
                    <a:ext uri="{FF2B5EF4-FFF2-40B4-BE49-F238E27FC236}">
                      <a16:creationId xmlns:a16="http://schemas.microsoft.com/office/drawing/2014/main" id="{3972A830-1197-2D67-0170-34FFE83046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AE7764F9-E6AC-CFF6-5132-9CC1779F02B5}"/>
                  </a:ext>
                </a:extLst>
              </p:cNvPr>
              <p:cNvGrpSpPr/>
              <p:nvPr/>
            </p:nvGrpSpPr>
            <p:grpSpPr>
              <a:xfrm rot="2727372">
                <a:off x="6941239" y="3185506"/>
                <a:ext cx="579195" cy="532574"/>
                <a:chOff x="6563387" y="1085226"/>
                <a:chExt cx="770907" cy="708855"/>
              </a:xfrm>
            </p:grpSpPr>
            <p:pic>
              <p:nvPicPr>
                <p:cNvPr id="135" name="Picture 134">
                  <a:extLst>
                    <a:ext uri="{FF2B5EF4-FFF2-40B4-BE49-F238E27FC236}">
                      <a16:creationId xmlns:a16="http://schemas.microsoft.com/office/drawing/2014/main" id="{64C9F70A-75AB-38DF-A099-7992C12D50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36" name="Picture 135">
                  <a:extLst>
                    <a:ext uri="{FF2B5EF4-FFF2-40B4-BE49-F238E27FC236}">
                      <a16:creationId xmlns:a16="http://schemas.microsoft.com/office/drawing/2014/main" id="{1E0918E2-9402-80D6-3BDA-73B4831C62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37" name="Picture 136">
                  <a:extLst>
                    <a:ext uri="{FF2B5EF4-FFF2-40B4-BE49-F238E27FC236}">
                      <a16:creationId xmlns:a16="http://schemas.microsoft.com/office/drawing/2014/main" id="{DBE1203F-6F6A-8ACE-9AF7-218DADB4A5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75B621C0-BBE5-B6F2-98C9-EF6C0BBAC5BA}"/>
                  </a:ext>
                </a:extLst>
              </p:cNvPr>
              <p:cNvGrpSpPr/>
              <p:nvPr/>
            </p:nvGrpSpPr>
            <p:grpSpPr>
              <a:xfrm rot="15040389">
                <a:off x="7820179" y="3184462"/>
                <a:ext cx="579195" cy="532574"/>
                <a:chOff x="6563387" y="1085226"/>
                <a:chExt cx="770907" cy="708855"/>
              </a:xfrm>
            </p:grpSpPr>
            <p:pic>
              <p:nvPicPr>
                <p:cNvPr id="139" name="Picture 138">
                  <a:extLst>
                    <a:ext uri="{FF2B5EF4-FFF2-40B4-BE49-F238E27FC236}">
                      <a16:creationId xmlns:a16="http://schemas.microsoft.com/office/drawing/2014/main" id="{F354B1CD-ECB6-4902-F0D9-A976B6D8C1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40" name="Picture 139">
                  <a:extLst>
                    <a:ext uri="{FF2B5EF4-FFF2-40B4-BE49-F238E27FC236}">
                      <a16:creationId xmlns:a16="http://schemas.microsoft.com/office/drawing/2014/main" id="{E22D161E-45C2-4235-20B6-7A2303D5D9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41" name="Picture 140">
                  <a:extLst>
                    <a:ext uri="{FF2B5EF4-FFF2-40B4-BE49-F238E27FC236}">
                      <a16:creationId xmlns:a16="http://schemas.microsoft.com/office/drawing/2014/main" id="{8618B1F0-8F7D-9175-1D1B-9EE97507C9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2B51BCD6-8C85-227A-4DC5-7F3A39CAB450}"/>
                  </a:ext>
                </a:extLst>
              </p:cNvPr>
              <p:cNvGrpSpPr/>
              <p:nvPr/>
            </p:nvGrpSpPr>
            <p:grpSpPr>
              <a:xfrm rot="16200000">
                <a:off x="7781011" y="3789599"/>
                <a:ext cx="579195" cy="532574"/>
                <a:chOff x="6563387" y="1085226"/>
                <a:chExt cx="770907" cy="708855"/>
              </a:xfrm>
            </p:grpSpPr>
            <p:pic>
              <p:nvPicPr>
                <p:cNvPr id="143" name="Picture 142">
                  <a:extLst>
                    <a:ext uri="{FF2B5EF4-FFF2-40B4-BE49-F238E27FC236}">
                      <a16:creationId xmlns:a16="http://schemas.microsoft.com/office/drawing/2014/main" id="{C6B5CE4D-75CA-4A6F-ACCE-C892D73D3C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44" name="Picture 143">
                  <a:extLst>
                    <a:ext uri="{FF2B5EF4-FFF2-40B4-BE49-F238E27FC236}">
                      <a16:creationId xmlns:a16="http://schemas.microsoft.com/office/drawing/2014/main" id="{C68BBF9C-DADA-7F23-E85B-23DF46AD6B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45" name="Picture 144">
                  <a:extLst>
                    <a:ext uri="{FF2B5EF4-FFF2-40B4-BE49-F238E27FC236}">
                      <a16:creationId xmlns:a16="http://schemas.microsoft.com/office/drawing/2014/main" id="{F75600C5-5424-8B15-7AB6-2549254B7E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26F97B05-9CE5-DA1A-E7BC-A6D634F168F9}"/>
                  </a:ext>
                </a:extLst>
              </p:cNvPr>
              <p:cNvGrpSpPr/>
              <p:nvPr/>
            </p:nvGrpSpPr>
            <p:grpSpPr>
              <a:xfrm rot="695109">
                <a:off x="6952009" y="3775155"/>
                <a:ext cx="579195" cy="532574"/>
                <a:chOff x="6563387" y="1085226"/>
                <a:chExt cx="770907" cy="708855"/>
              </a:xfrm>
            </p:grpSpPr>
            <p:pic>
              <p:nvPicPr>
                <p:cNvPr id="147" name="Picture 146">
                  <a:extLst>
                    <a:ext uri="{FF2B5EF4-FFF2-40B4-BE49-F238E27FC236}">
                      <a16:creationId xmlns:a16="http://schemas.microsoft.com/office/drawing/2014/main" id="{67E8DFCD-F081-E96D-B5FD-48C35C6386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48" name="Picture 147">
                  <a:extLst>
                    <a:ext uri="{FF2B5EF4-FFF2-40B4-BE49-F238E27FC236}">
                      <a16:creationId xmlns:a16="http://schemas.microsoft.com/office/drawing/2014/main" id="{5486DEF8-52BE-49C6-8B58-A7CAE78762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49" name="Picture 148">
                  <a:extLst>
                    <a:ext uri="{FF2B5EF4-FFF2-40B4-BE49-F238E27FC236}">
                      <a16:creationId xmlns:a16="http://schemas.microsoft.com/office/drawing/2014/main" id="{4992881A-B49F-38F5-37B5-E2DB8C3C25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930DF2D3-76E4-E8E1-0E58-744B3C5A1039}"/>
                  </a:ext>
                </a:extLst>
              </p:cNvPr>
              <p:cNvGrpSpPr/>
              <p:nvPr/>
            </p:nvGrpSpPr>
            <p:grpSpPr>
              <a:xfrm>
                <a:off x="7195573" y="4003551"/>
                <a:ext cx="579195" cy="532574"/>
                <a:chOff x="6563387" y="1085226"/>
                <a:chExt cx="770907" cy="708855"/>
              </a:xfrm>
            </p:grpSpPr>
            <p:pic>
              <p:nvPicPr>
                <p:cNvPr id="151" name="Picture 150">
                  <a:extLst>
                    <a:ext uri="{FF2B5EF4-FFF2-40B4-BE49-F238E27FC236}">
                      <a16:creationId xmlns:a16="http://schemas.microsoft.com/office/drawing/2014/main" id="{AC560BEF-7F5C-F2AB-19FE-FBBE62A562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52" name="Picture 151">
                  <a:extLst>
                    <a:ext uri="{FF2B5EF4-FFF2-40B4-BE49-F238E27FC236}">
                      <a16:creationId xmlns:a16="http://schemas.microsoft.com/office/drawing/2014/main" id="{963D35B3-11C8-279C-4EC5-F787C2EC24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53" name="Picture 152">
                  <a:extLst>
                    <a:ext uri="{FF2B5EF4-FFF2-40B4-BE49-F238E27FC236}">
                      <a16:creationId xmlns:a16="http://schemas.microsoft.com/office/drawing/2014/main" id="{EE3F1419-8D9C-5C06-FD96-2B261FC076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DDC2DBB3-9F15-3CB4-0C3A-11172DC15772}"/>
                  </a:ext>
                </a:extLst>
              </p:cNvPr>
              <p:cNvGrpSpPr/>
              <p:nvPr/>
            </p:nvGrpSpPr>
            <p:grpSpPr>
              <a:xfrm rot="17570036">
                <a:off x="7595524" y="4093359"/>
                <a:ext cx="579195" cy="532574"/>
                <a:chOff x="6563387" y="1085226"/>
                <a:chExt cx="770907" cy="708855"/>
              </a:xfrm>
            </p:grpSpPr>
            <p:pic>
              <p:nvPicPr>
                <p:cNvPr id="155" name="Picture 154">
                  <a:extLst>
                    <a:ext uri="{FF2B5EF4-FFF2-40B4-BE49-F238E27FC236}">
                      <a16:creationId xmlns:a16="http://schemas.microsoft.com/office/drawing/2014/main" id="{91DCEB9C-0D34-60A4-D8E0-C445C9C2E6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56" name="Picture 155">
                  <a:extLst>
                    <a:ext uri="{FF2B5EF4-FFF2-40B4-BE49-F238E27FC236}">
                      <a16:creationId xmlns:a16="http://schemas.microsoft.com/office/drawing/2014/main" id="{DBEF407E-1751-5515-4DAC-6ADBAE54F4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58" name="Picture 157">
                  <a:extLst>
                    <a:ext uri="{FF2B5EF4-FFF2-40B4-BE49-F238E27FC236}">
                      <a16:creationId xmlns:a16="http://schemas.microsoft.com/office/drawing/2014/main" id="{75FAF4A5-7646-F383-00C2-4DC1CCAD56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33BB576E-A2AC-F7BB-93A7-FD29411E2C30}"/>
                  </a:ext>
                </a:extLst>
              </p:cNvPr>
              <p:cNvGrpSpPr/>
              <p:nvPr/>
            </p:nvGrpSpPr>
            <p:grpSpPr>
              <a:xfrm rot="2960059">
                <a:off x="7013508" y="2884971"/>
                <a:ext cx="579195" cy="532574"/>
                <a:chOff x="6563387" y="1085226"/>
                <a:chExt cx="770907" cy="708855"/>
              </a:xfrm>
            </p:grpSpPr>
            <p:pic>
              <p:nvPicPr>
                <p:cNvPr id="160" name="Picture 159">
                  <a:extLst>
                    <a:ext uri="{FF2B5EF4-FFF2-40B4-BE49-F238E27FC236}">
                      <a16:creationId xmlns:a16="http://schemas.microsoft.com/office/drawing/2014/main" id="{FFE6BF2F-A2B8-9771-F6EC-5EA0E7F351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61" name="Picture 160">
                  <a:extLst>
                    <a:ext uri="{FF2B5EF4-FFF2-40B4-BE49-F238E27FC236}">
                      <a16:creationId xmlns:a16="http://schemas.microsoft.com/office/drawing/2014/main" id="{D0B5B8C6-12AD-6649-E6E3-EC712696AC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62" name="Picture 161">
                  <a:extLst>
                    <a:ext uri="{FF2B5EF4-FFF2-40B4-BE49-F238E27FC236}">
                      <a16:creationId xmlns:a16="http://schemas.microsoft.com/office/drawing/2014/main" id="{68BB0974-A749-4C28-1929-8E495E75BC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27ABAB7C-D65F-C5F5-F445-2898BF86DECE}"/>
                  </a:ext>
                </a:extLst>
              </p:cNvPr>
              <p:cNvGrpSpPr/>
              <p:nvPr/>
            </p:nvGrpSpPr>
            <p:grpSpPr>
              <a:xfrm rot="18118770">
                <a:off x="7484283" y="1834253"/>
                <a:ext cx="579195" cy="532574"/>
                <a:chOff x="6563387" y="1085226"/>
                <a:chExt cx="770907" cy="708855"/>
              </a:xfrm>
            </p:grpSpPr>
            <p:pic>
              <p:nvPicPr>
                <p:cNvPr id="176" name="Picture 175">
                  <a:extLst>
                    <a:ext uri="{FF2B5EF4-FFF2-40B4-BE49-F238E27FC236}">
                      <a16:creationId xmlns:a16="http://schemas.microsoft.com/office/drawing/2014/main" id="{7BBD4826-06D2-BCAE-19BF-1EB7CF7BDE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77" name="Picture 176">
                  <a:extLst>
                    <a:ext uri="{FF2B5EF4-FFF2-40B4-BE49-F238E27FC236}">
                      <a16:creationId xmlns:a16="http://schemas.microsoft.com/office/drawing/2014/main" id="{42B3CE7D-6F82-5586-E680-01A5DD1AF4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78" name="Picture 177">
                  <a:extLst>
                    <a:ext uri="{FF2B5EF4-FFF2-40B4-BE49-F238E27FC236}">
                      <a16:creationId xmlns:a16="http://schemas.microsoft.com/office/drawing/2014/main" id="{BABD9AC9-4C82-C78B-2761-4906B31940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179" name="Picture 178">
                <a:extLst>
                  <a:ext uri="{FF2B5EF4-FFF2-40B4-BE49-F238E27FC236}">
                    <a16:creationId xmlns:a16="http://schemas.microsoft.com/office/drawing/2014/main" id="{7F24F58D-D677-441F-5504-207F52E1C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56" b="1756"/>
              <a:stretch/>
            </p:blipFill>
            <p:spPr>
              <a:xfrm rot="15585176">
                <a:off x="7750135" y="1680639"/>
                <a:ext cx="522607" cy="472337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30000"/>
                  </a:schemeClr>
                </a:outerShdw>
              </a:effectLst>
            </p:spPr>
          </p:pic>
          <p:pic>
            <p:nvPicPr>
              <p:cNvPr id="180" name="Picture 179">
                <a:extLst>
                  <a:ext uri="{FF2B5EF4-FFF2-40B4-BE49-F238E27FC236}">
                    <a16:creationId xmlns:a16="http://schemas.microsoft.com/office/drawing/2014/main" id="{E778C122-5FF0-98EF-0B5A-1F9CC9DC2F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56" b="1756"/>
              <a:stretch/>
            </p:blipFill>
            <p:spPr>
              <a:xfrm>
                <a:off x="6856318" y="1392385"/>
                <a:ext cx="522607" cy="472337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30000"/>
                  </a:schemeClr>
                </a:outerShdw>
              </a:effectLst>
            </p:spPr>
          </p:pic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F802634A-85AC-058C-156A-47C08D9D2429}"/>
                  </a:ext>
                </a:extLst>
              </p:cNvPr>
              <p:cNvGrpSpPr/>
              <p:nvPr/>
            </p:nvGrpSpPr>
            <p:grpSpPr>
              <a:xfrm>
                <a:off x="6622615" y="1252219"/>
                <a:ext cx="579195" cy="532574"/>
                <a:chOff x="6563387" y="1085226"/>
                <a:chExt cx="770907" cy="708855"/>
              </a:xfrm>
            </p:grpSpPr>
            <p:pic>
              <p:nvPicPr>
                <p:cNvPr id="182" name="Picture 181">
                  <a:extLst>
                    <a:ext uri="{FF2B5EF4-FFF2-40B4-BE49-F238E27FC236}">
                      <a16:creationId xmlns:a16="http://schemas.microsoft.com/office/drawing/2014/main" id="{439842F9-7842-AEFE-B396-B9A3232882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83" name="Picture 182">
                  <a:extLst>
                    <a:ext uri="{FF2B5EF4-FFF2-40B4-BE49-F238E27FC236}">
                      <a16:creationId xmlns:a16="http://schemas.microsoft.com/office/drawing/2014/main" id="{A880A24D-5236-DCF5-A82B-E7CA9D71F4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84" name="Picture 183">
                  <a:extLst>
                    <a:ext uri="{FF2B5EF4-FFF2-40B4-BE49-F238E27FC236}">
                      <a16:creationId xmlns:a16="http://schemas.microsoft.com/office/drawing/2014/main" id="{4A8CF62B-8C19-9884-17A0-69CBCA7DB0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B0C99056-67B3-23E6-2E63-0537EF961DC9}"/>
                  </a:ext>
                </a:extLst>
              </p:cNvPr>
              <p:cNvGrpSpPr/>
              <p:nvPr/>
            </p:nvGrpSpPr>
            <p:grpSpPr>
              <a:xfrm rot="19318524">
                <a:off x="7315360" y="1613221"/>
                <a:ext cx="579195" cy="532574"/>
                <a:chOff x="6563387" y="1085226"/>
                <a:chExt cx="770907" cy="708855"/>
              </a:xfrm>
            </p:grpSpPr>
            <p:pic>
              <p:nvPicPr>
                <p:cNvPr id="218" name="Picture 217">
                  <a:extLst>
                    <a:ext uri="{FF2B5EF4-FFF2-40B4-BE49-F238E27FC236}">
                      <a16:creationId xmlns:a16="http://schemas.microsoft.com/office/drawing/2014/main" id="{A9263B45-4494-54AD-3212-C78916D64E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219" name="Picture 218">
                  <a:extLst>
                    <a:ext uri="{FF2B5EF4-FFF2-40B4-BE49-F238E27FC236}">
                      <a16:creationId xmlns:a16="http://schemas.microsoft.com/office/drawing/2014/main" id="{345D2286-2E11-179A-B692-CC44C41D70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220" name="Picture 219">
                  <a:extLst>
                    <a:ext uri="{FF2B5EF4-FFF2-40B4-BE49-F238E27FC236}">
                      <a16:creationId xmlns:a16="http://schemas.microsoft.com/office/drawing/2014/main" id="{B0C03C72-7334-147C-2261-8099E84A9E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230" name="Picture 229">
                <a:extLst>
                  <a:ext uri="{FF2B5EF4-FFF2-40B4-BE49-F238E27FC236}">
                    <a16:creationId xmlns:a16="http://schemas.microsoft.com/office/drawing/2014/main" id="{B0A68DB9-77E8-90CB-AD66-608189A386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56" b="1756"/>
              <a:stretch/>
            </p:blipFill>
            <p:spPr>
              <a:xfrm rot="11324022">
                <a:off x="7305486" y="1906245"/>
                <a:ext cx="522607" cy="472337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30000"/>
                  </a:schemeClr>
                </a:outerShdw>
              </a:effectLst>
            </p:spPr>
          </p:pic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A63E2FB4-376C-B3A7-E027-94A787B464FC}"/>
                  </a:ext>
                </a:extLst>
              </p:cNvPr>
              <p:cNvGrpSpPr/>
              <p:nvPr/>
            </p:nvGrpSpPr>
            <p:grpSpPr>
              <a:xfrm rot="20430878">
                <a:off x="7055750" y="1170938"/>
                <a:ext cx="579195" cy="532574"/>
                <a:chOff x="6563387" y="1085226"/>
                <a:chExt cx="770907" cy="708855"/>
              </a:xfrm>
            </p:grpSpPr>
            <p:pic>
              <p:nvPicPr>
                <p:cNvPr id="222" name="Picture 221">
                  <a:extLst>
                    <a:ext uri="{FF2B5EF4-FFF2-40B4-BE49-F238E27FC236}">
                      <a16:creationId xmlns:a16="http://schemas.microsoft.com/office/drawing/2014/main" id="{8F9674D1-4768-57E1-C91C-A2EA7FCD94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223" name="Picture 222">
                  <a:extLst>
                    <a:ext uri="{FF2B5EF4-FFF2-40B4-BE49-F238E27FC236}">
                      <a16:creationId xmlns:a16="http://schemas.microsoft.com/office/drawing/2014/main" id="{A8F7185C-CF59-98B6-6CD9-F2D8E67F9C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224" name="Picture 223">
                  <a:extLst>
                    <a:ext uri="{FF2B5EF4-FFF2-40B4-BE49-F238E27FC236}">
                      <a16:creationId xmlns:a16="http://schemas.microsoft.com/office/drawing/2014/main" id="{C2EB8FE6-FD01-267C-ABDE-6D8F546E87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229" name="Picture 228">
                <a:extLst>
                  <a:ext uri="{FF2B5EF4-FFF2-40B4-BE49-F238E27FC236}">
                    <a16:creationId xmlns:a16="http://schemas.microsoft.com/office/drawing/2014/main" id="{F2506773-93AC-5E27-DF3B-65777282D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56" b="1756"/>
              <a:stretch/>
            </p:blipFill>
            <p:spPr>
              <a:xfrm rot="11978735">
                <a:off x="7870190" y="3054317"/>
                <a:ext cx="356947" cy="322613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30000"/>
                  </a:schemeClr>
                </a:outerShdw>
              </a:effectLst>
            </p:spPr>
          </p:pic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12F9F1B2-0856-A511-AE3F-DD6CD354CCDE}"/>
                  </a:ext>
                </a:extLst>
              </p:cNvPr>
              <p:cNvGrpSpPr/>
              <p:nvPr/>
            </p:nvGrpSpPr>
            <p:grpSpPr>
              <a:xfrm rot="16505815">
                <a:off x="7682365" y="2017863"/>
                <a:ext cx="579195" cy="532574"/>
                <a:chOff x="6563387" y="1085226"/>
                <a:chExt cx="770907" cy="708855"/>
              </a:xfrm>
            </p:grpSpPr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6A0EB925-8F82-898F-ECC3-1A023E5C12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234" name="Picture 233">
                  <a:extLst>
                    <a:ext uri="{FF2B5EF4-FFF2-40B4-BE49-F238E27FC236}">
                      <a16:creationId xmlns:a16="http://schemas.microsoft.com/office/drawing/2014/main" id="{EB834635-4547-9949-1D61-0210158B14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235" name="Picture 234">
                  <a:extLst>
                    <a:ext uri="{FF2B5EF4-FFF2-40B4-BE49-F238E27FC236}">
                      <a16:creationId xmlns:a16="http://schemas.microsoft.com/office/drawing/2014/main" id="{B4148E9A-53BA-44DC-E1DF-52F16D622F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0EF856A8-CF68-57C7-D620-9CF09E6A3BEF}"/>
                  </a:ext>
                </a:extLst>
              </p:cNvPr>
              <p:cNvGrpSpPr/>
              <p:nvPr/>
            </p:nvGrpSpPr>
            <p:grpSpPr>
              <a:xfrm rot="18538668">
                <a:off x="6795194" y="972674"/>
                <a:ext cx="579195" cy="532574"/>
                <a:chOff x="6563387" y="1085226"/>
                <a:chExt cx="770907" cy="708855"/>
              </a:xfrm>
            </p:grpSpPr>
            <p:pic>
              <p:nvPicPr>
                <p:cNvPr id="267" name="Picture 266">
                  <a:extLst>
                    <a:ext uri="{FF2B5EF4-FFF2-40B4-BE49-F238E27FC236}">
                      <a16:creationId xmlns:a16="http://schemas.microsoft.com/office/drawing/2014/main" id="{9A34B297-50B2-D8B6-B1D1-27F8447CF7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268" name="Picture 267">
                  <a:extLst>
                    <a:ext uri="{FF2B5EF4-FFF2-40B4-BE49-F238E27FC236}">
                      <a16:creationId xmlns:a16="http://schemas.microsoft.com/office/drawing/2014/main" id="{C0404E68-A676-BB2C-D8D4-9314D3D662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269" name="Picture 268">
                  <a:extLst>
                    <a:ext uri="{FF2B5EF4-FFF2-40B4-BE49-F238E27FC236}">
                      <a16:creationId xmlns:a16="http://schemas.microsoft.com/office/drawing/2014/main" id="{673CA7EF-8C36-B7AC-451F-86D2EA887E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D0BE8371-AC72-AE26-56F1-908F5F6769C8}"/>
                  </a:ext>
                </a:extLst>
              </p:cNvPr>
              <p:cNvGrpSpPr/>
              <p:nvPr/>
            </p:nvGrpSpPr>
            <p:grpSpPr>
              <a:xfrm rot="19599901">
                <a:off x="7368536" y="1118771"/>
                <a:ext cx="579195" cy="532574"/>
                <a:chOff x="6563387" y="1085226"/>
                <a:chExt cx="770907" cy="708855"/>
              </a:xfrm>
            </p:grpSpPr>
            <p:pic>
              <p:nvPicPr>
                <p:cNvPr id="308" name="Picture 307">
                  <a:extLst>
                    <a:ext uri="{FF2B5EF4-FFF2-40B4-BE49-F238E27FC236}">
                      <a16:creationId xmlns:a16="http://schemas.microsoft.com/office/drawing/2014/main" id="{351F26B4-FFA1-DD86-6F9A-E2CE67D4EA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309" name="Picture 308">
                  <a:extLst>
                    <a:ext uri="{FF2B5EF4-FFF2-40B4-BE49-F238E27FC236}">
                      <a16:creationId xmlns:a16="http://schemas.microsoft.com/office/drawing/2014/main" id="{90F73BC0-681E-75C3-9458-70BCC5ADA3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310" name="Picture 309">
                  <a:extLst>
                    <a:ext uri="{FF2B5EF4-FFF2-40B4-BE49-F238E27FC236}">
                      <a16:creationId xmlns:a16="http://schemas.microsoft.com/office/drawing/2014/main" id="{76ED18E4-8D3E-C30C-A031-58E0DAB8D8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311" name="Picture 310">
                <a:extLst>
                  <a:ext uri="{FF2B5EF4-FFF2-40B4-BE49-F238E27FC236}">
                    <a16:creationId xmlns:a16="http://schemas.microsoft.com/office/drawing/2014/main" id="{A0ED1627-3BF6-6D8D-FA97-BBC4CD89AC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56" b="1756"/>
              <a:stretch/>
            </p:blipFill>
            <p:spPr>
              <a:xfrm rot="5400000">
                <a:off x="7415199" y="1335245"/>
                <a:ext cx="522607" cy="472337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30000"/>
                  </a:schemeClr>
                </a:outerShdw>
              </a:effectLst>
            </p:spPr>
          </p:pic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6E01FD50-86CB-E192-C91F-D58F3A358F40}"/>
                  </a:ext>
                </a:extLst>
              </p:cNvPr>
              <p:cNvGrpSpPr/>
              <p:nvPr/>
            </p:nvGrpSpPr>
            <p:grpSpPr>
              <a:xfrm rot="1928404">
                <a:off x="7066144" y="2060851"/>
                <a:ext cx="579195" cy="532574"/>
                <a:chOff x="6563387" y="1085226"/>
                <a:chExt cx="770907" cy="708855"/>
              </a:xfrm>
            </p:grpSpPr>
            <p:pic>
              <p:nvPicPr>
                <p:cNvPr id="172" name="Picture 171">
                  <a:extLst>
                    <a:ext uri="{FF2B5EF4-FFF2-40B4-BE49-F238E27FC236}">
                      <a16:creationId xmlns:a16="http://schemas.microsoft.com/office/drawing/2014/main" id="{3E691167-2B55-DB26-41EA-409A8C78C3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73" name="Picture 172">
                  <a:extLst>
                    <a:ext uri="{FF2B5EF4-FFF2-40B4-BE49-F238E27FC236}">
                      <a16:creationId xmlns:a16="http://schemas.microsoft.com/office/drawing/2014/main" id="{B9B4FAB5-A343-927A-8227-F44BC2EF23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E244A607-ADFE-6C87-C99C-FFC3729420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7CAFB8FA-D48C-61EA-C957-19D72A0D9F83}"/>
                  </a:ext>
                </a:extLst>
              </p:cNvPr>
              <p:cNvGrpSpPr/>
              <p:nvPr/>
            </p:nvGrpSpPr>
            <p:grpSpPr>
              <a:xfrm rot="18836766">
                <a:off x="7277191" y="899194"/>
                <a:ext cx="579195" cy="532574"/>
                <a:chOff x="6563387" y="1085226"/>
                <a:chExt cx="770907" cy="708855"/>
              </a:xfrm>
            </p:grpSpPr>
            <p:pic>
              <p:nvPicPr>
                <p:cNvPr id="226" name="Picture 225">
                  <a:extLst>
                    <a:ext uri="{FF2B5EF4-FFF2-40B4-BE49-F238E27FC236}">
                      <a16:creationId xmlns:a16="http://schemas.microsoft.com/office/drawing/2014/main" id="{725AC5BB-9E7F-AB31-BBB1-2B0BD2106F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227" name="Picture 226">
                  <a:extLst>
                    <a:ext uri="{FF2B5EF4-FFF2-40B4-BE49-F238E27FC236}">
                      <a16:creationId xmlns:a16="http://schemas.microsoft.com/office/drawing/2014/main" id="{E3F4A7E2-7D9A-105D-9D55-6402F6DCED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228" name="Picture 227">
                  <a:extLst>
                    <a:ext uri="{FF2B5EF4-FFF2-40B4-BE49-F238E27FC236}">
                      <a16:creationId xmlns:a16="http://schemas.microsoft.com/office/drawing/2014/main" id="{6C5C4121-DE29-7C01-6A98-AAEC72544E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E941A84D-5FA9-4E1A-1744-94210124E79B}"/>
                  </a:ext>
                </a:extLst>
              </p:cNvPr>
              <p:cNvGrpSpPr/>
              <p:nvPr/>
            </p:nvGrpSpPr>
            <p:grpSpPr>
              <a:xfrm rot="13571857">
                <a:off x="7875552" y="3098966"/>
                <a:ext cx="579195" cy="532574"/>
                <a:chOff x="6563387" y="1085226"/>
                <a:chExt cx="770907" cy="708855"/>
              </a:xfrm>
            </p:grpSpPr>
            <p:pic>
              <p:nvPicPr>
                <p:cNvPr id="168" name="Picture 167">
                  <a:extLst>
                    <a:ext uri="{FF2B5EF4-FFF2-40B4-BE49-F238E27FC236}">
                      <a16:creationId xmlns:a16="http://schemas.microsoft.com/office/drawing/2014/main" id="{47370C6D-B43B-0EA0-1DE1-8FCC40E47C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69" name="Picture 168">
                  <a:extLst>
                    <a:ext uri="{FF2B5EF4-FFF2-40B4-BE49-F238E27FC236}">
                      <a16:creationId xmlns:a16="http://schemas.microsoft.com/office/drawing/2014/main" id="{9CA73322-4540-6C0E-2047-2227E60B7F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170" name="Picture 169">
                  <a:extLst>
                    <a:ext uri="{FF2B5EF4-FFF2-40B4-BE49-F238E27FC236}">
                      <a16:creationId xmlns:a16="http://schemas.microsoft.com/office/drawing/2014/main" id="{EB7A0D72-CC6D-23D3-7AAD-7BA13985C5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6819E956-00AD-3108-7611-7877F805BDDE}"/>
                  </a:ext>
                </a:extLst>
              </p:cNvPr>
              <p:cNvGrpSpPr/>
              <p:nvPr/>
            </p:nvGrpSpPr>
            <p:grpSpPr>
              <a:xfrm rot="20085727">
                <a:off x="7616328" y="1304876"/>
                <a:ext cx="579195" cy="532574"/>
                <a:chOff x="6563387" y="1085226"/>
                <a:chExt cx="770907" cy="708855"/>
              </a:xfrm>
            </p:grpSpPr>
            <p:pic>
              <p:nvPicPr>
                <p:cNvPr id="317" name="Picture 316">
                  <a:extLst>
                    <a:ext uri="{FF2B5EF4-FFF2-40B4-BE49-F238E27FC236}">
                      <a16:creationId xmlns:a16="http://schemas.microsoft.com/office/drawing/2014/main" id="{232AB758-FFA2-94CB-1DB9-28C359E2B0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318" name="Picture 317">
                  <a:extLst>
                    <a:ext uri="{FF2B5EF4-FFF2-40B4-BE49-F238E27FC236}">
                      <a16:creationId xmlns:a16="http://schemas.microsoft.com/office/drawing/2014/main" id="{D15AC63B-96A7-EE46-6821-CF80233F14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319" name="Picture 318">
                  <a:extLst>
                    <a:ext uri="{FF2B5EF4-FFF2-40B4-BE49-F238E27FC236}">
                      <a16:creationId xmlns:a16="http://schemas.microsoft.com/office/drawing/2014/main" id="{1A6CB70B-2C97-57FC-1DF4-471DB1532C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129F3C10-F59B-3610-DDB3-E16BD12D45F3}"/>
                  </a:ext>
                </a:extLst>
              </p:cNvPr>
              <p:cNvGrpSpPr/>
              <p:nvPr/>
            </p:nvGrpSpPr>
            <p:grpSpPr>
              <a:xfrm rot="20628444">
                <a:off x="7889117" y="1043823"/>
                <a:ext cx="579195" cy="532574"/>
                <a:chOff x="6563387" y="1085226"/>
                <a:chExt cx="770907" cy="708855"/>
              </a:xfrm>
            </p:grpSpPr>
            <p:pic>
              <p:nvPicPr>
                <p:cNvPr id="313" name="Picture 312">
                  <a:extLst>
                    <a:ext uri="{FF2B5EF4-FFF2-40B4-BE49-F238E27FC236}">
                      <a16:creationId xmlns:a16="http://schemas.microsoft.com/office/drawing/2014/main" id="{1226D8E4-3D20-4D95-C338-A0E2A76E22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 rot="4440127">
                  <a:off x="6871797" y="1331585"/>
                  <a:ext cx="359785" cy="565208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314" name="Picture 313">
                  <a:extLst>
                    <a:ext uri="{FF2B5EF4-FFF2-40B4-BE49-F238E27FC236}">
                      <a16:creationId xmlns:a16="http://schemas.microsoft.com/office/drawing/2014/main" id="{6595E867-931F-F0E7-9817-7ADC6F0EB1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" r="118"/>
                <a:stretch/>
              </p:blipFill>
              <p:spPr>
                <a:xfrm>
                  <a:off x="6777759" y="1240008"/>
                  <a:ext cx="420476" cy="421466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315" name="Picture 314">
                  <a:extLst>
                    <a:ext uri="{FF2B5EF4-FFF2-40B4-BE49-F238E27FC236}">
                      <a16:creationId xmlns:a16="http://schemas.microsoft.com/office/drawing/2014/main" id="{271120D8-73A9-696E-3D0D-68330FAE66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4" r="304"/>
                <a:stretch/>
              </p:blipFill>
              <p:spPr>
                <a:xfrm>
                  <a:off x="6563387" y="1085226"/>
                  <a:ext cx="359785" cy="565208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492BBC5C-344C-7F6C-6223-504141F49B41}"/>
                  </a:ext>
                </a:extLst>
              </p:cNvPr>
              <p:cNvSpPr/>
              <p:nvPr/>
            </p:nvSpPr>
            <p:spPr>
              <a:xfrm>
                <a:off x="6400800" y="804672"/>
                <a:ext cx="2179603" cy="4161531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92CAC51-4374-207E-C16B-435DB4D9DF67}"/>
                </a:ext>
              </a:extLst>
            </p:cNvPr>
            <p:cNvGrpSpPr/>
            <p:nvPr/>
          </p:nvGrpSpPr>
          <p:grpSpPr>
            <a:xfrm>
              <a:off x="6146407" y="1247729"/>
              <a:ext cx="5578252" cy="3826728"/>
              <a:chOff x="6146407" y="1222450"/>
              <a:chExt cx="5578252" cy="382672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9333F8-D8F7-34CB-A855-67C85F93AF75}"/>
                  </a:ext>
                </a:extLst>
              </p:cNvPr>
              <p:cNvSpPr txBox="1"/>
              <p:nvPr/>
            </p:nvSpPr>
            <p:spPr>
              <a:xfrm>
                <a:off x="9679318" y="1900463"/>
                <a:ext cx="1373116" cy="57881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220C0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Tumor </a:t>
                </a:r>
                <a:b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220C0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220C0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initiation</a:t>
                </a:r>
                <a:r>
                  <a:rPr kumimoji="0" lang="en-US" sz="18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220C0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53A42E81-0BCE-C0A4-0509-2B8D347F27E7}"/>
                  </a:ext>
                </a:extLst>
              </p:cNvPr>
              <p:cNvGrpSpPr/>
              <p:nvPr/>
            </p:nvGrpSpPr>
            <p:grpSpPr>
              <a:xfrm>
                <a:off x="6146407" y="1222450"/>
                <a:ext cx="5578252" cy="3826728"/>
                <a:chOff x="6146407" y="1222450"/>
                <a:chExt cx="5578252" cy="3826728"/>
              </a:xfrm>
            </p:grpSpPr>
            <p:sp>
              <p:nvSpPr>
                <p:cNvPr id="7" name="Rectangle: Rounded Corners 10">
                  <a:extLst>
                    <a:ext uri="{FF2B5EF4-FFF2-40B4-BE49-F238E27FC236}">
                      <a16:creationId xmlns:a16="http://schemas.microsoft.com/office/drawing/2014/main" id="{81469332-D68B-1E7C-88D2-2C3CA2848DC1}"/>
                    </a:ext>
                  </a:extLst>
                </p:cNvPr>
                <p:cNvSpPr/>
                <p:nvPr/>
              </p:nvSpPr>
              <p:spPr>
                <a:xfrm>
                  <a:off x="8346452" y="2713898"/>
                  <a:ext cx="3378207" cy="1730874"/>
                </a:xfrm>
                <a:prstGeom prst="roundRect">
                  <a:avLst>
                    <a:gd name="adj" fmla="val 11132"/>
                  </a:avLst>
                </a:prstGeom>
                <a:solidFill>
                  <a:schemeClr val="accent1">
                    <a:lumMod val="75000"/>
                  </a:schemeClr>
                </a:solidFill>
                <a:ln w="76200">
                  <a:noFill/>
                </a:ln>
                <a:effectLst>
                  <a:outerShdw blurRad="444500" algn="ctr" rotWithShape="0">
                    <a:srgbClr val="000000">
                      <a:alpha val="30000"/>
                    </a:srgb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49FBFD1-5536-0AB3-24CD-39FDF887BE50}"/>
                    </a:ext>
                  </a:extLst>
                </p:cNvPr>
                <p:cNvSpPr txBox="1"/>
                <p:nvPr/>
              </p:nvSpPr>
              <p:spPr>
                <a:xfrm>
                  <a:off x="8804760" y="3025337"/>
                  <a:ext cx="2917485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ctr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In colorectal tumorigenesis, </a:t>
                  </a:r>
                  <a:b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</a:b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the proportion of </a:t>
                  </a:r>
                  <a:b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</a:b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LGR5-positive cells can</a:t>
                  </a:r>
                </a:p>
                <a:p>
                  <a:pPr marL="0" marR="0" lvl="0" indent="0" algn="l" defTabSz="914400" rtl="0" eaLnBrk="1" fontAlgn="ctr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E6453A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increase 10-fold</a:t>
                  </a:r>
                  <a:r>
                    <a:rPr kumimoji="0" lang="en-US" sz="2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E6453A">
                          <a:lumMod val="60000"/>
                          <a:lumOff val="40000"/>
                        </a:srgb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E6453A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25" name="Group 324">
                  <a:extLst>
                    <a:ext uri="{FF2B5EF4-FFF2-40B4-BE49-F238E27FC236}">
                      <a16:creationId xmlns:a16="http://schemas.microsoft.com/office/drawing/2014/main" id="{D70906FD-7D4F-C37A-4FCC-CCCF69D087ED}"/>
                    </a:ext>
                  </a:extLst>
                </p:cNvPr>
                <p:cNvGrpSpPr/>
                <p:nvPr/>
              </p:nvGrpSpPr>
              <p:grpSpPr>
                <a:xfrm>
                  <a:off x="6146407" y="1222450"/>
                  <a:ext cx="3011692" cy="3826728"/>
                  <a:chOff x="6146407" y="1557594"/>
                  <a:chExt cx="3011692" cy="3826728"/>
                </a:xfrm>
              </p:grpSpPr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02D3D8C0-F581-BC41-8A35-FBFA33D634A4}"/>
                      </a:ext>
                    </a:extLst>
                  </p:cNvPr>
                  <p:cNvGrpSpPr/>
                  <p:nvPr/>
                </p:nvGrpSpPr>
                <p:grpSpPr>
                  <a:xfrm>
                    <a:off x="6146407" y="1557594"/>
                    <a:ext cx="3011692" cy="2849589"/>
                    <a:chOff x="6042795" y="1557594"/>
                    <a:chExt cx="3011692" cy="2849589"/>
                  </a:xfrm>
                </p:grpSpPr>
                <p:pic>
                  <p:nvPicPr>
                    <p:cNvPr id="348" name="Picture 347">
                      <a:extLst>
                        <a:ext uri="{FF2B5EF4-FFF2-40B4-BE49-F238E27FC236}">
                          <a16:creationId xmlns:a16="http://schemas.microsoft.com/office/drawing/2014/main" id="{4A0B082E-D2C6-A800-0C41-4E20663ABD3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6042795" y="1559057"/>
                      <a:ext cx="409146" cy="431143"/>
                    </a:xfrm>
                    <a:prstGeom prst="rect">
                      <a:avLst/>
                    </a:prstGeom>
                    <a:effectLst>
                      <a:outerShdw blurRad="4445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</p:pic>
                <p:pic>
                  <p:nvPicPr>
                    <p:cNvPr id="349" name="Picture 348">
                      <a:extLst>
                        <a:ext uri="{FF2B5EF4-FFF2-40B4-BE49-F238E27FC236}">
                          <a16:creationId xmlns:a16="http://schemas.microsoft.com/office/drawing/2014/main" id="{48072997-B7B8-B9DA-03CE-D38D990CAC1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6560212" y="2088807"/>
                      <a:ext cx="431143" cy="409146"/>
                    </a:xfrm>
                    <a:prstGeom prst="rect">
                      <a:avLst/>
                    </a:prstGeom>
                    <a:effectLst>
                      <a:outerShdw blurRad="4445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</p:pic>
                <p:pic>
                  <p:nvPicPr>
                    <p:cNvPr id="350" name="Picture 349">
                      <a:extLst>
                        <a:ext uri="{FF2B5EF4-FFF2-40B4-BE49-F238E27FC236}">
                          <a16:creationId xmlns:a16="http://schemas.microsoft.com/office/drawing/2014/main" id="{9C65E354-2DB1-2C1F-1EDE-5FB10E3DA4F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16200000">
                      <a:off x="8634342" y="1568593"/>
                      <a:ext cx="431143" cy="409146"/>
                    </a:xfrm>
                    <a:prstGeom prst="rect">
                      <a:avLst/>
                    </a:prstGeom>
                    <a:effectLst>
                      <a:outerShdw blurRad="4445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</p:pic>
                <p:pic>
                  <p:nvPicPr>
                    <p:cNvPr id="351" name="Picture 350">
                      <a:extLst>
                        <a:ext uri="{FF2B5EF4-FFF2-40B4-BE49-F238E27FC236}">
                          <a16:creationId xmlns:a16="http://schemas.microsoft.com/office/drawing/2014/main" id="{A9B468AA-ADD2-178C-4CAE-0693A067776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16200000">
                      <a:off x="8193678" y="2732812"/>
                      <a:ext cx="250601" cy="391289"/>
                    </a:xfrm>
                    <a:prstGeom prst="rect">
                      <a:avLst/>
                    </a:prstGeom>
                    <a:effectLst>
                      <a:outerShdw blurRad="4445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</p:pic>
                <p:pic>
                  <p:nvPicPr>
                    <p:cNvPr id="352" name="Picture 351">
                      <a:extLst>
                        <a:ext uri="{FF2B5EF4-FFF2-40B4-BE49-F238E27FC236}">
                          <a16:creationId xmlns:a16="http://schemas.microsoft.com/office/drawing/2014/main" id="{15B39FCC-EE0A-9FE0-CCEB-EC161AB375A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16200000">
                      <a:off x="8193678" y="4086238"/>
                      <a:ext cx="250601" cy="391289"/>
                    </a:xfrm>
                    <a:prstGeom prst="rect">
                      <a:avLst/>
                    </a:prstGeom>
                    <a:effectLst>
                      <a:outerShdw blurRad="4445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</p:pic>
                <p:pic>
                  <p:nvPicPr>
                    <p:cNvPr id="353" name="Picture 352">
                      <a:extLst>
                        <a:ext uri="{FF2B5EF4-FFF2-40B4-BE49-F238E27FC236}">
                          <a16:creationId xmlns:a16="http://schemas.microsoft.com/office/drawing/2014/main" id="{982E9C14-90DB-68D6-B8C1-FFF97328097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16200000">
                      <a:off x="8193678" y="3270822"/>
                      <a:ext cx="250601" cy="391289"/>
                    </a:xfrm>
                    <a:prstGeom prst="rect">
                      <a:avLst/>
                    </a:prstGeom>
                    <a:effectLst>
                      <a:outerShdw blurRad="444500" algn="ctr" rotWithShape="0">
                        <a:srgbClr val="000000">
                          <a:alpha val="30000"/>
                        </a:srgbClr>
                      </a:outerShdw>
                    </a:effectLst>
                  </p:spPr>
                </p:pic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7BF577A3-743C-198C-94EB-868E54485F9B}"/>
                      </a:ext>
                    </a:extLst>
                  </p:cNvPr>
                  <p:cNvGrpSpPr/>
                  <p:nvPr/>
                </p:nvGrpSpPr>
                <p:grpSpPr>
                  <a:xfrm>
                    <a:off x="6451924" y="1735477"/>
                    <a:ext cx="2407111" cy="3648845"/>
                    <a:chOff x="6348312" y="1735477"/>
                    <a:chExt cx="2407111" cy="3648845"/>
                  </a:xfrm>
                  <a:effectLst>
                    <a:glow rad="127000">
                      <a:srgbClr val="49B6ED">
                        <a:alpha val="62000"/>
                      </a:srgbClr>
                    </a:glow>
                  </a:effectLst>
                </p:grpSpPr>
                <p:pic>
                  <p:nvPicPr>
                    <p:cNvPr id="328" name="Picture 327">
                      <a:extLst>
                        <a:ext uri="{FF2B5EF4-FFF2-40B4-BE49-F238E27FC236}">
                          <a16:creationId xmlns:a16="http://schemas.microsoft.com/office/drawing/2014/main" id="{4519DA37-3A55-2748-1ACB-EBCEC702B9E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10800000">
                      <a:off x="6348312" y="1735477"/>
                      <a:ext cx="460289" cy="460289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329" name="Picture 328">
                      <a:extLst>
                        <a:ext uri="{FF2B5EF4-FFF2-40B4-BE49-F238E27FC236}">
                          <a16:creationId xmlns:a16="http://schemas.microsoft.com/office/drawing/2014/main" id="{5166236E-44BF-6304-E607-8D169F467C7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5400000">
                      <a:off x="8295134" y="1745328"/>
                      <a:ext cx="460289" cy="460289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330" name="Picture 329">
                      <a:extLst>
                        <a:ext uri="{FF2B5EF4-FFF2-40B4-BE49-F238E27FC236}">
                          <a16:creationId xmlns:a16="http://schemas.microsoft.com/office/drawing/2014/main" id="{FC2FA35C-09CE-633E-800A-BCA3A6BCFC3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5400000">
                      <a:off x="8145204" y="2090823"/>
                      <a:ext cx="409146" cy="431143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331" name="Picture 330">
                      <a:extLst>
                        <a:ext uri="{FF2B5EF4-FFF2-40B4-BE49-F238E27FC236}">
                          <a16:creationId xmlns:a16="http://schemas.microsoft.com/office/drawing/2014/main" id="{161FA926-87AC-13B3-48A4-1BB4245859E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14400000">
                      <a:off x="6622060" y="4392512"/>
                      <a:ext cx="426360" cy="435242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332" name="Picture 331">
                      <a:extLst>
                        <a:ext uri="{FF2B5EF4-FFF2-40B4-BE49-F238E27FC236}">
                          <a16:creationId xmlns:a16="http://schemas.microsoft.com/office/drawing/2014/main" id="{BD02EA30-B016-D34D-639D-1C4B38AE7E2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10800000">
                      <a:off x="6807001" y="4743011"/>
                      <a:ext cx="462314" cy="462314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333" name="Picture 332">
                      <a:extLst>
                        <a:ext uri="{FF2B5EF4-FFF2-40B4-BE49-F238E27FC236}">
                          <a16:creationId xmlns:a16="http://schemas.microsoft.com/office/drawing/2014/main" id="{CD627299-E453-F651-4A8F-B20D128C67A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10800000">
                      <a:off x="7148402" y="4936953"/>
                      <a:ext cx="424489" cy="433332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334" name="Picture 333">
                      <a:extLst>
                        <a:ext uri="{FF2B5EF4-FFF2-40B4-BE49-F238E27FC236}">
                          <a16:creationId xmlns:a16="http://schemas.microsoft.com/office/drawing/2014/main" id="{4749D7C6-BCA5-5DD9-C7ED-32085E0A646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5400000">
                      <a:off x="6686266" y="4101346"/>
                      <a:ext cx="250602" cy="391290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335" name="Picture 334">
                      <a:extLst>
                        <a:ext uri="{FF2B5EF4-FFF2-40B4-BE49-F238E27FC236}">
                          <a16:creationId xmlns:a16="http://schemas.microsoft.com/office/drawing/2014/main" id="{6D26E4E7-CA80-8474-6AD5-C1249D72D50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5400000">
                      <a:off x="6686267" y="3829539"/>
                      <a:ext cx="250602" cy="391290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336" name="Picture 335">
                      <a:extLst>
                        <a:ext uri="{FF2B5EF4-FFF2-40B4-BE49-F238E27FC236}">
                          <a16:creationId xmlns:a16="http://schemas.microsoft.com/office/drawing/2014/main" id="{28031FB5-F0D9-5F54-0B7B-FDAAD10566C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5400000">
                      <a:off x="6686267" y="3557935"/>
                      <a:ext cx="250602" cy="391290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337" name="Picture 336">
                      <a:extLst>
                        <a:ext uri="{FF2B5EF4-FFF2-40B4-BE49-F238E27FC236}">
                          <a16:creationId xmlns:a16="http://schemas.microsoft.com/office/drawing/2014/main" id="{478D23C9-62DC-C85B-8025-2E13A0CCE22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5400000">
                      <a:off x="6686267" y="3282625"/>
                      <a:ext cx="250602" cy="391290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338" name="Picture 337">
                      <a:extLst>
                        <a:ext uri="{FF2B5EF4-FFF2-40B4-BE49-F238E27FC236}">
                          <a16:creationId xmlns:a16="http://schemas.microsoft.com/office/drawing/2014/main" id="{475584F7-7142-F6A1-71D8-0AA4A6222B9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5400000">
                      <a:off x="6684773" y="3006371"/>
                      <a:ext cx="250602" cy="391290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339" name="Picture 338">
                      <a:extLst>
                        <a:ext uri="{FF2B5EF4-FFF2-40B4-BE49-F238E27FC236}">
                          <a16:creationId xmlns:a16="http://schemas.microsoft.com/office/drawing/2014/main" id="{B41E2AF6-E948-F252-80F1-89B4D635E69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5400000">
                      <a:off x="6686269" y="2731966"/>
                      <a:ext cx="250602" cy="391290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340" name="Picture 339">
                      <a:extLst>
                        <a:ext uri="{FF2B5EF4-FFF2-40B4-BE49-F238E27FC236}">
                          <a16:creationId xmlns:a16="http://schemas.microsoft.com/office/drawing/2014/main" id="{8AFA3A4F-ECBC-5CF1-315F-BBB36E7EB44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5400000">
                      <a:off x="6686270" y="2457562"/>
                      <a:ext cx="250602" cy="391290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341" name="Picture 340">
                      <a:extLst>
                        <a:ext uri="{FF2B5EF4-FFF2-40B4-BE49-F238E27FC236}">
                          <a16:creationId xmlns:a16="http://schemas.microsoft.com/office/drawing/2014/main" id="{9F2B0A41-E8E4-5E56-4E95-8D14BD2BD65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16200000">
                      <a:off x="8192016" y="2462962"/>
                      <a:ext cx="250602" cy="391290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342" name="Picture 341">
                      <a:extLst>
                        <a:ext uri="{FF2B5EF4-FFF2-40B4-BE49-F238E27FC236}">
                          <a16:creationId xmlns:a16="http://schemas.microsoft.com/office/drawing/2014/main" id="{64DB58E2-F487-D6FA-F569-CB6586A5C45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16200000">
                      <a:off x="8192017" y="3813055"/>
                      <a:ext cx="250602" cy="391290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343" name="Picture 342">
                      <a:extLst>
                        <a:ext uri="{FF2B5EF4-FFF2-40B4-BE49-F238E27FC236}">
                          <a16:creationId xmlns:a16="http://schemas.microsoft.com/office/drawing/2014/main" id="{C7839C4B-3F89-1F87-CAF4-DF985FBE987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16200000">
                      <a:off x="8192017" y="3542945"/>
                      <a:ext cx="250602" cy="391290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344" name="Picture 343">
                      <a:extLst>
                        <a:ext uri="{FF2B5EF4-FFF2-40B4-BE49-F238E27FC236}">
                          <a16:creationId xmlns:a16="http://schemas.microsoft.com/office/drawing/2014/main" id="{A27C431E-6B99-3C4B-8313-ED6E1499D03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16200000">
                      <a:off x="8192017" y="3001368"/>
                      <a:ext cx="250602" cy="391290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345" name="Picture 344">
                      <a:extLst>
                        <a:ext uri="{FF2B5EF4-FFF2-40B4-BE49-F238E27FC236}">
                          <a16:creationId xmlns:a16="http://schemas.microsoft.com/office/drawing/2014/main" id="{AF6F8E94-6891-EC19-59B8-ECFC6EB2928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9000000">
                      <a:off x="7539252" y="4949080"/>
                      <a:ext cx="426360" cy="435242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346" name="Picture 345">
                      <a:extLst>
                        <a:ext uri="{FF2B5EF4-FFF2-40B4-BE49-F238E27FC236}">
                          <a16:creationId xmlns:a16="http://schemas.microsoft.com/office/drawing/2014/main" id="{44727902-DF16-6C49-D627-C50523122DD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5400000">
                      <a:off x="7892315" y="4736130"/>
                      <a:ext cx="462314" cy="462314"/>
                    </a:xfrm>
                    <a:prstGeom prst="rect">
                      <a:avLst/>
                    </a:prstGeom>
                    <a:effectLst/>
                  </p:spPr>
                </p:pic>
                <p:pic>
                  <p:nvPicPr>
                    <p:cNvPr id="347" name="Picture 346">
                      <a:extLst>
                        <a:ext uri="{FF2B5EF4-FFF2-40B4-BE49-F238E27FC236}">
                          <a16:creationId xmlns:a16="http://schemas.microsoft.com/office/drawing/2014/main" id="{5BCC798D-EA21-7836-5DCD-9245072EF22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/>
                  </p:blipFill>
                  <p:spPr>
                    <a:xfrm rot="5400000">
                      <a:off x="8083673" y="4424629"/>
                      <a:ext cx="424489" cy="433332"/>
                    </a:xfrm>
                    <a:prstGeom prst="rect">
                      <a:avLst/>
                    </a:prstGeom>
                    <a:effectLst/>
                  </p:spPr>
                </p:pic>
              </p:grpSp>
            </p:grpSp>
          </p:grpSp>
        </p:grpSp>
      </p:grpSp>
      <p:sp>
        <p:nvSpPr>
          <p:cNvPr id="25" name="Tijdelijke aanduiding voor voettekst 4">
            <a:extLst>
              <a:ext uri="{FF2B5EF4-FFF2-40B4-BE49-F238E27FC236}">
                <a16:creationId xmlns:a16="http://schemas.microsoft.com/office/drawing/2014/main" id="{BA04BA44-9809-7C18-7790-74B444D1F0F6}"/>
              </a:ext>
            </a:extLst>
          </p:cNvPr>
          <p:cNvSpPr txBox="1">
            <a:spLocks/>
          </p:cNvSpPr>
          <p:nvPr/>
        </p:nvSpPr>
        <p:spPr>
          <a:xfrm>
            <a:off x="3752849" y="6530975"/>
            <a:ext cx="4683125" cy="246063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© 2026 Genmab A/S. All rights reserved.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34E693-AD9D-FB77-3C68-89CF20633F36}"/>
              </a:ext>
            </a:extLst>
          </p:cNvPr>
          <p:cNvSpPr txBox="1"/>
          <p:nvPr/>
        </p:nvSpPr>
        <p:spPr>
          <a:xfrm>
            <a:off x="631012" y="1240603"/>
            <a:ext cx="2338741" cy="3779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20C0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Colorectal tumorigenesis </a:t>
            </a:r>
          </a:p>
        </p:txBody>
      </p:sp>
    </p:spTree>
    <p:extLst>
      <p:ext uri="{BB962C8B-B14F-4D97-AF65-F5344CB8AC3E}">
        <p14:creationId xmlns:p14="http://schemas.microsoft.com/office/powerpoint/2010/main" val="2012576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7611D-E8BA-5222-59EE-87576F161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B1248E-85E7-E030-BAF4-947A893CBE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906507" y="6512541"/>
            <a:ext cx="285493" cy="246221"/>
          </a:xfrm>
        </p:spPr>
        <p:txBody>
          <a:bodyPr/>
          <a:lstStyle/>
          <a:p>
            <a:pPr lvl="0"/>
            <a:fld id="{B22F1FE7-663E-4466-9BC7-B7B99D884349}" type="slidenum">
              <a:rPr lang="en-US" noProof="0" smtClean="0"/>
              <a:pPr lvl="0"/>
              <a:t>14</a:t>
            </a:fld>
            <a:endParaRPr lang="en-US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19CA0-CB61-46B3-8DBE-8648844BD8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074" y="5721442"/>
            <a:ext cx="11274552" cy="717458"/>
          </a:xfrm>
        </p:spPr>
        <p:txBody>
          <a:bodyPr/>
          <a:lstStyle/>
          <a:p>
            <a:pPr>
              <a:spcBef>
                <a:spcPts val="0"/>
              </a:spcBef>
            </a:pPr>
            <a:br>
              <a:rPr lang="en-US" baseline="30000">
                <a:solidFill>
                  <a:prstClr val="black"/>
                </a:solidFill>
              </a:rPr>
            </a:br>
            <a:r>
              <a:rPr lang="en-US" baseline="30000">
                <a:solidFill>
                  <a:prstClr val="black"/>
                </a:solidFill>
              </a:rPr>
              <a:t>a</a:t>
            </a:r>
            <a:r>
              <a:rPr lang="en-US">
                <a:solidFill>
                  <a:prstClr val="black"/>
                </a:solidFill>
              </a:rPr>
              <a:t>Patients with CRC who underwent radical tumor resection</a:t>
            </a:r>
            <a:r>
              <a:rPr lang="en-US" baseline="30000">
                <a:solidFill>
                  <a:prstClr val="black"/>
                </a:solidFill>
              </a:rPr>
              <a:t>3</a:t>
            </a:r>
            <a:r>
              <a:rPr lang="en-US">
                <a:solidFill>
                  <a:prstClr val="black"/>
                </a:solidFill>
              </a:rPr>
              <a:t>; </a:t>
            </a:r>
            <a:r>
              <a:rPr lang="en-US" baseline="30000">
                <a:solidFill>
                  <a:prstClr val="black"/>
                </a:solidFill>
              </a:rPr>
              <a:t>b</a:t>
            </a:r>
            <a:r>
              <a:rPr lang="en-US">
                <a:solidFill>
                  <a:prstClr val="black"/>
                </a:solidFill>
              </a:rPr>
              <a:t>patients with CRC stage II</a:t>
            </a:r>
            <a:r>
              <a:rPr lang="en-US" baseline="30000">
                <a:solidFill>
                  <a:prstClr val="black"/>
                </a:solidFill>
              </a:rPr>
              <a:t>4</a:t>
            </a:r>
            <a:r>
              <a:rPr lang="en-US">
                <a:solidFill>
                  <a:prstClr val="black"/>
                </a:solidFill>
              </a:rPr>
              <a:t>; </a:t>
            </a:r>
            <a:r>
              <a:rPr lang="en-US" baseline="30000">
                <a:solidFill>
                  <a:prstClr val="black"/>
                </a:solidFill>
              </a:rPr>
              <a:t>c</a:t>
            </a:r>
            <a:r>
              <a:rPr lang="en-US">
                <a:solidFill>
                  <a:prstClr val="black"/>
                </a:solidFill>
              </a:rPr>
              <a:t>patients with oral squamous cell carcinoma (OSCC).</a:t>
            </a:r>
            <a:r>
              <a:rPr lang="en-US" baseline="30000">
                <a:solidFill>
                  <a:prstClr val="black"/>
                </a:solidFill>
              </a:rPr>
              <a:t>5</a:t>
            </a:r>
            <a:r>
              <a:rPr lang="en-US">
                <a:solidFill>
                  <a:prstClr val="black"/>
                </a:solidFill>
              </a:rPr>
              <a:t>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  <a:ea typeface="Aptos" panose="020B0004020202020204" pitchFamily="34" charset="0"/>
                <a:cs typeface="Arial" panose="020B0604020202020204" pitchFamily="34" charset="0"/>
              </a:rPr>
              <a:t>CRC, colorectal cancer; EMT, epithelial-mesenchymal transition</a:t>
            </a:r>
            <a:r>
              <a:rPr lang="en-US"/>
              <a:t>; GAPDH, glyceraldehyde 3-phosphate dehydrogenase; H&amp;N, head and neck cancer</a:t>
            </a:r>
            <a:r>
              <a:rPr lang="en-US">
                <a:solidFill>
                  <a:prstClr val="black"/>
                </a:solidFill>
                <a:ea typeface="Aptos" panose="020B0004020202020204" pitchFamily="34" charset="0"/>
                <a:cs typeface="Arial" panose="020B0604020202020204" pitchFamily="34" charset="0"/>
              </a:rPr>
              <a:t>; LGR5, leucine-rich repeat-containing G-protein coupled receptor 5; mRNA, messenger RNA; </a:t>
            </a:r>
            <a:r>
              <a:rPr lang="en-US">
                <a:solidFill>
                  <a:prstClr val="black"/>
                </a:solidFill>
              </a:rPr>
              <a:t>NSCLC, non-small cell lung cancer; OSCC, oral squamous cell carcinoma.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1. Leung C, et al. </a:t>
            </a:r>
            <a:r>
              <a:rPr lang="en-US" i="1">
                <a:solidFill>
                  <a:prstClr val="black"/>
                </a:solidFill>
              </a:rPr>
              <a:t>Trends Cell Biol</a:t>
            </a:r>
            <a:r>
              <a:rPr lang="en-US">
                <a:solidFill>
                  <a:prstClr val="black"/>
                </a:solidFill>
              </a:rPr>
              <a:t>. 2018;28(5):380-391; 2. Xu L, et al. </a:t>
            </a:r>
            <a:r>
              <a:rPr lang="en-US" i="1">
                <a:solidFill>
                  <a:prstClr val="black"/>
                </a:solidFill>
              </a:rPr>
              <a:t>Stem Cell </a:t>
            </a:r>
            <a:r>
              <a:rPr lang="en-US" i="1"/>
              <a:t>Res Ther</a:t>
            </a:r>
            <a:r>
              <a:rPr lang="en-US"/>
              <a:t>. 2019;10(1):219; 3. Takahashi H, et al. </a:t>
            </a:r>
            <a:r>
              <a:rPr lang="en-US" i="1"/>
              <a:t>Ann Surg Oncol</a:t>
            </a:r>
            <a:r>
              <a:rPr lang="en-US"/>
              <a:t>. 2011;18(4):1166-1174; 4. Stanisavljević L, et al. </a:t>
            </a:r>
            <a:r>
              <a:rPr lang="en-US" i="1"/>
              <a:t>Acta Oncol</a:t>
            </a:r>
            <a:r>
              <a:rPr lang="en-US"/>
              <a:t>. 2016;55(12):1425-1433; 5. Rot S, et al. </a:t>
            </a:r>
            <a:r>
              <a:rPr lang="en-US" i="1"/>
              <a:t>BMC Cancer</a:t>
            </a:r>
            <a:r>
              <a:rPr lang="en-US"/>
              <a:t>. 2019;19(1):155; 6.</a:t>
            </a:r>
            <a:r>
              <a:rPr lang="it-IT"/>
              <a:t> Gao F, et al. </a:t>
            </a:r>
            <a:r>
              <a:rPr lang="it-IT" i="1"/>
              <a:t>Transl Cancer Res</a:t>
            </a:r>
            <a:r>
              <a:rPr lang="it-IT"/>
              <a:t>. 2019;8(1):203-211</a:t>
            </a:r>
            <a:r>
              <a:rPr lang="en-US"/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3CA074-8650-27FF-E92E-7B39AC404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435"/>
            <a:ext cx="11274425" cy="789190"/>
          </a:xfrm>
        </p:spPr>
        <p:txBody>
          <a:bodyPr/>
          <a:lstStyle/>
          <a:p>
            <a:r>
              <a:rPr lang="en-US"/>
              <a:t>Overexpression of LGR5 Occurs Across Carcinomas and </a:t>
            </a:r>
            <a:br>
              <a:rPr lang="en-US"/>
            </a:br>
            <a:r>
              <a:rPr lang="en-US"/>
              <a:t>Has Been Associated With Poor Outcomes</a:t>
            </a:r>
            <a:r>
              <a:rPr lang="en-US" baseline="30000"/>
              <a:t>1–6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5B601DD-B5A1-FCD5-FF28-86AB4613A9DC}"/>
              </a:ext>
            </a:extLst>
          </p:cNvPr>
          <p:cNvSpPr/>
          <p:nvPr/>
        </p:nvSpPr>
        <p:spPr>
          <a:xfrm>
            <a:off x="4394779" y="1236793"/>
            <a:ext cx="3403604" cy="3243592"/>
          </a:xfrm>
          <a:prstGeom prst="roundRect">
            <a:avLst>
              <a:gd name="adj" fmla="val 6637"/>
            </a:avLst>
          </a:prstGeom>
          <a:solidFill>
            <a:schemeClr val="bg1"/>
          </a:solidFill>
          <a:ln w="127000">
            <a:noFill/>
          </a:ln>
          <a:effectLst>
            <a:outerShdw blurRad="4445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4EDC650-FEBE-E8A1-E3D6-DD5CAF718EC8}"/>
              </a:ext>
            </a:extLst>
          </p:cNvPr>
          <p:cNvSpPr/>
          <p:nvPr/>
        </p:nvSpPr>
        <p:spPr>
          <a:xfrm>
            <a:off x="4394710" y="1236793"/>
            <a:ext cx="3403677" cy="3389638"/>
          </a:xfrm>
          <a:prstGeom prst="roundRect">
            <a:avLst>
              <a:gd name="adj" fmla="val 6637"/>
            </a:avLst>
          </a:prstGeom>
          <a:solidFill>
            <a:schemeClr val="bg1"/>
          </a:solidFill>
          <a:ln w="1270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459CEA60-A773-9FA3-E5B6-470ECC6DC6EA}"/>
              </a:ext>
            </a:extLst>
          </p:cNvPr>
          <p:cNvSpPr/>
          <p:nvPr/>
        </p:nvSpPr>
        <p:spPr>
          <a:xfrm>
            <a:off x="4394702" y="1236792"/>
            <a:ext cx="3403682" cy="607767"/>
          </a:xfrm>
          <a:prstGeom prst="round2SameRect">
            <a:avLst/>
          </a:prstGeom>
          <a:solidFill>
            <a:schemeClr val="accent6"/>
          </a:solidFill>
          <a:ln w="1270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A982A1-B337-9AD1-C591-B88FE79AE150}"/>
              </a:ext>
            </a:extLst>
          </p:cNvPr>
          <p:cNvSpPr txBox="1"/>
          <p:nvPr/>
        </p:nvSpPr>
        <p:spPr>
          <a:xfrm>
            <a:off x="4966016" y="1369859"/>
            <a:ext cx="2841300" cy="3416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and neck cancer</a:t>
            </a:r>
            <a:r>
              <a:rPr lang="en-US" b="1" baseline="30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1800" b="1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2258F5-39E5-C2D1-E70C-ADC0EEED142E}"/>
              </a:ext>
            </a:extLst>
          </p:cNvPr>
          <p:cNvSpPr txBox="1"/>
          <p:nvPr/>
        </p:nvSpPr>
        <p:spPr>
          <a:xfrm>
            <a:off x="4555140" y="1975605"/>
            <a:ext cx="308280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LGR5 overexpression was associated with</a:t>
            </a:r>
            <a:r>
              <a:rPr kumimoji="0" lang="en-US" sz="1600" b="1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sz="16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138018B3-B748-8347-E710-62112B38B8F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51189" y="1335642"/>
            <a:ext cx="388855" cy="41006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23E030E-BAFF-389E-BF46-906CE2FDAE8C}"/>
              </a:ext>
            </a:extLst>
          </p:cNvPr>
          <p:cNvSpPr txBox="1"/>
          <p:nvPr/>
        </p:nvSpPr>
        <p:spPr>
          <a:xfrm>
            <a:off x="4581555" y="2857487"/>
            <a:ext cx="317889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349250">
              <a:lnSpc>
                <a:spcPct val="90000"/>
              </a:lnSpc>
              <a:buSzPct val="200000"/>
              <a:buFont typeface="Wingdings" panose="05000000000000000000" pitchFamily="2" charset="2"/>
              <a:buChar char="ü"/>
              <a:defRPr/>
            </a:pPr>
            <a:r>
              <a:rPr lang="en-US" sz="16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Worse disease-specific survival </a:t>
            </a:r>
            <a:br>
              <a:rPr lang="en-US" sz="16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(compared to low LGR5 expression)</a:t>
            </a:r>
          </a:p>
          <a:p>
            <a:pPr marL="349250" indent="-349250">
              <a:lnSpc>
                <a:spcPct val="90000"/>
              </a:lnSpc>
              <a:buSzPct val="200000"/>
              <a:buFont typeface="Wingdings" panose="05000000000000000000" pitchFamily="2" charset="2"/>
              <a:buChar char="ü"/>
              <a:defRPr/>
            </a:pPr>
            <a:endParaRPr lang="en-US" sz="1400" b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0" indent="-349250">
              <a:lnSpc>
                <a:spcPct val="90000"/>
              </a:lnSpc>
              <a:buSzPct val="200000"/>
              <a:buFont typeface="Wingdings" panose="05000000000000000000" pitchFamily="2" charset="2"/>
              <a:buChar char="ü"/>
              <a:defRPr/>
            </a:pPr>
            <a:endParaRPr lang="en-US" sz="1600" b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0" indent="-349250">
              <a:lnSpc>
                <a:spcPct val="90000"/>
              </a:lnSpc>
              <a:buSzPct val="200000"/>
              <a:buFont typeface="Wingdings" panose="05000000000000000000" pitchFamily="2" charset="2"/>
              <a:buChar char="ü"/>
              <a:defRPr/>
            </a:pPr>
            <a:r>
              <a:rPr lang="en-US" sz="16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Markers of EMT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091C943E-2E65-675A-1288-B7C31F614631}"/>
              </a:ext>
            </a:extLst>
          </p:cNvPr>
          <p:cNvSpPr/>
          <p:nvPr/>
        </p:nvSpPr>
        <p:spPr>
          <a:xfrm>
            <a:off x="456113" y="1236792"/>
            <a:ext cx="3403604" cy="4255687"/>
          </a:xfrm>
          <a:prstGeom prst="roundRect">
            <a:avLst>
              <a:gd name="adj" fmla="val 6637"/>
            </a:avLst>
          </a:prstGeom>
          <a:solidFill>
            <a:schemeClr val="bg1"/>
          </a:solidFill>
          <a:ln w="127000">
            <a:noFill/>
          </a:ln>
          <a:effectLst>
            <a:outerShdw blurRad="4445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AC53B27B-CF2C-58AF-4C92-B9A31A93FECF}"/>
              </a:ext>
            </a:extLst>
          </p:cNvPr>
          <p:cNvSpPr/>
          <p:nvPr/>
        </p:nvSpPr>
        <p:spPr>
          <a:xfrm>
            <a:off x="456044" y="1236792"/>
            <a:ext cx="3403677" cy="4341473"/>
          </a:xfrm>
          <a:prstGeom prst="roundRect">
            <a:avLst>
              <a:gd name="adj" fmla="val 6637"/>
            </a:avLst>
          </a:prstGeom>
          <a:solidFill>
            <a:schemeClr val="bg1"/>
          </a:solidFill>
          <a:ln w="1270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12" name="Round Same Side Corner Rectangle 7">
            <a:extLst>
              <a:ext uri="{FF2B5EF4-FFF2-40B4-BE49-F238E27FC236}">
                <a16:creationId xmlns:a16="http://schemas.microsoft.com/office/drawing/2014/main" id="{B689D192-F6AD-45CB-D9F5-96CF75B4741A}"/>
              </a:ext>
            </a:extLst>
          </p:cNvPr>
          <p:cNvSpPr/>
          <p:nvPr/>
        </p:nvSpPr>
        <p:spPr>
          <a:xfrm>
            <a:off x="455854" y="1236792"/>
            <a:ext cx="3399904" cy="607767"/>
          </a:xfrm>
          <a:prstGeom prst="round2SameRect">
            <a:avLst/>
          </a:prstGeom>
          <a:solidFill>
            <a:schemeClr val="accent6"/>
          </a:solidFill>
          <a:ln w="1270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5D3DB9-FD28-1C41-DDC3-909A2AFDBE50}"/>
              </a:ext>
            </a:extLst>
          </p:cNvPr>
          <p:cNvSpPr txBox="1"/>
          <p:nvPr/>
        </p:nvSpPr>
        <p:spPr>
          <a:xfrm>
            <a:off x="1047379" y="1369859"/>
            <a:ext cx="2808380" cy="3416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Colorectal cancer</a:t>
            </a:r>
            <a:r>
              <a:rPr kumimoji="0" lang="en-US" sz="18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A628277-C822-6798-3248-37D957CB58FC}"/>
              </a:ext>
            </a:extLst>
          </p:cNvPr>
          <p:cNvSpPr/>
          <p:nvPr/>
        </p:nvSpPr>
        <p:spPr>
          <a:xfrm>
            <a:off x="624295" y="2631811"/>
            <a:ext cx="731520" cy="7315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0" algn="tl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~30</a:t>
            </a:r>
            <a:r>
              <a:rPr kumimoji="0" lang="en-US" sz="16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lang="en-US" b="1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B375193-C65C-C502-6683-64847EC375EE}"/>
              </a:ext>
            </a:extLst>
          </p:cNvPr>
          <p:cNvSpPr/>
          <p:nvPr/>
        </p:nvSpPr>
        <p:spPr>
          <a:xfrm>
            <a:off x="624295" y="3616760"/>
            <a:ext cx="731520" cy="73152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0" algn="tl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3×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622E6BD-2F76-3E32-87DA-A3D7EC5F6848}"/>
              </a:ext>
            </a:extLst>
          </p:cNvPr>
          <p:cNvSpPr/>
          <p:nvPr/>
        </p:nvSpPr>
        <p:spPr>
          <a:xfrm>
            <a:off x="624295" y="4576638"/>
            <a:ext cx="731520" cy="7315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0" algn="tl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3×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88E0B3-4DC4-E14A-63FD-912FC49554A4}"/>
              </a:ext>
            </a:extLst>
          </p:cNvPr>
          <p:cNvSpPr txBox="1"/>
          <p:nvPr/>
        </p:nvSpPr>
        <p:spPr>
          <a:xfrm>
            <a:off x="1436513" y="2757506"/>
            <a:ext cx="258971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A2221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Reduction in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660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disease-free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A2221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survival (DFS, 1 year)</a:t>
            </a:r>
            <a:r>
              <a:rPr lang="en-US" sz="1400" b="1" baseline="30000">
                <a:solidFill>
                  <a:srgbClr val="A22218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A2221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E199A4-34FB-82DB-AAE9-CA187B429B7C}"/>
              </a:ext>
            </a:extLst>
          </p:cNvPr>
          <p:cNvSpPr txBox="1"/>
          <p:nvPr/>
        </p:nvSpPr>
        <p:spPr>
          <a:xfrm>
            <a:off x="1436513" y="3742455"/>
            <a:ext cx="227058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6453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 in liver metastasis</a:t>
            </a:r>
            <a:r>
              <a:rPr lang="en-US" sz="1400" b="1" baseline="30000">
                <a:solidFill>
                  <a:srgbClr val="E6453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1400" b="1" i="0" u="none" strike="noStrike" kern="1200" cap="none" spc="0" normalizeH="0" baseline="30000" noProof="0">
              <a:ln>
                <a:noFill/>
              </a:ln>
              <a:solidFill>
                <a:srgbClr val="E6453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636A0C-1A09-51D8-6130-DE2875813F25}"/>
              </a:ext>
            </a:extLst>
          </p:cNvPr>
          <p:cNvSpPr txBox="1"/>
          <p:nvPr/>
        </p:nvSpPr>
        <p:spPr>
          <a:xfrm>
            <a:off x="1436513" y="4702333"/>
            <a:ext cx="227058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A22218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 in disease recurrence (5 year)</a:t>
            </a:r>
            <a:r>
              <a:rPr lang="en-US" sz="1400" b="1" baseline="30000">
                <a:solidFill>
                  <a:srgbClr val="A2221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A22218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5074D0-2541-CC81-BAEC-878B630CD4BB}"/>
              </a:ext>
            </a:extLst>
          </p:cNvPr>
          <p:cNvSpPr txBox="1"/>
          <p:nvPr/>
        </p:nvSpPr>
        <p:spPr>
          <a:xfrm>
            <a:off x="624295" y="1975605"/>
            <a:ext cx="308280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LGR5 overexpression was associated with:</a:t>
            </a:r>
            <a:endParaRPr kumimoji="0" lang="en-US" sz="1600" b="1" i="0" u="none" strike="noStrike" kern="1200" cap="none" spc="0" normalizeH="0" baseline="3000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1792323-F220-CD41-5623-64F3A0E3E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827" y="1287570"/>
            <a:ext cx="488552" cy="506210"/>
          </a:xfrm>
          <a:prstGeom prst="rect">
            <a:avLst/>
          </a:prstGeom>
          <a:noFill/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6B6D6E9-3723-22E1-ED77-CCF58DC6753D}"/>
              </a:ext>
            </a:extLst>
          </p:cNvPr>
          <p:cNvSpPr/>
          <p:nvPr/>
        </p:nvSpPr>
        <p:spPr>
          <a:xfrm>
            <a:off x="4390740" y="4952198"/>
            <a:ext cx="3416576" cy="626067"/>
          </a:xfrm>
          <a:prstGeom prst="roundRect">
            <a:avLst>
              <a:gd name="adj" fmla="val 23095"/>
            </a:avLst>
          </a:prstGeom>
          <a:solidFill>
            <a:schemeClr val="accent4"/>
          </a:solidFill>
          <a:ln w="127000">
            <a:noFill/>
          </a:ln>
          <a:effectLst>
            <a:outerShdw blurRad="451897" dist="381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>
              <a:defRPr/>
            </a:pPr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of these studies relies on mRNA expression for LGR5</a:t>
            </a:r>
            <a:r>
              <a:rPr lang="en-US" sz="14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3–6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CB70DD2-7CD8-3844-EBAF-1232080B0C01}"/>
              </a:ext>
            </a:extLst>
          </p:cNvPr>
          <p:cNvGrpSpPr/>
          <p:nvPr/>
        </p:nvGrpSpPr>
        <p:grpSpPr>
          <a:xfrm>
            <a:off x="4486391" y="5057116"/>
            <a:ext cx="416851" cy="414025"/>
            <a:chOff x="2781300" y="3327401"/>
            <a:chExt cx="468313" cy="465138"/>
          </a:xfrm>
          <a:solidFill>
            <a:schemeClr val="bg1"/>
          </a:solidFill>
        </p:grpSpPr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C64E3C68-DBC8-A6AC-08F0-D221159DA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300" y="3424238"/>
              <a:ext cx="468313" cy="315913"/>
            </a:xfrm>
            <a:custGeom>
              <a:avLst/>
              <a:gdLst>
                <a:gd name="T0" fmla="*/ 20 w 235"/>
                <a:gd name="T1" fmla="*/ 92 h 158"/>
                <a:gd name="T2" fmla="*/ 26 w 235"/>
                <a:gd name="T3" fmla="*/ 97 h 158"/>
                <a:gd name="T4" fmla="*/ 77 w 235"/>
                <a:gd name="T5" fmla="*/ 149 h 158"/>
                <a:gd name="T6" fmla="*/ 77 w 235"/>
                <a:gd name="T7" fmla="*/ 157 h 158"/>
                <a:gd name="T8" fmla="*/ 70 w 235"/>
                <a:gd name="T9" fmla="*/ 156 h 158"/>
                <a:gd name="T10" fmla="*/ 47 w 235"/>
                <a:gd name="T11" fmla="*/ 132 h 158"/>
                <a:gd name="T12" fmla="*/ 14 w 235"/>
                <a:gd name="T13" fmla="*/ 100 h 158"/>
                <a:gd name="T14" fmla="*/ 12 w 235"/>
                <a:gd name="T15" fmla="*/ 98 h 158"/>
                <a:gd name="T16" fmla="*/ 9 w 235"/>
                <a:gd name="T17" fmla="*/ 101 h 158"/>
                <a:gd name="T18" fmla="*/ 2 w 235"/>
                <a:gd name="T19" fmla="*/ 101 h 158"/>
                <a:gd name="T20" fmla="*/ 3 w 235"/>
                <a:gd name="T21" fmla="*/ 94 h 158"/>
                <a:gd name="T22" fmla="*/ 25 w 235"/>
                <a:gd name="T23" fmla="*/ 79 h 158"/>
                <a:gd name="T24" fmla="*/ 75 w 235"/>
                <a:gd name="T25" fmla="*/ 64 h 158"/>
                <a:gd name="T26" fmla="*/ 152 w 235"/>
                <a:gd name="T27" fmla="*/ 52 h 158"/>
                <a:gd name="T28" fmla="*/ 155 w 235"/>
                <a:gd name="T29" fmla="*/ 52 h 158"/>
                <a:gd name="T30" fmla="*/ 153 w 235"/>
                <a:gd name="T31" fmla="*/ 50 h 158"/>
                <a:gd name="T32" fmla="*/ 153 w 235"/>
                <a:gd name="T33" fmla="*/ 44 h 158"/>
                <a:gd name="T34" fmla="*/ 160 w 235"/>
                <a:gd name="T35" fmla="*/ 43 h 158"/>
                <a:gd name="T36" fmla="*/ 166 w 235"/>
                <a:gd name="T37" fmla="*/ 49 h 158"/>
                <a:gd name="T38" fmla="*/ 169 w 235"/>
                <a:gd name="T39" fmla="*/ 50 h 158"/>
                <a:gd name="T40" fmla="*/ 196 w 235"/>
                <a:gd name="T41" fmla="*/ 46 h 158"/>
                <a:gd name="T42" fmla="*/ 194 w 235"/>
                <a:gd name="T43" fmla="*/ 44 h 158"/>
                <a:gd name="T44" fmla="*/ 161 w 235"/>
                <a:gd name="T45" fmla="*/ 11 h 158"/>
                <a:gd name="T46" fmla="*/ 159 w 235"/>
                <a:gd name="T47" fmla="*/ 2 h 158"/>
                <a:gd name="T48" fmla="*/ 168 w 235"/>
                <a:gd name="T49" fmla="*/ 4 h 158"/>
                <a:gd name="T50" fmla="*/ 205 w 235"/>
                <a:gd name="T51" fmla="*/ 42 h 158"/>
                <a:gd name="T52" fmla="*/ 210 w 235"/>
                <a:gd name="T53" fmla="*/ 43 h 158"/>
                <a:gd name="T54" fmla="*/ 227 w 235"/>
                <a:gd name="T55" fmla="*/ 35 h 158"/>
                <a:gd name="T56" fmla="*/ 234 w 235"/>
                <a:gd name="T57" fmla="*/ 35 h 158"/>
                <a:gd name="T58" fmla="*/ 233 w 235"/>
                <a:gd name="T59" fmla="*/ 42 h 158"/>
                <a:gd name="T60" fmla="*/ 223 w 235"/>
                <a:gd name="T61" fmla="*/ 49 h 158"/>
                <a:gd name="T62" fmla="*/ 194 w 235"/>
                <a:gd name="T63" fmla="*/ 56 h 158"/>
                <a:gd name="T64" fmla="*/ 119 w 235"/>
                <a:gd name="T65" fmla="*/ 67 h 158"/>
                <a:gd name="T66" fmla="*/ 57 w 235"/>
                <a:gd name="T67" fmla="*/ 78 h 158"/>
                <a:gd name="T68" fmla="*/ 55 w 235"/>
                <a:gd name="T69" fmla="*/ 79 h 158"/>
                <a:gd name="T70" fmla="*/ 57 w 235"/>
                <a:gd name="T71" fmla="*/ 81 h 158"/>
                <a:gd name="T72" fmla="*/ 89 w 235"/>
                <a:gd name="T73" fmla="*/ 113 h 158"/>
                <a:gd name="T74" fmla="*/ 91 w 235"/>
                <a:gd name="T75" fmla="*/ 117 h 158"/>
                <a:gd name="T76" fmla="*/ 88 w 235"/>
                <a:gd name="T77" fmla="*/ 122 h 158"/>
                <a:gd name="T78" fmla="*/ 82 w 235"/>
                <a:gd name="T79" fmla="*/ 121 h 158"/>
                <a:gd name="T80" fmla="*/ 66 w 235"/>
                <a:gd name="T81" fmla="*/ 104 h 158"/>
                <a:gd name="T82" fmla="*/ 45 w 235"/>
                <a:gd name="T83" fmla="*/ 84 h 158"/>
                <a:gd name="T84" fmla="*/ 42 w 235"/>
                <a:gd name="T85" fmla="*/ 83 h 158"/>
                <a:gd name="T86" fmla="*/ 20 w 235"/>
                <a:gd name="T87" fmla="*/ 9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5" h="158">
                  <a:moveTo>
                    <a:pt x="20" y="92"/>
                  </a:moveTo>
                  <a:cubicBezTo>
                    <a:pt x="23" y="94"/>
                    <a:pt x="24" y="96"/>
                    <a:pt x="26" y="97"/>
                  </a:cubicBezTo>
                  <a:cubicBezTo>
                    <a:pt x="43" y="114"/>
                    <a:pt x="60" y="131"/>
                    <a:pt x="77" y="149"/>
                  </a:cubicBezTo>
                  <a:cubicBezTo>
                    <a:pt x="80" y="151"/>
                    <a:pt x="80" y="154"/>
                    <a:pt x="77" y="157"/>
                  </a:cubicBezTo>
                  <a:cubicBezTo>
                    <a:pt x="75" y="158"/>
                    <a:pt x="72" y="158"/>
                    <a:pt x="70" y="156"/>
                  </a:cubicBezTo>
                  <a:cubicBezTo>
                    <a:pt x="62" y="148"/>
                    <a:pt x="54" y="140"/>
                    <a:pt x="47" y="132"/>
                  </a:cubicBezTo>
                  <a:cubicBezTo>
                    <a:pt x="36" y="121"/>
                    <a:pt x="25" y="111"/>
                    <a:pt x="14" y="100"/>
                  </a:cubicBezTo>
                  <a:cubicBezTo>
                    <a:pt x="14" y="99"/>
                    <a:pt x="13" y="99"/>
                    <a:pt x="12" y="98"/>
                  </a:cubicBezTo>
                  <a:cubicBezTo>
                    <a:pt x="11" y="99"/>
                    <a:pt x="10" y="100"/>
                    <a:pt x="9" y="101"/>
                  </a:cubicBezTo>
                  <a:cubicBezTo>
                    <a:pt x="7" y="103"/>
                    <a:pt x="4" y="103"/>
                    <a:pt x="2" y="101"/>
                  </a:cubicBezTo>
                  <a:cubicBezTo>
                    <a:pt x="0" y="99"/>
                    <a:pt x="0" y="96"/>
                    <a:pt x="3" y="94"/>
                  </a:cubicBezTo>
                  <a:cubicBezTo>
                    <a:pt x="9" y="88"/>
                    <a:pt x="17" y="83"/>
                    <a:pt x="25" y="79"/>
                  </a:cubicBezTo>
                  <a:cubicBezTo>
                    <a:pt x="41" y="72"/>
                    <a:pt x="58" y="68"/>
                    <a:pt x="75" y="64"/>
                  </a:cubicBezTo>
                  <a:cubicBezTo>
                    <a:pt x="100" y="59"/>
                    <a:pt x="126" y="56"/>
                    <a:pt x="152" y="52"/>
                  </a:cubicBezTo>
                  <a:cubicBezTo>
                    <a:pt x="153" y="52"/>
                    <a:pt x="154" y="52"/>
                    <a:pt x="155" y="52"/>
                  </a:cubicBezTo>
                  <a:cubicBezTo>
                    <a:pt x="154" y="51"/>
                    <a:pt x="153" y="51"/>
                    <a:pt x="153" y="50"/>
                  </a:cubicBezTo>
                  <a:cubicBezTo>
                    <a:pt x="151" y="48"/>
                    <a:pt x="151" y="45"/>
                    <a:pt x="153" y="44"/>
                  </a:cubicBezTo>
                  <a:cubicBezTo>
                    <a:pt x="155" y="42"/>
                    <a:pt x="158" y="41"/>
                    <a:pt x="160" y="43"/>
                  </a:cubicBezTo>
                  <a:cubicBezTo>
                    <a:pt x="162" y="45"/>
                    <a:pt x="164" y="47"/>
                    <a:pt x="166" y="49"/>
                  </a:cubicBezTo>
                  <a:cubicBezTo>
                    <a:pt x="167" y="50"/>
                    <a:pt x="168" y="50"/>
                    <a:pt x="169" y="50"/>
                  </a:cubicBezTo>
                  <a:cubicBezTo>
                    <a:pt x="177" y="49"/>
                    <a:pt x="186" y="47"/>
                    <a:pt x="196" y="46"/>
                  </a:cubicBezTo>
                  <a:cubicBezTo>
                    <a:pt x="195" y="45"/>
                    <a:pt x="195" y="45"/>
                    <a:pt x="194" y="44"/>
                  </a:cubicBezTo>
                  <a:cubicBezTo>
                    <a:pt x="183" y="33"/>
                    <a:pt x="172" y="22"/>
                    <a:pt x="161" y="11"/>
                  </a:cubicBezTo>
                  <a:cubicBezTo>
                    <a:pt x="157" y="8"/>
                    <a:pt x="157" y="5"/>
                    <a:pt x="159" y="2"/>
                  </a:cubicBezTo>
                  <a:cubicBezTo>
                    <a:pt x="161" y="0"/>
                    <a:pt x="164" y="1"/>
                    <a:pt x="168" y="4"/>
                  </a:cubicBezTo>
                  <a:cubicBezTo>
                    <a:pt x="180" y="16"/>
                    <a:pt x="193" y="29"/>
                    <a:pt x="205" y="42"/>
                  </a:cubicBezTo>
                  <a:cubicBezTo>
                    <a:pt x="207" y="43"/>
                    <a:pt x="208" y="43"/>
                    <a:pt x="210" y="43"/>
                  </a:cubicBezTo>
                  <a:cubicBezTo>
                    <a:pt x="216" y="41"/>
                    <a:pt x="222" y="39"/>
                    <a:pt x="227" y="35"/>
                  </a:cubicBezTo>
                  <a:cubicBezTo>
                    <a:pt x="229" y="33"/>
                    <a:pt x="232" y="33"/>
                    <a:pt x="234" y="35"/>
                  </a:cubicBezTo>
                  <a:cubicBezTo>
                    <a:pt x="235" y="37"/>
                    <a:pt x="235" y="40"/>
                    <a:pt x="233" y="42"/>
                  </a:cubicBezTo>
                  <a:cubicBezTo>
                    <a:pt x="230" y="45"/>
                    <a:pt x="226" y="47"/>
                    <a:pt x="223" y="49"/>
                  </a:cubicBezTo>
                  <a:cubicBezTo>
                    <a:pt x="213" y="53"/>
                    <a:pt x="204" y="55"/>
                    <a:pt x="194" y="56"/>
                  </a:cubicBezTo>
                  <a:cubicBezTo>
                    <a:pt x="169" y="60"/>
                    <a:pt x="144" y="63"/>
                    <a:pt x="119" y="67"/>
                  </a:cubicBezTo>
                  <a:cubicBezTo>
                    <a:pt x="98" y="70"/>
                    <a:pt x="77" y="73"/>
                    <a:pt x="57" y="78"/>
                  </a:cubicBezTo>
                  <a:cubicBezTo>
                    <a:pt x="56" y="78"/>
                    <a:pt x="56" y="79"/>
                    <a:pt x="55" y="79"/>
                  </a:cubicBezTo>
                  <a:cubicBezTo>
                    <a:pt x="55" y="80"/>
                    <a:pt x="56" y="81"/>
                    <a:pt x="57" y="81"/>
                  </a:cubicBezTo>
                  <a:cubicBezTo>
                    <a:pt x="67" y="92"/>
                    <a:pt x="78" y="102"/>
                    <a:pt x="89" y="113"/>
                  </a:cubicBezTo>
                  <a:cubicBezTo>
                    <a:pt x="89" y="114"/>
                    <a:pt x="90" y="115"/>
                    <a:pt x="91" y="117"/>
                  </a:cubicBezTo>
                  <a:cubicBezTo>
                    <a:pt x="91" y="119"/>
                    <a:pt x="90" y="121"/>
                    <a:pt x="88" y="122"/>
                  </a:cubicBezTo>
                  <a:cubicBezTo>
                    <a:pt x="86" y="123"/>
                    <a:pt x="84" y="122"/>
                    <a:pt x="82" y="121"/>
                  </a:cubicBezTo>
                  <a:cubicBezTo>
                    <a:pt x="77" y="115"/>
                    <a:pt x="71" y="110"/>
                    <a:pt x="66" y="104"/>
                  </a:cubicBezTo>
                  <a:cubicBezTo>
                    <a:pt x="59" y="97"/>
                    <a:pt x="52" y="91"/>
                    <a:pt x="45" y="84"/>
                  </a:cubicBezTo>
                  <a:cubicBezTo>
                    <a:pt x="44" y="83"/>
                    <a:pt x="43" y="82"/>
                    <a:pt x="42" y="83"/>
                  </a:cubicBezTo>
                  <a:cubicBezTo>
                    <a:pt x="35" y="86"/>
                    <a:pt x="28" y="89"/>
                    <a:pt x="20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73">
              <a:extLst>
                <a:ext uri="{FF2B5EF4-FFF2-40B4-BE49-F238E27FC236}">
                  <a16:creationId xmlns:a16="http://schemas.microsoft.com/office/drawing/2014/main" id="{A448600D-2C11-6DE4-5A48-F70DA452F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187" y="3327401"/>
              <a:ext cx="173038" cy="203200"/>
            </a:xfrm>
            <a:custGeom>
              <a:avLst/>
              <a:gdLst>
                <a:gd name="T0" fmla="*/ 15 w 87"/>
                <a:gd name="T1" fmla="*/ 60 h 102"/>
                <a:gd name="T2" fmla="*/ 11 w 87"/>
                <a:gd name="T3" fmla="*/ 88 h 102"/>
                <a:gd name="T4" fmla="*/ 10 w 87"/>
                <a:gd name="T5" fmla="*/ 97 h 102"/>
                <a:gd name="T6" fmla="*/ 4 w 87"/>
                <a:gd name="T7" fmla="*/ 102 h 102"/>
                <a:gd name="T8" fmla="*/ 0 w 87"/>
                <a:gd name="T9" fmla="*/ 96 h 102"/>
                <a:gd name="T10" fmla="*/ 12 w 87"/>
                <a:gd name="T11" fmla="*/ 24 h 102"/>
                <a:gd name="T12" fmla="*/ 17 w 87"/>
                <a:gd name="T13" fmla="*/ 9 h 102"/>
                <a:gd name="T14" fmla="*/ 22 w 87"/>
                <a:gd name="T15" fmla="*/ 2 h 102"/>
                <a:gd name="T16" fmla="*/ 29 w 87"/>
                <a:gd name="T17" fmla="*/ 2 h 102"/>
                <a:gd name="T18" fmla="*/ 29 w 87"/>
                <a:gd name="T19" fmla="*/ 8 h 102"/>
                <a:gd name="T20" fmla="*/ 27 w 87"/>
                <a:gd name="T21" fmla="*/ 11 h 102"/>
                <a:gd name="T22" fmla="*/ 29 w 87"/>
                <a:gd name="T23" fmla="*/ 13 h 102"/>
                <a:gd name="T24" fmla="*/ 84 w 87"/>
                <a:gd name="T25" fmla="*/ 68 h 102"/>
                <a:gd name="T26" fmla="*/ 87 w 87"/>
                <a:gd name="T27" fmla="*/ 71 h 102"/>
                <a:gd name="T28" fmla="*/ 84 w 87"/>
                <a:gd name="T29" fmla="*/ 77 h 102"/>
                <a:gd name="T30" fmla="*/ 78 w 87"/>
                <a:gd name="T31" fmla="*/ 76 h 102"/>
                <a:gd name="T32" fmla="*/ 64 w 87"/>
                <a:gd name="T33" fmla="*/ 61 h 102"/>
                <a:gd name="T34" fmla="*/ 25 w 87"/>
                <a:gd name="T35" fmla="*/ 23 h 102"/>
                <a:gd name="T36" fmla="*/ 23 w 87"/>
                <a:gd name="T37" fmla="*/ 20 h 102"/>
                <a:gd name="T38" fmla="*/ 18 w 87"/>
                <a:gd name="T39" fmla="*/ 39 h 102"/>
                <a:gd name="T40" fmla="*/ 22 w 87"/>
                <a:gd name="T41" fmla="*/ 53 h 102"/>
                <a:gd name="T42" fmla="*/ 49 w 87"/>
                <a:gd name="T43" fmla="*/ 80 h 102"/>
                <a:gd name="T44" fmla="*/ 50 w 87"/>
                <a:gd name="T45" fmla="*/ 81 h 102"/>
                <a:gd name="T46" fmla="*/ 50 w 87"/>
                <a:gd name="T47" fmla="*/ 88 h 102"/>
                <a:gd name="T48" fmla="*/ 43 w 87"/>
                <a:gd name="T49" fmla="*/ 88 h 102"/>
                <a:gd name="T50" fmla="*/ 35 w 87"/>
                <a:gd name="T51" fmla="*/ 80 h 102"/>
                <a:gd name="T52" fmla="*/ 16 w 87"/>
                <a:gd name="T53" fmla="*/ 60 h 102"/>
                <a:gd name="T54" fmla="*/ 15 w 87"/>
                <a:gd name="T55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102">
                  <a:moveTo>
                    <a:pt x="15" y="60"/>
                  </a:moveTo>
                  <a:cubicBezTo>
                    <a:pt x="13" y="69"/>
                    <a:pt x="12" y="79"/>
                    <a:pt x="11" y="88"/>
                  </a:cubicBezTo>
                  <a:cubicBezTo>
                    <a:pt x="11" y="91"/>
                    <a:pt x="10" y="94"/>
                    <a:pt x="10" y="97"/>
                  </a:cubicBezTo>
                  <a:cubicBezTo>
                    <a:pt x="9" y="100"/>
                    <a:pt x="7" y="102"/>
                    <a:pt x="4" y="102"/>
                  </a:cubicBezTo>
                  <a:cubicBezTo>
                    <a:pt x="1" y="102"/>
                    <a:pt x="0" y="99"/>
                    <a:pt x="0" y="96"/>
                  </a:cubicBezTo>
                  <a:cubicBezTo>
                    <a:pt x="3" y="72"/>
                    <a:pt x="5" y="48"/>
                    <a:pt x="12" y="24"/>
                  </a:cubicBezTo>
                  <a:cubicBezTo>
                    <a:pt x="13" y="19"/>
                    <a:pt x="15" y="14"/>
                    <a:pt x="17" y="9"/>
                  </a:cubicBezTo>
                  <a:cubicBezTo>
                    <a:pt x="18" y="6"/>
                    <a:pt x="20" y="4"/>
                    <a:pt x="22" y="2"/>
                  </a:cubicBezTo>
                  <a:cubicBezTo>
                    <a:pt x="24" y="0"/>
                    <a:pt x="27" y="0"/>
                    <a:pt x="29" y="2"/>
                  </a:cubicBezTo>
                  <a:cubicBezTo>
                    <a:pt x="31" y="3"/>
                    <a:pt x="31" y="6"/>
                    <a:pt x="29" y="8"/>
                  </a:cubicBezTo>
                  <a:cubicBezTo>
                    <a:pt x="29" y="9"/>
                    <a:pt x="28" y="10"/>
                    <a:pt x="27" y="11"/>
                  </a:cubicBezTo>
                  <a:cubicBezTo>
                    <a:pt x="28" y="11"/>
                    <a:pt x="28" y="12"/>
                    <a:pt x="29" y="13"/>
                  </a:cubicBezTo>
                  <a:cubicBezTo>
                    <a:pt x="47" y="31"/>
                    <a:pt x="66" y="50"/>
                    <a:pt x="84" y="68"/>
                  </a:cubicBezTo>
                  <a:cubicBezTo>
                    <a:pt x="85" y="69"/>
                    <a:pt x="86" y="70"/>
                    <a:pt x="87" y="71"/>
                  </a:cubicBezTo>
                  <a:cubicBezTo>
                    <a:pt x="87" y="74"/>
                    <a:pt x="86" y="76"/>
                    <a:pt x="84" y="77"/>
                  </a:cubicBezTo>
                  <a:cubicBezTo>
                    <a:pt x="82" y="78"/>
                    <a:pt x="80" y="77"/>
                    <a:pt x="78" y="76"/>
                  </a:cubicBezTo>
                  <a:cubicBezTo>
                    <a:pt x="73" y="71"/>
                    <a:pt x="69" y="66"/>
                    <a:pt x="64" y="61"/>
                  </a:cubicBezTo>
                  <a:cubicBezTo>
                    <a:pt x="51" y="48"/>
                    <a:pt x="38" y="35"/>
                    <a:pt x="25" y="23"/>
                  </a:cubicBezTo>
                  <a:cubicBezTo>
                    <a:pt x="24" y="22"/>
                    <a:pt x="24" y="21"/>
                    <a:pt x="23" y="20"/>
                  </a:cubicBezTo>
                  <a:cubicBezTo>
                    <a:pt x="21" y="27"/>
                    <a:pt x="20" y="33"/>
                    <a:pt x="18" y="39"/>
                  </a:cubicBezTo>
                  <a:cubicBezTo>
                    <a:pt x="16" y="45"/>
                    <a:pt x="18" y="49"/>
                    <a:pt x="22" y="53"/>
                  </a:cubicBezTo>
                  <a:cubicBezTo>
                    <a:pt x="32" y="62"/>
                    <a:pt x="40" y="71"/>
                    <a:pt x="49" y="80"/>
                  </a:cubicBezTo>
                  <a:cubicBezTo>
                    <a:pt x="49" y="80"/>
                    <a:pt x="50" y="80"/>
                    <a:pt x="50" y="81"/>
                  </a:cubicBezTo>
                  <a:cubicBezTo>
                    <a:pt x="52" y="83"/>
                    <a:pt x="52" y="86"/>
                    <a:pt x="50" y="88"/>
                  </a:cubicBezTo>
                  <a:cubicBezTo>
                    <a:pt x="48" y="89"/>
                    <a:pt x="45" y="90"/>
                    <a:pt x="43" y="88"/>
                  </a:cubicBezTo>
                  <a:cubicBezTo>
                    <a:pt x="40" y="85"/>
                    <a:pt x="38" y="83"/>
                    <a:pt x="35" y="80"/>
                  </a:cubicBezTo>
                  <a:cubicBezTo>
                    <a:pt x="29" y="73"/>
                    <a:pt x="22" y="66"/>
                    <a:pt x="16" y="60"/>
                  </a:cubicBezTo>
                  <a:cubicBezTo>
                    <a:pt x="15" y="60"/>
                    <a:pt x="15" y="60"/>
                    <a:pt x="1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74">
              <a:extLst>
                <a:ext uri="{FF2B5EF4-FFF2-40B4-BE49-F238E27FC236}">
                  <a16:creationId xmlns:a16="http://schemas.microsoft.com/office/drawing/2014/main" id="{5513A05C-C9E5-7FCA-38A2-BEF0919FB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0" y="3571876"/>
              <a:ext cx="152400" cy="220663"/>
            </a:xfrm>
            <a:custGeom>
              <a:avLst/>
              <a:gdLst>
                <a:gd name="T0" fmla="*/ 50 w 77"/>
                <a:gd name="T1" fmla="*/ 75 h 111"/>
                <a:gd name="T2" fmla="*/ 58 w 77"/>
                <a:gd name="T3" fmla="*/ 51 h 111"/>
                <a:gd name="T4" fmla="*/ 57 w 77"/>
                <a:gd name="T5" fmla="*/ 48 h 111"/>
                <a:gd name="T6" fmla="*/ 38 w 77"/>
                <a:gd name="T7" fmla="*/ 30 h 111"/>
                <a:gd name="T8" fmla="*/ 36 w 77"/>
                <a:gd name="T9" fmla="*/ 25 h 111"/>
                <a:gd name="T10" fmla="*/ 39 w 77"/>
                <a:gd name="T11" fmla="*/ 21 h 111"/>
                <a:gd name="T12" fmla="*/ 45 w 77"/>
                <a:gd name="T13" fmla="*/ 23 h 111"/>
                <a:gd name="T14" fmla="*/ 58 w 77"/>
                <a:gd name="T15" fmla="*/ 36 h 111"/>
                <a:gd name="T16" fmla="*/ 60 w 77"/>
                <a:gd name="T17" fmla="*/ 39 h 111"/>
                <a:gd name="T18" fmla="*/ 61 w 77"/>
                <a:gd name="T19" fmla="*/ 38 h 111"/>
                <a:gd name="T20" fmla="*/ 65 w 77"/>
                <a:gd name="T21" fmla="*/ 18 h 111"/>
                <a:gd name="T22" fmla="*/ 67 w 77"/>
                <a:gd name="T23" fmla="*/ 5 h 111"/>
                <a:gd name="T24" fmla="*/ 72 w 77"/>
                <a:gd name="T25" fmla="*/ 0 h 111"/>
                <a:gd name="T26" fmla="*/ 76 w 77"/>
                <a:gd name="T27" fmla="*/ 6 h 111"/>
                <a:gd name="T28" fmla="*/ 57 w 77"/>
                <a:gd name="T29" fmla="*/ 83 h 111"/>
                <a:gd name="T30" fmla="*/ 41 w 77"/>
                <a:gd name="T31" fmla="*/ 109 h 111"/>
                <a:gd name="T32" fmla="*/ 38 w 77"/>
                <a:gd name="T33" fmla="*/ 111 h 111"/>
                <a:gd name="T34" fmla="*/ 33 w 77"/>
                <a:gd name="T35" fmla="*/ 109 h 111"/>
                <a:gd name="T36" fmla="*/ 34 w 77"/>
                <a:gd name="T37" fmla="*/ 102 h 111"/>
                <a:gd name="T38" fmla="*/ 43 w 77"/>
                <a:gd name="T39" fmla="*/ 91 h 111"/>
                <a:gd name="T40" fmla="*/ 41 w 77"/>
                <a:gd name="T41" fmla="*/ 80 h 111"/>
                <a:gd name="T42" fmla="*/ 3 w 77"/>
                <a:gd name="T43" fmla="*/ 42 h 111"/>
                <a:gd name="T44" fmla="*/ 2 w 77"/>
                <a:gd name="T45" fmla="*/ 41 h 111"/>
                <a:gd name="T46" fmla="*/ 2 w 77"/>
                <a:gd name="T47" fmla="*/ 34 h 111"/>
                <a:gd name="T48" fmla="*/ 9 w 77"/>
                <a:gd name="T49" fmla="*/ 34 h 111"/>
                <a:gd name="T50" fmla="*/ 22 w 77"/>
                <a:gd name="T51" fmla="*/ 47 h 111"/>
                <a:gd name="T52" fmla="*/ 48 w 77"/>
                <a:gd name="T53" fmla="*/ 73 h 111"/>
                <a:gd name="T54" fmla="*/ 50 w 77"/>
                <a:gd name="T55" fmla="*/ 7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7" h="111">
                  <a:moveTo>
                    <a:pt x="50" y="75"/>
                  </a:moveTo>
                  <a:cubicBezTo>
                    <a:pt x="53" y="67"/>
                    <a:pt x="55" y="59"/>
                    <a:pt x="58" y="51"/>
                  </a:cubicBezTo>
                  <a:cubicBezTo>
                    <a:pt x="58" y="50"/>
                    <a:pt x="57" y="49"/>
                    <a:pt x="57" y="48"/>
                  </a:cubicBezTo>
                  <a:cubicBezTo>
                    <a:pt x="50" y="42"/>
                    <a:pt x="44" y="36"/>
                    <a:pt x="38" y="30"/>
                  </a:cubicBezTo>
                  <a:cubicBezTo>
                    <a:pt x="37" y="29"/>
                    <a:pt x="36" y="27"/>
                    <a:pt x="36" y="25"/>
                  </a:cubicBezTo>
                  <a:cubicBezTo>
                    <a:pt x="36" y="24"/>
                    <a:pt x="38" y="22"/>
                    <a:pt x="39" y="21"/>
                  </a:cubicBezTo>
                  <a:cubicBezTo>
                    <a:pt x="41" y="20"/>
                    <a:pt x="43" y="21"/>
                    <a:pt x="45" y="23"/>
                  </a:cubicBezTo>
                  <a:cubicBezTo>
                    <a:pt x="49" y="27"/>
                    <a:pt x="53" y="31"/>
                    <a:pt x="58" y="36"/>
                  </a:cubicBezTo>
                  <a:cubicBezTo>
                    <a:pt x="59" y="37"/>
                    <a:pt x="59" y="38"/>
                    <a:pt x="60" y="39"/>
                  </a:cubicBezTo>
                  <a:cubicBezTo>
                    <a:pt x="60" y="38"/>
                    <a:pt x="61" y="38"/>
                    <a:pt x="61" y="38"/>
                  </a:cubicBezTo>
                  <a:cubicBezTo>
                    <a:pt x="62" y="31"/>
                    <a:pt x="63" y="25"/>
                    <a:pt x="65" y="18"/>
                  </a:cubicBezTo>
                  <a:cubicBezTo>
                    <a:pt x="65" y="13"/>
                    <a:pt x="66" y="9"/>
                    <a:pt x="67" y="5"/>
                  </a:cubicBezTo>
                  <a:cubicBezTo>
                    <a:pt x="67" y="1"/>
                    <a:pt x="69" y="0"/>
                    <a:pt x="72" y="0"/>
                  </a:cubicBezTo>
                  <a:cubicBezTo>
                    <a:pt x="75" y="1"/>
                    <a:pt x="77" y="3"/>
                    <a:pt x="76" y="6"/>
                  </a:cubicBezTo>
                  <a:cubicBezTo>
                    <a:pt x="72" y="32"/>
                    <a:pt x="68" y="59"/>
                    <a:pt x="57" y="83"/>
                  </a:cubicBezTo>
                  <a:cubicBezTo>
                    <a:pt x="53" y="93"/>
                    <a:pt x="49" y="101"/>
                    <a:pt x="41" y="109"/>
                  </a:cubicBezTo>
                  <a:cubicBezTo>
                    <a:pt x="41" y="110"/>
                    <a:pt x="39" y="110"/>
                    <a:pt x="38" y="111"/>
                  </a:cubicBezTo>
                  <a:cubicBezTo>
                    <a:pt x="36" y="111"/>
                    <a:pt x="34" y="111"/>
                    <a:pt x="33" y="109"/>
                  </a:cubicBezTo>
                  <a:cubicBezTo>
                    <a:pt x="32" y="106"/>
                    <a:pt x="32" y="104"/>
                    <a:pt x="34" y="102"/>
                  </a:cubicBezTo>
                  <a:cubicBezTo>
                    <a:pt x="37" y="99"/>
                    <a:pt x="40" y="95"/>
                    <a:pt x="43" y="91"/>
                  </a:cubicBezTo>
                  <a:cubicBezTo>
                    <a:pt x="46" y="85"/>
                    <a:pt x="46" y="85"/>
                    <a:pt x="41" y="80"/>
                  </a:cubicBezTo>
                  <a:cubicBezTo>
                    <a:pt x="29" y="68"/>
                    <a:pt x="16" y="55"/>
                    <a:pt x="3" y="42"/>
                  </a:cubicBezTo>
                  <a:cubicBezTo>
                    <a:pt x="3" y="42"/>
                    <a:pt x="3" y="42"/>
                    <a:pt x="2" y="41"/>
                  </a:cubicBezTo>
                  <a:cubicBezTo>
                    <a:pt x="0" y="39"/>
                    <a:pt x="0" y="36"/>
                    <a:pt x="2" y="34"/>
                  </a:cubicBezTo>
                  <a:cubicBezTo>
                    <a:pt x="4" y="32"/>
                    <a:pt x="7" y="32"/>
                    <a:pt x="9" y="34"/>
                  </a:cubicBezTo>
                  <a:cubicBezTo>
                    <a:pt x="14" y="39"/>
                    <a:pt x="18" y="43"/>
                    <a:pt x="22" y="47"/>
                  </a:cubicBezTo>
                  <a:cubicBezTo>
                    <a:pt x="31" y="56"/>
                    <a:pt x="40" y="65"/>
                    <a:pt x="48" y="73"/>
                  </a:cubicBezTo>
                  <a:cubicBezTo>
                    <a:pt x="49" y="74"/>
                    <a:pt x="49" y="74"/>
                    <a:pt x="50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75">
              <a:extLst>
                <a:ext uri="{FF2B5EF4-FFF2-40B4-BE49-F238E27FC236}">
                  <a16:creationId xmlns:a16="http://schemas.microsoft.com/office/drawing/2014/main" id="{682073C4-1DAC-7A19-1F64-9A9A0AB94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750" y="3565526"/>
              <a:ext cx="46038" cy="46038"/>
            </a:xfrm>
            <a:custGeom>
              <a:avLst/>
              <a:gdLst>
                <a:gd name="T0" fmla="*/ 23 w 23"/>
                <a:gd name="T1" fmla="*/ 18 h 23"/>
                <a:gd name="T2" fmla="*/ 20 w 23"/>
                <a:gd name="T3" fmla="*/ 21 h 23"/>
                <a:gd name="T4" fmla="*/ 15 w 23"/>
                <a:gd name="T5" fmla="*/ 21 h 23"/>
                <a:gd name="T6" fmla="*/ 2 w 23"/>
                <a:gd name="T7" fmla="*/ 8 h 23"/>
                <a:gd name="T8" fmla="*/ 2 w 23"/>
                <a:gd name="T9" fmla="*/ 2 h 23"/>
                <a:gd name="T10" fmla="*/ 9 w 23"/>
                <a:gd name="T11" fmla="*/ 2 h 23"/>
                <a:gd name="T12" fmla="*/ 21 w 23"/>
                <a:gd name="T13" fmla="*/ 14 h 23"/>
                <a:gd name="T14" fmla="*/ 23 w 23"/>
                <a:gd name="T15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3" y="18"/>
                  </a:moveTo>
                  <a:cubicBezTo>
                    <a:pt x="22" y="19"/>
                    <a:pt x="21" y="20"/>
                    <a:pt x="20" y="21"/>
                  </a:cubicBezTo>
                  <a:cubicBezTo>
                    <a:pt x="18" y="23"/>
                    <a:pt x="16" y="22"/>
                    <a:pt x="15" y="21"/>
                  </a:cubicBezTo>
                  <a:cubicBezTo>
                    <a:pt x="10" y="17"/>
                    <a:pt x="6" y="13"/>
                    <a:pt x="2" y="8"/>
                  </a:cubicBezTo>
                  <a:cubicBezTo>
                    <a:pt x="0" y="6"/>
                    <a:pt x="1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3" y="6"/>
                    <a:pt x="17" y="10"/>
                    <a:pt x="21" y="14"/>
                  </a:cubicBezTo>
                  <a:cubicBezTo>
                    <a:pt x="22" y="15"/>
                    <a:pt x="22" y="16"/>
                    <a:pt x="2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4" name="Rounded Rectangle 17">
            <a:extLst>
              <a:ext uri="{FF2B5EF4-FFF2-40B4-BE49-F238E27FC236}">
                <a16:creationId xmlns:a16="http://schemas.microsoft.com/office/drawing/2014/main" id="{760D56A4-8430-7DB3-6604-4BE1AAE655D4}"/>
              </a:ext>
            </a:extLst>
          </p:cNvPr>
          <p:cNvSpPr/>
          <p:nvPr/>
        </p:nvSpPr>
        <p:spPr>
          <a:xfrm>
            <a:off x="8329479" y="1236792"/>
            <a:ext cx="3403604" cy="4255687"/>
          </a:xfrm>
          <a:prstGeom prst="roundRect">
            <a:avLst>
              <a:gd name="adj" fmla="val 6637"/>
            </a:avLst>
          </a:prstGeom>
          <a:solidFill>
            <a:schemeClr val="bg1"/>
          </a:solidFill>
          <a:ln w="127000">
            <a:noFill/>
          </a:ln>
          <a:effectLst>
            <a:outerShdw blurRad="4445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45" name="Rounded Rectangle 18">
            <a:extLst>
              <a:ext uri="{FF2B5EF4-FFF2-40B4-BE49-F238E27FC236}">
                <a16:creationId xmlns:a16="http://schemas.microsoft.com/office/drawing/2014/main" id="{3A1341A0-7EB9-FECD-2F99-DF23359BCC20}"/>
              </a:ext>
            </a:extLst>
          </p:cNvPr>
          <p:cNvSpPr/>
          <p:nvPr/>
        </p:nvSpPr>
        <p:spPr>
          <a:xfrm>
            <a:off x="8329410" y="1236792"/>
            <a:ext cx="3403677" cy="4341473"/>
          </a:xfrm>
          <a:prstGeom prst="roundRect">
            <a:avLst>
              <a:gd name="adj" fmla="val 6637"/>
            </a:avLst>
          </a:prstGeom>
          <a:solidFill>
            <a:schemeClr val="bg1"/>
          </a:solidFill>
          <a:ln w="1270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0666F9-31ED-6D36-859F-0ABAC46E28BB}"/>
              </a:ext>
            </a:extLst>
          </p:cNvPr>
          <p:cNvGrpSpPr/>
          <p:nvPr/>
        </p:nvGrpSpPr>
        <p:grpSpPr>
          <a:xfrm>
            <a:off x="9263764" y="2569815"/>
            <a:ext cx="2287162" cy="1955801"/>
            <a:chOff x="5144562" y="2863849"/>
            <a:chExt cx="2853139" cy="213774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B703F9C-8698-0BAE-9C29-D2B98FA1CC77}"/>
                </a:ext>
              </a:extLst>
            </p:cNvPr>
            <p:cNvSpPr/>
            <p:nvPr/>
          </p:nvSpPr>
          <p:spPr>
            <a:xfrm>
              <a:off x="5144562" y="2866845"/>
              <a:ext cx="2853139" cy="2134753"/>
            </a:xfrm>
            <a:prstGeom prst="rect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50" name="Freeform: Shape 2">
              <a:extLst>
                <a:ext uri="{FF2B5EF4-FFF2-40B4-BE49-F238E27FC236}">
                  <a16:creationId xmlns:a16="http://schemas.microsoft.com/office/drawing/2014/main" id="{0A95DA8D-D5CF-2138-EC44-86CC866167A1}"/>
                </a:ext>
              </a:extLst>
            </p:cNvPr>
            <p:cNvSpPr/>
            <p:nvPr/>
          </p:nvSpPr>
          <p:spPr>
            <a:xfrm>
              <a:off x="5144562" y="2863849"/>
              <a:ext cx="2853139" cy="2137749"/>
            </a:xfrm>
            <a:custGeom>
              <a:avLst/>
              <a:gdLst>
                <a:gd name="connsiteX0" fmla="*/ 0 w 2877094"/>
                <a:gd name="connsiteY0" fmla="*/ 0 h 2106386"/>
                <a:gd name="connsiteX1" fmla="*/ 3266 w 2877094"/>
                <a:gd name="connsiteY1" fmla="*/ 2106386 h 2106386"/>
                <a:gd name="connsiteX2" fmla="*/ 2877094 w 2877094"/>
                <a:gd name="connsiteY2" fmla="*/ 2106386 h 210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7094" h="2106386">
                  <a:moveTo>
                    <a:pt x="0" y="0"/>
                  </a:moveTo>
                  <a:cubicBezTo>
                    <a:pt x="1089" y="702129"/>
                    <a:pt x="2177" y="1404257"/>
                    <a:pt x="3266" y="2106386"/>
                  </a:cubicBezTo>
                  <a:lnTo>
                    <a:pt x="2877094" y="2106386"/>
                  </a:lnTo>
                </a:path>
              </a:pathLst>
            </a:cu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DA34B299-CB66-4C48-1B07-EB75A417D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178416"/>
              </p:ext>
            </p:extLst>
          </p:nvPr>
        </p:nvGraphicFramePr>
        <p:xfrm>
          <a:off x="9186346" y="2581632"/>
          <a:ext cx="85264" cy="19439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264">
                  <a:extLst>
                    <a:ext uri="{9D8B030D-6E8A-4147-A177-3AD203B41FA5}">
                      <a16:colId xmlns:a16="http://schemas.microsoft.com/office/drawing/2014/main" val="820237253"/>
                    </a:ext>
                  </a:extLst>
                </a:gridCol>
              </a:tblGrid>
              <a:tr h="323997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 marT="0" marB="0"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584211"/>
                  </a:ext>
                </a:extLst>
              </a:tr>
              <a:tr h="323997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 marT="0" marB="0"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631351"/>
                  </a:ext>
                </a:extLst>
              </a:tr>
              <a:tr h="323997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 marT="0" marB="0"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289572"/>
                  </a:ext>
                </a:extLst>
              </a:tr>
              <a:tr h="323997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 marT="0" marB="0"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542486"/>
                  </a:ext>
                </a:extLst>
              </a:tr>
              <a:tr h="323997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 marT="0" marB="0"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330425"/>
                  </a:ext>
                </a:extLst>
              </a:tr>
              <a:tr h="323997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 marT="0" marB="0"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805545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B998BA8B-0B7A-EA5D-0947-72B409908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515371"/>
              </p:ext>
            </p:extLst>
          </p:nvPr>
        </p:nvGraphicFramePr>
        <p:xfrm>
          <a:off x="9864810" y="4531803"/>
          <a:ext cx="1173138" cy="91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3138">
                  <a:extLst>
                    <a:ext uri="{9D8B030D-6E8A-4147-A177-3AD203B41FA5}">
                      <a16:colId xmlns:a16="http://schemas.microsoft.com/office/drawing/2014/main" val="25251130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56806063"/>
                  </a:ext>
                </a:extLst>
              </a:tr>
            </a:tbl>
          </a:graphicData>
        </a:graphic>
      </p:graphicFrame>
      <p:sp>
        <p:nvSpPr>
          <p:cNvPr id="54" name="Round Same Side Corner Rectangle 19">
            <a:extLst>
              <a:ext uri="{FF2B5EF4-FFF2-40B4-BE49-F238E27FC236}">
                <a16:creationId xmlns:a16="http://schemas.microsoft.com/office/drawing/2014/main" id="{C1DFD01E-1288-8C10-6316-6D20A9617055}"/>
              </a:ext>
            </a:extLst>
          </p:cNvPr>
          <p:cNvSpPr/>
          <p:nvPr/>
        </p:nvSpPr>
        <p:spPr>
          <a:xfrm>
            <a:off x="8329402" y="1236792"/>
            <a:ext cx="3403683" cy="607767"/>
          </a:xfrm>
          <a:prstGeom prst="round2SameRect">
            <a:avLst/>
          </a:prstGeom>
          <a:solidFill>
            <a:schemeClr val="accent6"/>
          </a:solidFill>
          <a:ln w="1270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B37ABD5-276E-7EF4-195F-31B4AC2617E2}"/>
              </a:ext>
            </a:extLst>
          </p:cNvPr>
          <p:cNvSpPr txBox="1"/>
          <p:nvPr/>
        </p:nvSpPr>
        <p:spPr>
          <a:xfrm>
            <a:off x="8900716" y="1369859"/>
            <a:ext cx="2841300" cy="3416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Lung cancer</a:t>
            </a:r>
            <a:r>
              <a:rPr lang="en-US" b="1" baseline="30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1800" b="1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B9EB47D-2ADF-7E36-161A-E7A453ABCE14}"/>
              </a:ext>
            </a:extLst>
          </p:cNvPr>
          <p:cNvSpPr txBox="1"/>
          <p:nvPr/>
        </p:nvSpPr>
        <p:spPr>
          <a:xfrm>
            <a:off x="8481848" y="1975605"/>
            <a:ext cx="308280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3B57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LGR5 overexpression observed</a:t>
            </a:r>
            <a:br>
              <a:rPr lang="en-US" sz="1400" b="1">
                <a:solidFill>
                  <a:srgbClr val="3B57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3B57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NSCLC tumor tissue</a:t>
            </a:r>
            <a:endParaRPr kumimoji="0" lang="en-US" sz="1400" b="1" i="0" u="none" strike="noStrike" kern="1200" cap="none" spc="0" normalizeH="0" baseline="30000" noProof="0">
              <a:ln>
                <a:noFill/>
              </a:ln>
              <a:solidFill>
                <a:srgbClr val="3B579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65CFCC9C-679D-D15D-0F83-22D9B894FD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457625" y="1335643"/>
            <a:ext cx="410065" cy="410065"/>
          </a:xfrm>
          <a:prstGeom prst="rect">
            <a:avLst/>
          </a:prstGeom>
        </p:spPr>
      </p:pic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6FC11562-2488-7D2C-F554-2EC8209E6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66098"/>
              </p:ext>
            </p:extLst>
          </p:nvPr>
        </p:nvGraphicFramePr>
        <p:xfrm>
          <a:off x="8632476" y="2516492"/>
          <a:ext cx="522295" cy="2251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295">
                  <a:extLst>
                    <a:ext uri="{9D8B030D-6E8A-4147-A177-3AD203B41FA5}">
                      <a16:colId xmlns:a16="http://schemas.microsoft.com/office/drawing/2014/main" val="2954424859"/>
                    </a:ext>
                  </a:extLst>
                </a:gridCol>
              </a:tblGrid>
              <a:tr h="321655"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05632052"/>
                  </a:ext>
                </a:extLst>
              </a:tr>
              <a:tr h="321655"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102731"/>
                  </a:ext>
                </a:extLst>
              </a:tr>
              <a:tr h="321655"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45817795"/>
                  </a:ext>
                </a:extLst>
              </a:tr>
              <a:tr h="321655"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3729112"/>
                  </a:ext>
                </a:extLst>
              </a:tr>
              <a:tr h="321655"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53534193"/>
                  </a:ext>
                </a:extLst>
              </a:tr>
              <a:tr h="321655"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80135603"/>
                  </a:ext>
                </a:extLst>
              </a:tr>
              <a:tr h="321655"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0.00001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96801386"/>
                  </a:ext>
                </a:extLst>
              </a:tr>
            </a:tbl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B4AA72D6-36AA-058B-A964-2074CE11A729}"/>
              </a:ext>
            </a:extLst>
          </p:cNvPr>
          <p:cNvSpPr txBox="1"/>
          <p:nvPr/>
        </p:nvSpPr>
        <p:spPr>
          <a:xfrm>
            <a:off x="9430279" y="4588775"/>
            <a:ext cx="8659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20C0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Normal tissue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8CD8A51-6253-6A82-53B6-949183327A48}"/>
              </a:ext>
            </a:extLst>
          </p:cNvPr>
          <p:cNvSpPr txBox="1"/>
          <p:nvPr/>
        </p:nvSpPr>
        <p:spPr>
          <a:xfrm>
            <a:off x="10603841" y="4588775"/>
            <a:ext cx="8643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20C0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NSCLC tissue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DAF7062-0449-7550-7F34-660CFE581973}"/>
              </a:ext>
            </a:extLst>
          </p:cNvPr>
          <p:cNvSpPr txBox="1"/>
          <p:nvPr/>
        </p:nvSpPr>
        <p:spPr>
          <a:xfrm rot="16200000">
            <a:off x="7828079" y="3337830"/>
            <a:ext cx="1518364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220C0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LGR5 mRNA expression</a:t>
            </a:r>
            <a:b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220C0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220C0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(LGR5/GAPDH)</a:t>
            </a: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51CF1315-69F9-EA87-D9BA-698E0D417134}"/>
              </a:ext>
            </a:extLst>
          </p:cNvPr>
          <p:cNvSpPr/>
          <p:nvPr/>
        </p:nvSpPr>
        <p:spPr>
          <a:xfrm>
            <a:off x="9864809" y="2727032"/>
            <a:ext cx="1167915" cy="417619"/>
          </a:xfrm>
          <a:custGeom>
            <a:avLst/>
            <a:gdLst>
              <a:gd name="connsiteX0" fmla="*/ 0 w 1227350"/>
              <a:gd name="connsiteY0" fmla="*/ 523213 h 523213"/>
              <a:gd name="connsiteX1" fmla="*/ 0 w 1227350"/>
              <a:gd name="connsiteY1" fmla="*/ 0 h 523213"/>
              <a:gd name="connsiteX2" fmla="*/ 1227350 w 1227350"/>
              <a:gd name="connsiteY2" fmla="*/ 0 h 523213"/>
              <a:gd name="connsiteX3" fmla="*/ 1227350 w 1227350"/>
              <a:gd name="connsiteY3" fmla="*/ 107576 h 523213"/>
              <a:gd name="connsiteX0" fmla="*/ 0 w 1227350"/>
              <a:gd name="connsiteY0" fmla="*/ 523213 h 523213"/>
              <a:gd name="connsiteX1" fmla="*/ 0 w 1227350"/>
              <a:gd name="connsiteY1" fmla="*/ 0 h 523213"/>
              <a:gd name="connsiteX2" fmla="*/ 1227350 w 1227350"/>
              <a:gd name="connsiteY2" fmla="*/ 0 h 523213"/>
              <a:gd name="connsiteX3" fmla="*/ 1227350 w 1227350"/>
              <a:gd name="connsiteY3" fmla="*/ 43931 h 5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350" h="523213">
                <a:moveTo>
                  <a:pt x="0" y="523213"/>
                </a:moveTo>
                <a:lnTo>
                  <a:pt x="0" y="0"/>
                </a:lnTo>
                <a:lnTo>
                  <a:pt x="1227350" y="0"/>
                </a:lnTo>
                <a:lnTo>
                  <a:pt x="1227350" y="43931"/>
                </a:lnTo>
              </a:path>
            </a:pathLst>
          </a:custGeom>
          <a:noFill/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191B241-89B2-627F-6B42-424B716FA9C9}"/>
              </a:ext>
            </a:extLst>
          </p:cNvPr>
          <p:cNvGrpSpPr/>
          <p:nvPr/>
        </p:nvGrpSpPr>
        <p:grpSpPr>
          <a:xfrm>
            <a:off x="9516626" y="3236331"/>
            <a:ext cx="682625" cy="1225550"/>
            <a:chOff x="9461500" y="3304305"/>
            <a:chExt cx="682625" cy="122555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CEF4160-4940-A92D-5729-D2DBF0D4C6CF}"/>
                </a:ext>
              </a:extLst>
            </p:cNvPr>
            <p:cNvSpPr/>
            <p:nvPr/>
          </p:nvSpPr>
          <p:spPr>
            <a:xfrm>
              <a:off x="9871075" y="3304305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B1FEFCB-7A39-BC3A-CA53-73CBFB302A4B}"/>
                </a:ext>
              </a:extLst>
            </p:cNvPr>
            <p:cNvSpPr/>
            <p:nvPr/>
          </p:nvSpPr>
          <p:spPr>
            <a:xfrm>
              <a:off x="9871075" y="3510680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D4A7BC3-27DF-C551-521C-E5D05E43D5E4}"/>
                </a:ext>
              </a:extLst>
            </p:cNvPr>
            <p:cNvSpPr/>
            <p:nvPr/>
          </p:nvSpPr>
          <p:spPr>
            <a:xfrm>
              <a:off x="9871075" y="3751980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30F493B-DFB6-EBFF-F67A-FCD3DC29E061}"/>
                </a:ext>
              </a:extLst>
            </p:cNvPr>
            <p:cNvSpPr/>
            <p:nvPr/>
          </p:nvSpPr>
          <p:spPr>
            <a:xfrm>
              <a:off x="9871075" y="3888505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A7C6B33-BEBE-604D-3808-C91AE7F5241A}"/>
                </a:ext>
              </a:extLst>
            </p:cNvPr>
            <p:cNvSpPr/>
            <p:nvPr/>
          </p:nvSpPr>
          <p:spPr>
            <a:xfrm>
              <a:off x="9871075" y="4002805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2B8DC7C-C9B7-3390-0809-208E68605E8D}"/>
                </a:ext>
              </a:extLst>
            </p:cNvPr>
            <p:cNvSpPr/>
            <p:nvPr/>
          </p:nvSpPr>
          <p:spPr>
            <a:xfrm>
              <a:off x="9871075" y="4139330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B9C175A-78A1-2DE6-989B-B213A4AE51F7}"/>
                </a:ext>
              </a:extLst>
            </p:cNvPr>
            <p:cNvSpPr/>
            <p:nvPr/>
          </p:nvSpPr>
          <p:spPr>
            <a:xfrm>
              <a:off x="9769475" y="4098055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8CFAD62-1002-8B22-74B5-1D18A9C0D07C}"/>
                </a:ext>
              </a:extLst>
            </p:cNvPr>
            <p:cNvSpPr/>
            <p:nvPr/>
          </p:nvSpPr>
          <p:spPr>
            <a:xfrm>
              <a:off x="9769475" y="4228230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416362A-7286-EF81-A3B9-E06A510CE959}"/>
                </a:ext>
              </a:extLst>
            </p:cNvPr>
            <p:cNvSpPr/>
            <p:nvPr/>
          </p:nvSpPr>
          <p:spPr>
            <a:xfrm>
              <a:off x="9769475" y="3910730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826826C-07FF-118E-2E13-CA26D17DBC0F}"/>
                </a:ext>
              </a:extLst>
            </p:cNvPr>
            <p:cNvSpPr/>
            <p:nvPr/>
          </p:nvSpPr>
          <p:spPr>
            <a:xfrm>
              <a:off x="9769475" y="3774205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FB526F8-5BA6-0D82-945E-067C65DA9BE9}"/>
                </a:ext>
              </a:extLst>
            </p:cNvPr>
            <p:cNvSpPr/>
            <p:nvPr/>
          </p:nvSpPr>
          <p:spPr>
            <a:xfrm>
              <a:off x="9667875" y="3720230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1D9FFA2-A5EB-9F09-E69D-57FF04D2948D}"/>
                </a:ext>
              </a:extLst>
            </p:cNvPr>
            <p:cNvSpPr/>
            <p:nvPr/>
          </p:nvSpPr>
          <p:spPr>
            <a:xfrm>
              <a:off x="9667875" y="3888505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BF65C09-C1D5-F2EC-65DC-BA8B68E3DED9}"/>
                </a:ext>
              </a:extLst>
            </p:cNvPr>
            <p:cNvSpPr/>
            <p:nvPr/>
          </p:nvSpPr>
          <p:spPr>
            <a:xfrm>
              <a:off x="9667875" y="4158380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3A2E5EE-E062-3DAE-3DC8-75447C8BE555}"/>
                </a:ext>
              </a:extLst>
            </p:cNvPr>
            <p:cNvSpPr/>
            <p:nvPr/>
          </p:nvSpPr>
          <p:spPr>
            <a:xfrm>
              <a:off x="9769475" y="4450480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E1955DB-9879-ED2E-0ED9-47D65F9535E6}"/>
                </a:ext>
              </a:extLst>
            </p:cNvPr>
            <p:cNvSpPr/>
            <p:nvPr/>
          </p:nvSpPr>
          <p:spPr>
            <a:xfrm>
              <a:off x="9667875" y="3520205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B917118-C220-8699-82CD-76526704972B}"/>
                </a:ext>
              </a:extLst>
            </p:cNvPr>
            <p:cNvSpPr/>
            <p:nvPr/>
          </p:nvSpPr>
          <p:spPr>
            <a:xfrm>
              <a:off x="9769475" y="3415430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5655AB0-BBFA-A36A-6762-B05922BBA30C}"/>
                </a:ext>
              </a:extLst>
            </p:cNvPr>
            <p:cNvSpPr/>
            <p:nvPr/>
          </p:nvSpPr>
          <p:spPr>
            <a:xfrm>
              <a:off x="9566275" y="3504330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633CD94-C2BC-C27E-1E5E-72A6B4589121}"/>
                </a:ext>
              </a:extLst>
            </p:cNvPr>
            <p:cNvSpPr/>
            <p:nvPr/>
          </p:nvSpPr>
          <p:spPr>
            <a:xfrm>
              <a:off x="9461500" y="3447180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5ED465E-F146-BCE0-3132-A8F30E7902DE}"/>
                </a:ext>
              </a:extLst>
            </p:cNvPr>
            <p:cNvSpPr/>
            <p:nvPr/>
          </p:nvSpPr>
          <p:spPr>
            <a:xfrm>
              <a:off x="9969500" y="3485280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7E70D50-81BF-EAFA-85CA-BB551C0C6D39}"/>
                </a:ext>
              </a:extLst>
            </p:cNvPr>
            <p:cNvSpPr/>
            <p:nvPr/>
          </p:nvSpPr>
          <p:spPr>
            <a:xfrm>
              <a:off x="10064750" y="3444005"/>
              <a:ext cx="79375" cy="7937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628179D-3C65-E9DE-0B9E-201C582B0B07}"/>
              </a:ext>
            </a:extLst>
          </p:cNvPr>
          <p:cNvGrpSpPr/>
          <p:nvPr/>
        </p:nvGrpSpPr>
        <p:grpSpPr>
          <a:xfrm>
            <a:off x="10803267" y="2791601"/>
            <a:ext cx="554038" cy="1379575"/>
            <a:chOff x="10797449" y="2858187"/>
            <a:chExt cx="554038" cy="1379575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8E32607-8907-77C4-0352-DEFF73A8A4D8}"/>
                </a:ext>
              </a:extLst>
            </p:cNvPr>
            <p:cNvSpPr/>
            <p:nvPr/>
          </p:nvSpPr>
          <p:spPr>
            <a:xfrm>
              <a:off x="10994299" y="3774614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4F9AE1F-4854-2E3E-58BA-D4790DD494AD}"/>
                </a:ext>
              </a:extLst>
            </p:cNvPr>
            <p:cNvSpPr/>
            <p:nvPr/>
          </p:nvSpPr>
          <p:spPr>
            <a:xfrm>
              <a:off x="10994299" y="4166324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09A924B-CF81-81D9-A1BE-319AEC128A40}"/>
                </a:ext>
              </a:extLst>
            </p:cNvPr>
            <p:cNvSpPr/>
            <p:nvPr/>
          </p:nvSpPr>
          <p:spPr>
            <a:xfrm>
              <a:off x="10895874" y="3771439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D27A9A8-BA9A-4187-33EB-709AB0F9E845}"/>
                </a:ext>
              </a:extLst>
            </p:cNvPr>
            <p:cNvSpPr/>
            <p:nvPr/>
          </p:nvSpPr>
          <p:spPr>
            <a:xfrm>
              <a:off x="10797449" y="3592845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A318456-7FB8-8EEA-717C-0C340877DBED}"/>
                </a:ext>
              </a:extLst>
            </p:cNvPr>
            <p:cNvSpPr/>
            <p:nvPr/>
          </p:nvSpPr>
          <p:spPr>
            <a:xfrm>
              <a:off x="11089549" y="3641173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B26EB7B-91CE-D42E-84E3-68E8E1505325}"/>
                </a:ext>
              </a:extLst>
            </p:cNvPr>
            <p:cNvSpPr/>
            <p:nvPr/>
          </p:nvSpPr>
          <p:spPr>
            <a:xfrm>
              <a:off x="11184799" y="3607912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CC1DC76-B69F-4437-35DF-22005F2D1B3C}"/>
                </a:ext>
              </a:extLst>
            </p:cNvPr>
            <p:cNvSpPr/>
            <p:nvPr/>
          </p:nvSpPr>
          <p:spPr>
            <a:xfrm>
              <a:off x="11280049" y="3577775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0B302BB-C49C-DC95-86F9-DFBB1E8CD760}"/>
                </a:ext>
              </a:extLst>
            </p:cNvPr>
            <p:cNvSpPr/>
            <p:nvPr/>
          </p:nvSpPr>
          <p:spPr>
            <a:xfrm>
              <a:off x="10994299" y="3641264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1DE6429-F481-8D60-B314-B120C9C41588}"/>
                </a:ext>
              </a:extLst>
            </p:cNvPr>
            <p:cNvSpPr/>
            <p:nvPr/>
          </p:nvSpPr>
          <p:spPr>
            <a:xfrm>
              <a:off x="10895874" y="3628564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7995FE5-BFEE-50D4-FC1B-51C7CF05734F}"/>
                </a:ext>
              </a:extLst>
            </p:cNvPr>
            <p:cNvSpPr/>
            <p:nvPr/>
          </p:nvSpPr>
          <p:spPr>
            <a:xfrm>
              <a:off x="10994299" y="3495864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A8EFDD1-FACA-00C2-9246-9F6B19B9DF27}"/>
                </a:ext>
              </a:extLst>
            </p:cNvPr>
            <p:cNvSpPr/>
            <p:nvPr/>
          </p:nvSpPr>
          <p:spPr>
            <a:xfrm>
              <a:off x="10994299" y="3350465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444273A-FFAC-0163-CC23-2CBE2E62AE00}"/>
                </a:ext>
              </a:extLst>
            </p:cNvPr>
            <p:cNvSpPr/>
            <p:nvPr/>
          </p:nvSpPr>
          <p:spPr>
            <a:xfrm>
              <a:off x="10994299" y="3208297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888A477-A5DD-FDD4-52C1-2794309468E2}"/>
                </a:ext>
              </a:extLst>
            </p:cNvPr>
            <p:cNvSpPr/>
            <p:nvPr/>
          </p:nvSpPr>
          <p:spPr>
            <a:xfrm>
              <a:off x="10994299" y="2858187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DC08F12-8624-E453-F606-133AF50E10D7}"/>
                </a:ext>
              </a:extLst>
            </p:cNvPr>
            <p:cNvSpPr/>
            <p:nvPr/>
          </p:nvSpPr>
          <p:spPr>
            <a:xfrm>
              <a:off x="10895874" y="3476813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685CF0E-1AC6-CE1F-611A-EC32464A17A2}"/>
                </a:ext>
              </a:extLst>
            </p:cNvPr>
            <p:cNvSpPr/>
            <p:nvPr/>
          </p:nvSpPr>
          <p:spPr>
            <a:xfrm>
              <a:off x="10895874" y="3323653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7D3A986-9A52-6AE1-CE11-E95E510EB77A}"/>
                </a:ext>
              </a:extLst>
            </p:cNvPr>
            <p:cNvSpPr/>
            <p:nvPr/>
          </p:nvSpPr>
          <p:spPr>
            <a:xfrm>
              <a:off x="10895874" y="3200611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3CE27E7-6534-705E-9018-ACA50C34B932}"/>
                </a:ext>
              </a:extLst>
            </p:cNvPr>
            <p:cNvSpPr/>
            <p:nvPr/>
          </p:nvSpPr>
          <p:spPr>
            <a:xfrm>
              <a:off x="11089549" y="3455117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EBA34FA-6E14-3068-B0B5-BF8F2E9F44ED}"/>
                </a:ext>
              </a:extLst>
            </p:cNvPr>
            <p:cNvSpPr/>
            <p:nvPr/>
          </p:nvSpPr>
          <p:spPr>
            <a:xfrm>
              <a:off x="11089549" y="3315732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9594F767-1C48-549E-FB7A-5D43005C985E}"/>
                </a:ext>
              </a:extLst>
            </p:cNvPr>
            <p:cNvSpPr/>
            <p:nvPr/>
          </p:nvSpPr>
          <p:spPr>
            <a:xfrm>
              <a:off x="11184799" y="3388021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E14AE77-3CC7-1294-DB8B-A2EF8CE280F2}"/>
                </a:ext>
              </a:extLst>
            </p:cNvPr>
            <p:cNvSpPr/>
            <p:nvPr/>
          </p:nvSpPr>
          <p:spPr>
            <a:xfrm>
              <a:off x="11184799" y="3265803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9FAD859-FB2E-A3F4-118C-94EAE81DC4A3}"/>
                </a:ext>
              </a:extLst>
            </p:cNvPr>
            <p:cNvSpPr/>
            <p:nvPr/>
          </p:nvSpPr>
          <p:spPr>
            <a:xfrm>
              <a:off x="10797449" y="3448767"/>
              <a:ext cx="7143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471A4C4-49C0-E83A-0AB8-4E4943F64617}"/>
              </a:ext>
            </a:extLst>
          </p:cNvPr>
          <p:cNvGrpSpPr/>
          <p:nvPr/>
        </p:nvGrpSpPr>
        <p:grpSpPr>
          <a:xfrm>
            <a:off x="9458136" y="3486722"/>
            <a:ext cx="798786" cy="94477"/>
            <a:chOff x="9399752" y="3555787"/>
            <a:chExt cx="798786" cy="94477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254D84C-FF60-0E1D-F69C-A824F17E9231}"/>
                </a:ext>
              </a:extLst>
            </p:cNvPr>
            <p:cNvCxnSpPr/>
            <p:nvPr/>
          </p:nvCxnSpPr>
          <p:spPr>
            <a:xfrm>
              <a:off x="9399752" y="3591034"/>
              <a:ext cx="798786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FFE559F-5314-90E9-FCCD-B162671D204E}"/>
                </a:ext>
              </a:extLst>
            </p:cNvPr>
            <p:cNvCxnSpPr>
              <a:cxnSpLocks/>
            </p:cNvCxnSpPr>
            <p:nvPr/>
          </p:nvCxnSpPr>
          <p:spPr>
            <a:xfrm>
              <a:off x="9607550" y="3650264"/>
              <a:ext cx="391291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6E83C0A-E026-1D97-E0AF-DE50672AC9F5}"/>
                </a:ext>
              </a:extLst>
            </p:cNvPr>
            <p:cNvCxnSpPr>
              <a:cxnSpLocks/>
            </p:cNvCxnSpPr>
            <p:nvPr/>
          </p:nvCxnSpPr>
          <p:spPr>
            <a:xfrm>
              <a:off x="9805843" y="3559892"/>
              <a:ext cx="0" cy="90372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ADB0560-2F00-D8AF-CD97-C79D4BB0A489}"/>
                </a:ext>
              </a:extLst>
            </p:cNvPr>
            <p:cNvCxnSpPr>
              <a:cxnSpLocks/>
            </p:cNvCxnSpPr>
            <p:nvPr/>
          </p:nvCxnSpPr>
          <p:spPr>
            <a:xfrm>
              <a:off x="9607550" y="3555787"/>
              <a:ext cx="391291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00A087D-DF8B-3E19-185E-4FDD1D832962}"/>
              </a:ext>
            </a:extLst>
          </p:cNvPr>
          <p:cNvGrpSpPr/>
          <p:nvPr/>
        </p:nvGrpSpPr>
        <p:grpSpPr>
          <a:xfrm>
            <a:off x="10630155" y="3126074"/>
            <a:ext cx="798786" cy="234951"/>
            <a:chOff x="9399752" y="3562543"/>
            <a:chExt cx="798786" cy="87721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8BDADB1-C68E-6D29-E1EB-C76ABF3EA5A2}"/>
                </a:ext>
              </a:extLst>
            </p:cNvPr>
            <p:cNvCxnSpPr/>
            <p:nvPr/>
          </p:nvCxnSpPr>
          <p:spPr>
            <a:xfrm>
              <a:off x="9399752" y="3591034"/>
              <a:ext cx="798786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7636219-D8D6-5216-E91B-BBD7603597EC}"/>
                </a:ext>
              </a:extLst>
            </p:cNvPr>
            <p:cNvCxnSpPr>
              <a:cxnSpLocks/>
            </p:cNvCxnSpPr>
            <p:nvPr/>
          </p:nvCxnSpPr>
          <p:spPr>
            <a:xfrm>
              <a:off x="9607550" y="3650264"/>
              <a:ext cx="391291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E22964D-3DCA-BC87-FFF1-EA505B453847}"/>
                </a:ext>
              </a:extLst>
            </p:cNvPr>
            <p:cNvCxnSpPr>
              <a:cxnSpLocks/>
            </p:cNvCxnSpPr>
            <p:nvPr/>
          </p:nvCxnSpPr>
          <p:spPr>
            <a:xfrm>
              <a:off x="9805843" y="3562543"/>
              <a:ext cx="0" cy="87721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9734C91-B6C1-6D73-6DE4-6EE8378C7858}"/>
                </a:ext>
              </a:extLst>
            </p:cNvPr>
            <p:cNvCxnSpPr>
              <a:cxnSpLocks/>
            </p:cNvCxnSpPr>
            <p:nvPr/>
          </p:nvCxnSpPr>
          <p:spPr>
            <a:xfrm>
              <a:off x="9607550" y="3562543"/>
              <a:ext cx="391291" cy="0"/>
            </a:xfrm>
            <a:prstGeom prst="line">
              <a:avLst/>
            </a:prstGeom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0523ED09-4FE7-5073-511F-D8DC271E82CF}"/>
              </a:ext>
            </a:extLst>
          </p:cNvPr>
          <p:cNvSpPr txBox="1"/>
          <p:nvPr/>
        </p:nvSpPr>
        <p:spPr>
          <a:xfrm>
            <a:off x="10151003" y="2595081"/>
            <a:ext cx="642896" cy="132385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lang="en-US" sz="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=0.0071</a:t>
            </a:r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EF2037B-0932-8509-3BAE-30C725DCA5C5}"/>
              </a:ext>
            </a:extLst>
          </p:cNvPr>
          <p:cNvSpPr txBox="1"/>
          <p:nvPr/>
        </p:nvSpPr>
        <p:spPr>
          <a:xfrm>
            <a:off x="8329402" y="5147625"/>
            <a:ext cx="3402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Used with permission from Nancy International Ltd, Subsidiary AME Publishing Company, </a:t>
            </a:r>
            <a:b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</a:b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Gao F, et al. The biological functions of LGR5 in promoting non-small cell lung cancer progression. </a:t>
            </a:r>
            <a:r>
              <a:rPr lang="en-US" sz="600" i="1">
                <a:solidFill>
                  <a:srgbClr val="000000"/>
                </a:solidFill>
              </a:rPr>
              <a:t>Transl Cancer Res</a:t>
            </a:r>
            <a:r>
              <a:rPr lang="en-US" sz="600">
                <a:solidFill>
                  <a:srgbClr val="000000"/>
                </a:solidFill>
              </a:rPr>
              <a:t>. 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2019;8(1):203-211; permission conveyed through Copyright Clearance Center, Inc.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CAF64DF1-5B5A-2E65-5652-C14A6B2533AF}"/>
              </a:ext>
            </a:extLst>
          </p:cNvPr>
          <p:cNvSpPr/>
          <p:nvPr/>
        </p:nvSpPr>
        <p:spPr>
          <a:xfrm>
            <a:off x="9271610" y="4813227"/>
            <a:ext cx="2293044" cy="321251"/>
          </a:xfrm>
          <a:prstGeom prst="roundRect">
            <a:avLst>
              <a:gd name="adj" fmla="val 3346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LGR5 expression in NSCLC tissues and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matched adjacent normal tissues (N=22)</a:t>
            </a:r>
          </a:p>
        </p:txBody>
      </p:sp>
      <p:sp>
        <p:nvSpPr>
          <p:cNvPr id="34" name="Tijdelijke aanduiding voor voettekst 4">
            <a:extLst>
              <a:ext uri="{FF2B5EF4-FFF2-40B4-BE49-F238E27FC236}">
                <a16:creationId xmlns:a16="http://schemas.microsoft.com/office/drawing/2014/main" id="{32CE9309-E000-F2CA-86BD-BD49E74A38DA}"/>
              </a:ext>
            </a:extLst>
          </p:cNvPr>
          <p:cNvSpPr txBox="1">
            <a:spLocks/>
          </p:cNvSpPr>
          <p:nvPr/>
        </p:nvSpPr>
        <p:spPr>
          <a:xfrm>
            <a:off x="3752849" y="6530975"/>
            <a:ext cx="4683125" cy="246063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© 2026 Genmab A/S. All rights reserved.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B1DBC4-4278-84C9-1EF4-BC6189239FD9}"/>
              </a:ext>
            </a:extLst>
          </p:cNvPr>
          <p:cNvGrpSpPr>
            <a:grpSpLocks noChangeAspect="1"/>
          </p:cNvGrpSpPr>
          <p:nvPr/>
        </p:nvGrpSpPr>
        <p:grpSpPr>
          <a:xfrm>
            <a:off x="6817201" y="4085023"/>
            <a:ext cx="704200" cy="365760"/>
            <a:chOff x="8447374" y="1947974"/>
            <a:chExt cx="1433849" cy="744738"/>
          </a:xfrm>
        </p:grpSpPr>
        <p:pic>
          <p:nvPicPr>
            <p:cNvPr id="10" name="Content Placeholder 79">
              <a:extLst>
                <a:ext uri="{FF2B5EF4-FFF2-40B4-BE49-F238E27FC236}">
                  <a16:creationId xmlns:a16="http://schemas.microsoft.com/office/drawing/2014/main" id="{897E1CA8-DCF1-2534-B027-038A99FD3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7374" y="1958054"/>
              <a:ext cx="1433849" cy="700252"/>
            </a:xfrm>
            <a:prstGeom prst="rect">
              <a:avLst/>
            </a:prstGeom>
            <a:effectLst>
              <a:outerShdw blurRad="63500" algn="ctr" rotWithShape="0">
                <a:schemeClr val="accent6">
                  <a:alpha val="50167"/>
                </a:scheme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FF0BFDD-AB2A-545D-867C-00B0F1D00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" r="886"/>
            <a:stretch/>
          </p:blipFill>
          <p:spPr>
            <a:xfrm>
              <a:off x="8447374" y="1947974"/>
              <a:ext cx="468516" cy="744738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20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96223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5F726-F4A8-7793-0D95-87923C0E0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0DE3F9-2CE3-87F2-F2FB-739CBF6ED7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C7B83">
                    <a:lumMod val="20000"/>
                    <a:lumOff val="8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C7B83">
                  <a:lumMod val="20000"/>
                  <a:lumOff val="80000"/>
                </a:srgbClr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C5CE26-02D5-B1F0-1C3C-1006B9FB744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074" y="5879805"/>
            <a:ext cx="11274552" cy="559095"/>
          </a:xfrm>
        </p:spPr>
        <p:txBody>
          <a:bodyPr/>
          <a:lstStyle/>
          <a:p>
            <a:r>
              <a:rPr lang="en-US" baseline="30000"/>
              <a:t>a</a:t>
            </a:r>
            <a:r>
              <a:rPr lang="en-US"/>
              <a:t>Outcomes data in NSCLC are based on immunohistochemical (antibody) detection; mRNA-based data correlating LGR5 expression with clinical outcomes were not included in the analysis.</a:t>
            </a:r>
            <a:r>
              <a:rPr lang="en-US" baseline="30000"/>
              <a:t>11</a:t>
            </a:r>
            <a:br>
              <a:rPr lang="en-US">
                <a:solidFill>
                  <a:prstClr val="black"/>
                </a:solidFill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prstClr val="black"/>
                </a:solidFill>
                <a:ea typeface="Aptos" panose="020B0004020202020204" pitchFamily="34" charset="0"/>
                <a:cs typeface="Arial" panose="020B0604020202020204" pitchFamily="34" charset="0"/>
              </a:rPr>
              <a:t>LGR5, leucine-rich repeat-containing G-protein coupled receptor 5; mRNA, messenger RNA; </a:t>
            </a:r>
            <a:r>
              <a:rPr lang="en-US">
                <a:solidFill>
                  <a:prstClr val="black"/>
                </a:solidFill>
              </a:rPr>
              <a:t>NSCLC, non-small cell lung cancer.</a:t>
            </a:r>
            <a:br>
              <a:rPr lang="en-US"/>
            </a:br>
            <a:r>
              <a:rPr lang="en-US"/>
              <a:t>1. </a:t>
            </a:r>
            <a:r>
              <a:rPr lang="en-US">
                <a:solidFill>
                  <a:prstClr val="black"/>
                </a:solidFill>
              </a:rPr>
              <a:t>Hanahan D. </a:t>
            </a:r>
            <a:r>
              <a:rPr lang="en-US" i="1">
                <a:solidFill>
                  <a:prstClr val="black"/>
                </a:solidFill>
              </a:rPr>
              <a:t>Cancer Discov</a:t>
            </a:r>
            <a:r>
              <a:rPr lang="en-US">
                <a:solidFill>
                  <a:prstClr val="black"/>
                </a:solidFill>
              </a:rPr>
              <a:t>. 2022;12(1):31-46; 2. Ge Y, Fuchs E. </a:t>
            </a:r>
            <a:r>
              <a:rPr lang="en-US" i="1">
                <a:solidFill>
                  <a:prstClr val="black"/>
                </a:solidFill>
              </a:rPr>
              <a:t>Nat Rev Genet</a:t>
            </a:r>
            <a:r>
              <a:rPr lang="en-US">
                <a:solidFill>
                  <a:prstClr val="black"/>
                </a:solidFill>
              </a:rPr>
              <a:t>. 2018;19(5):311-325; 3. </a:t>
            </a:r>
            <a:r>
              <a:rPr lang="de-DE">
                <a:solidFill>
                  <a:prstClr val="black"/>
                </a:solidFill>
              </a:rPr>
              <a:t>Torborg SR, et al. </a:t>
            </a:r>
            <a:r>
              <a:rPr lang="en-US" i="1"/>
              <a:t>Trends Cancer</a:t>
            </a:r>
            <a:r>
              <a:rPr lang="en-US"/>
              <a:t>. 2022;8(9):735-746</a:t>
            </a:r>
            <a:r>
              <a:rPr lang="en-US">
                <a:solidFill>
                  <a:prstClr val="black"/>
                </a:solidFill>
              </a:rPr>
              <a:t>; 4. Martin ML, et al. </a:t>
            </a:r>
            <a:r>
              <a:rPr lang="en-US" i="1">
                <a:solidFill>
                  <a:prstClr val="black"/>
                </a:solidFill>
              </a:rPr>
              <a:t>Cell Signal</a:t>
            </a:r>
            <a:r>
              <a:rPr lang="en-US"/>
              <a:t>. 2018;42:97-105; </a:t>
            </a:r>
            <a:br>
              <a:rPr lang="en-US"/>
            </a:br>
            <a:r>
              <a:rPr lang="en-US"/>
              <a:t>5. </a:t>
            </a:r>
            <a:r>
              <a:rPr lang="en-US">
                <a:solidFill>
                  <a:prstClr val="black"/>
                </a:solidFill>
              </a:rPr>
              <a:t>Leung C, et al. </a:t>
            </a:r>
            <a:r>
              <a:rPr lang="en-US" i="1">
                <a:solidFill>
                  <a:prstClr val="black"/>
                </a:solidFill>
              </a:rPr>
              <a:t>Trends Cell Biol</a:t>
            </a:r>
            <a:r>
              <a:rPr lang="en-US">
                <a:solidFill>
                  <a:prstClr val="black"/>
                </a:solidFill>
              </a:rPr>
              <a:t>. 2018;28(5):380-391; 6. Xu L, et al. </a:t>
            </a:r>
            <a:r>
              <a:rPr lang="en-US" i="1">
                <a:solidFill>
                  <a:prstClr val="black"/>
                </a:solidFill>
              </a:rPr>
              <a:t>Stem Cell </a:t>
            </a:r>
            <a:r>
              <a:rPr lang="en-US" i="1"/>
              <a:t>Res Ther</a:t>
            </a:r>
            <a:r>
              <a:rPr lang="en-US"/>
              <a:t>. 2019;10(1):219; 7</a:t>
            </a:r>
            <a:r>
              <a:rPr lang="en-US">
                <a:solidFill>
                  <a:prstClr val="black"/>
                </a:solidFill>
              </a:rPr>
              <a:t>. </a:t>
            </a:r>
            <a:r>
              <a:rPr lang="en-US"/>
              <a:t>Takahashi H, et al. </a:t>
            </a:r>
            <a:r>
              <a:rPr lang="en-US" i="1"/>
              <a:t>Ann Surg Oncol</a:t>
            </a:r>
            <a:r>
              <a:rPr lang="en-US"/>
              <a:t>. 2011;18(4):1166-1174; 8. Stanisavljević L, et al. </a:t>
            </a:r>
            <a:r>
              <a:rPr lang="en-US" i="1"/>
              <a:t>Acta Oncol</a:t>
            </a:r>
            <a:r>
              <a:rPr lang="en-US"/>
              <a:t>. 2016;55(12):1425-1433; 9. Rot S, et al. </a:t>
            </a:r>
            <a:r>
              <a:rPr lang="en-US" i="1"/>
              <a:t>BMC Cancer</a:t>
            </a:r>
            <a:r>
              <a:rPr lang="en-US"/>
              <a:t>. 2019;19(1):155; 10.</a:t>
            </a:r>
            <a:r>
              <a:rPr lang="it-IT"/>
              <a:t> Gao F, et al. </a:t>
            </a:r>
            <a:r>
              <a:rPr lang="it-IT" i="1"/>
              <a:t>Transl Cancer Res</a:t>
            </a:r>
            <a:r>
              <a:rPr lang="it-IT"/>
              <a:t>. 2019;8(1):203-211; 11. Gao F, et al. </a:t>
            </a:r>
            <a:r>
              <a:rPr lang="it-IT" i="1"/>
              <a:t>Biochem Biophys Res Commun</a:t>
            </a:r>
            <a:r>
              <a:rPr lang="it-IT"/>
              <a:t>. 2015;462(2):91-98.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7254E5-54C0-12B0-4804-2BA3E9CD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51690"/>
            <a:ext cx="11274552" cy="400174"/>
          </a:xfrm>
        </p:spPr>
        <p:txBody>
          <a:bodyPr/>
          <a:lstStyle/>
          <a:p>
            <a:r>
              <a:rPr lang="en-US"/>
              <a:t>Pathogenic Plasticity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CC1359E-1C3D-10C6-3C91-DD3D6FE52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79334"/>
            <a:ext cx="11274552" cy="2776888"/>
          </a:xfrm>
        </p:spPr>
        <p:txBody>
          <a:bodyPr/>
          <a:lstStyle/>
          <a:p>
            <a:pPr marL="228600" lvl="0" indent="-228600">
              <a:spcBef>
                <a:spcPts val="1800"/>
              </a:spcBef>
              <a:buClr>
                <a:schemeClr val="accent6"/>
              </a:buClr>
              <a:defRPr/>
            </a:pPr>
            <a:r>
              <a:rPr lang="en-US" b="1">
                <a:solidFill>
                  <a:schemeClr val="accent1"/>
                </a:solidFill>
              </a:rPr>
              <a:t>Plasticity</a:t>
            </a:r>
            <a:r>
              <a:rPr lang="en-US"/>
              <a:t> is a normal part of tissue homeostasis, but it can be </a:t>
            </a:r>
            <a:r>
              <a:rPr lang="en-US" b="1">
                <a:solidFill>
                  <a:schemeClr val="accent1"/>
                </a:solidFill>
              </a:rPr>
              <a:t>exploited by cancer</a:t>
            </a:r>
            <a:r>
              <a:rPr lang="en-US" baseline="30000"/>
              <a:t>1–3</a:t>
            </a:r>
            <a:endParaRPr lang="en-US"/>
          </a:p>
          <a:p>
            <a:pPr marL="228600" lvl="0" indent="-228600">
              <a:spcBef>
                <a:spcPts val="1800"/>
              </a:spcBef>
              <a:buClr>
                <a:schemeClr val="accent6"/>
              </a:buClr>
              <a:defRPr/>
            </a:pPr>
            <a:endParaRPr lang="en-US">
              <a:solidFill>
                <a:srgbClr val="000000"/>
              </a:solidFill>
            </a:endParaRPr>
          </a:p>
          <a:p>
            <a:pPr marL="228600" lvl="0" indent="-228600">
              <a:spcBef>
                <a:spcPts val="1800"/>
              </a:spcBef>
              <a:buClr>
                <a:schemeClr val="accent6"/>
              </a:buClr>
              <a:defRPr/>
            </a:pPr>
            <a:r>
              <a:rPr lang="en-US">
                <a:solidFill>
                  <a:srgbClr val="000000"/>
                </a:solidFill>
              </a:rPr>
              <a:t>Epithelial cancer </a:t>
            </a:r>
            <a:r>
              <a:rPr lang="en-US" b="1">
                <a:solidFill>
                  <a:srgbClr val="A22218"/>
                </a:solidFill>
              </a:rPr>
              <a:t>cells that express LGR5 acquire pathogenic plasticity</a:t>
            </a:r>
            <a:r>
              <a:rPr lang="en-US">
                <a:solidFill>
                  <a:srgbClr val="000000"/>
                </a:solidFill>
              </a:rPr>
              <a:t>, which enables tumor initiation, proliferation</a:t>
            </a:r>
            <a:r>
              <a:rPr lang="en-US"/>
              <a:t>, and metastasis</a:t>
            </a:r>
            <a:r>
              <a:rPr lang="en-US" baseline="30000"/>
              <a:t>4,5</a:t>
            </a:r>
            <a:endParaRPr lang="en-US">
              <a:solidFill>
                <a:srgbClr val="000000"/>
              </a:solidFill>
            </a:endParaRPr>
          </a:p>
          <a:p>
            <a:pPr marL="228600" lvl="0" indent="-228600">
              <a:spcBef>
                <a:spcPts val="1800"/>
              </a:spcBef>
              <a:buClr>
                <a:schemeClr val="accent6"/>
              </a:buClr>
              <a:defRPr/>
            </a:pPr>
            <a:endParaRPr lang="en-US" b="1">
              <a:solidFill>
                <a:srgbClr val="A22218"/>
              </a:solidFill>
            </a:endParaRPr>
          </a:p>
          <a:p>
            <a:pPr marL="228600" lvl="0" indent="-228600">
              <a:spcBef>
                <a:spcPts val="1800"/>
              </a:spcBef>
              <a:buClr>
                <a:schemeClr val="accent6"/>
              </a:buClr>
              <a:defRPr/>
            </a:pPr>
            <a:r>
              <a:rPr lang="en-US" b="1">
                <a:solidFill>
                  <a:srgbClr val="A22218"/>
                </a:solidFill>
              </a:rPr>
              <a:t>Overexpression of LGR5 </a:t>
            </a:r>
            <a:r>
              <a:rPr lang="en-US">
                <a:solidFill>
                  <a:srgbClr val="000000"/>
                </a:solidFill>
              </a:rPr>
              <a:t>occurs across carcinomas and has been associated with </a:t>
            </a:r>
            <a:r>
              <a:rPr lang="en-US" b="1">
                <a:solidFill>
                  <a:srgbClr val="A22218"/>
                </a:solidFill>
              </a:rPr>
              <a:t>poor outcomes</a:t>
            </a:r>
            <a:r>
              <a:rPr lang="en-US" baseline="30000"/>
              <a:t>5–11,a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194B79B-D42B-30ED-805F-4116890F2D1C}"/>
              </a:ext>
            </a:extLst>
          </p:cNvPr>
          <p:cNvSpPr txBox="1">
            <a:spLocks/>
          </p:cNvSpPr>
          <p:nvPr/>
        </p:nvSpPr>
        <p:spPr>
          <a:xfrm>
            <a:off x="3752849" y="6530975"/>
            <a:ext cx="4683125" cy="246063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© 2026 Genmab A/S.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E26CF1-96B9-8B2D-14AF-2BB799684B2E}"/>
              </a:ext>
            </a:extLst>
          </p:cNvPr>
          <p:cNvSpPr txBox="1"/>
          <p:nvPr/>
        </p:nvSpPr>
        <p:spPr>
          <a:xfrm>
            <a:off x="476518" y="1031054"/>
            <a:ext cx="11277599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Key Takeaways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rgbClr val="A22218"/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021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1AF9F-5E36-7F37-6A06-0628B5575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6E94816-9DE5-BC78-5EAA-9208BBAFA0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057540-D127-5F95-9562-BB76A8AB78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1377" y="2116347"/>
            <a:ext cx="4911725" cy="1593641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0"/>
              </a:spcBef>
            </a:pPr>
            <a:r>
              <a:rPr lang="en-US" sz="2000">
                <a:solidFill>
                  <a:schemeClr val="bg1"/>
                </a:solidFill>
                <a:latin typeface="+mn-lt"/>
              </a:rPr>
              <a:t>Chapter 3</a:t>
            </a:r>
            <a:br>
              <a:rPr lang="en-US" sz="2000">
                <a:solidFill>
                  <a:schemeClr val="bg1"/>
                </a:solidFill>
                <a:latin typeface="+mn-lt"/>
              </a:rPr>
            </a:br>
            <a:br>
              <a:rPr lang="en-US" sz="2000">
                <a:solidFill>
                  <a:schemeClr val="bg1"/>
                </a:solidFill>
                <a:latin typeface="+mn-lt"/>
              </a:rPr>
            </a:br>
            <a:r>
              <a:rPr lang="en-US" sz="4800">
                <a:solidFill>
                  <a:schemeClr val="bg1"/>
                </a:solidFill>
              </a:rPr>
              <a:t>LGR5, the </a:t>
            </a:r>
            <a:br>
              <a:rPr lang="en-US" sz="4800">
                <a:solidFill>
                  <a:schemeClr val="bg1"/>
                </a:solidFill>
              </a:rPr>
            </a:br>
            <a:r>
              <a:rPr lang="en-US" sz="4800">
                <a:solidFill>
                  <a:schemeClr val="bg1"/>
                </a:solidFill>
              </a:rPr>
              <a:t>Moving Target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9B1080-42BB-106D-27D3-BF3AA7B2DF36}"/>
              </a:ext>
            </a:extLst>
          </p:cNvPr>
          <p:cNvGrpSpPr/>
          <p:nvPr/>
        </p:nvGrpSpPr>
        <p:grpSpPr>
          <a:xfrm flipV="1">
            <a:off x="1156995" y="1620062"/>
            <a:ext cx="5343331" cy="2755640"/>
            <a:chOff x="1931158" y="3959515"/>
            <a:chExt cx="8961120" cy="1487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6AEE31-E9CF-474A-7BEB-DE69C3C0F0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74394"/>
              <a:ext cx="89611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227543-5258-FD89-B5CC-2E4D16FE88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59515"/>
              <a:ext cx="89611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jdelijke aanduiding voor voettekst 4">
            <a:extLst>
              <a:ext uri="{FF2B5EF4-FFF2-40B4-BE49-F238E27FC236}">
                <a16:creationId xmlns:a16="http://schemas.microsoft.com/office/drawing/2014/main" id="{7642E8BF-F337-2376-B45F-A0C44589752C}"/>
              </a:ext>
            </a:extLst>
          </p:cNvPr>
          <p:cNvSpPr txBox="1">
            <a:spLocks/>
          </p:cNvSpPr>
          <p:nvPr/>
        </p:nvSpPr>
        <p:spPr>
          <a:xfrm>
            <a:off x="3752787" y="6530975"/>
            <a:ext cx="4683125" cy="246063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© 2026 Genmab A/S. All rights reserved.</a:t>
            </a:r>
          </a:p>
        </p:txBody>
      </p:sp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A27D7BDB-4648-E08F-7EA3-D8886E03C073}"/>
              </a:ext>
            </a:extLst>
          </p:cNvPr>
          <p:cNvSpPr txBox="1">
            <a:spLocks/>
          </p:cNvSpPr>
          <p:nvPr/>
        </p:nvSpPr>
        <p:spPr>
          <a:xfrm>
            <a:off x="457074" y="6192678"/>
            <a:ext cx="11274552" cy="246221"/>
          </a:xfrm>
          <a:prstGeom prst="rect">
            <a:avLst/>
          </a:prstGeom>
        </p:spPr>
        <p:txBody>
          <a:bodyPr/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>
                <a:solidFill>
                  <a:schemeClr val="bg1"/>
                </a:solidFill>
              </a:rPr>
              <a:t>LGR5, leucine-rich repeat-containing G-protein coupled receptor 5.</a:t>
            </a:r>
          </a:p>
        </p:txBody>
      </p:sp>
    </p:spTree>
    <p:extLst>
      <p:ext uri="{BB962C8B-B14F-4D97-AF65-F5344CB8AC3E}">
        <p14:creationId xmlns:p14="http://schemas.microsoft.com/office/powerpoint/2010/main" val="2466958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F2065-D488-4CD7-7164-331933672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E6445-13C6-1A21-2D34-F6F312A2B4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906507" y="6512541"/>
            <a:ext cx="285493" cy="24622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C7B83">
                    <a:lumMod val="20000"/>
                    <a:lumOff val="8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C7B83">
                  <a:lumMod val="20000"/>
                  <a:lumOff val="80000"/>
                </a:srgbClr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FA5CF-442F-506C-E10E-A6C090200C1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074" y="6073140"/>
            <a:ext cx="11274552" cy="365760"/>
          </a:xfrm>
        </p:spPr>
        <p:txBody>
          <a:bodyPr/>
          <a:lstStyle/>
          <a:p>
            <a:pPr lvl="0">
              <a:spcBef>
                <a:spcPts val="0"/>
              </a:spcBef>
              <a:buClrTx/>
              <a:buSzTx/>
              <a:defRPr/>
            </a:pPr>
            <a:r>
              <a:rPr lang="en-US">
                <a:solidFill>
                  <a:prstClr val="black"/>
                </a:solidFill>
                <a:ea typeface="Aptos" panose="020B0004020202020204" pitchFamily="34" charset="0"/>
                <a:cs typeface="Arial" panose="020B0604020202020204" pitchFamily="34" charset="0"/>
              </a:rPr>
              <a:t>LGR5, leucine-rich repeat-containing G-protein coupled receptor 5.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1. 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Kobayashi S, et al. </a:t>
            </a:r>
            <a:r>
              <a:rPr lang="en-US" i="1">
                <a:solidFill>
                  <a:prstClr val="black"/>
                </a:solidFill>
                <a:latin typeface="Calibri" panose="020F0502020204030204"/>
              </a:rPr>
              <a:t>Stem Cells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 2012;30(12):2631-2644; 2. Posey TA, et al. </a:t>
            </a:r>
            <a:r>
              <a:rPr lang="en-US" i="1">
                <a:solidFill>
                  <a:prstClr val="black"/>
                </a:solidFill>
                <a:latin typeface="Calibri" panose="020F0502020204030204"/>
              </a:rPr>
              <a:t>Mol Cancer Ther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 2023;22(5):667-678; 3. </a:t>
            </a:r>
            <a:r>
              <a:rPr lang="en-US">
                <a:solidFill>
                  <a:prstClr val="black"/>
                </a:solidFill>
              </a:rPr>
              <a:t>Shimokawa M, et al. </a:t>
            </a:r>
            <a:r>
              <a:rPr lang="en-US" i="1">
                <a:solidFill>
                  <a:prstClr val="black"/>
                </a:solidFill>
              </a:rPr>
              <a:t>Nature</a:t>
            </a:r>
            <a:r>
              <a:rPr lang="en-US">
                <a:solidFill>
                  <a:prstClr val="black"/>
                </a:solidFill>
              </a:rPr>
              <a:t>. 2017;545(7653):187-192;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4. Basak O, et al. </a:t>
            </a:r>
            <a:r>
              <a:rPr lang="en-US" i="1">
                <a:solidFill>
                  <a:prstClr val="black"/>
                </a:solidFill>
              </a:rPr>
              <a:t>Cell Stem Cell</a:t>
            </a:r>
            <a:r>
              <a:rPr lang="en-US">
                <a:solidFill>
                  <a:prstClr val="black"/>
                </a:solidFill>
              </a:rPr>
              <a:t>. 2017;20(2):177-190.e4; 5. 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Fey SK, et al. </a:t>
            </a:r>
            <a:r>
              <a:rPr lang="en-US" i="1">
                <a:solidFill>
                  <a:prstClr val="black"/>
                </a:solidFill>
                <a:latin typeface="Calibri" panose="020F0502020204030204"/>
              </a:rPr>
              <a:t>Cell Rep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 2024;43(6):114270.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C5BFE4-75A3-FB30-22DB-41A6A98F1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435"/>
            <a:ext cx="11274425" cy="789190"/>
          </a:xfrm>
        </p:spPr>
        <p:txBody>
          <a:bodyPr/>
          <a:lstStyle/>
          <a:p>
            <a:r>
              <a:rPr lang="en-US" dirty="0"/>
              <a:t>Preclinical Data Indicate That Expression of LGR5 Is Dynamic</a:t>
            </a:r>
            <a:br>
              <a:rPr lang="en-US" dirty="0"/>
            </a:br>
            <a:r>
              <a:rPr lang="en-US" dirty="0"/>
              <a:t>and Can Change in Response to Cancer Therapy</a:t>
            </a:r>
            <a:r>
              <a:rPr lang="en-US" baseline="30000" dirty="0"/>
              <a:t>1–4</a:t>
            </a:r>
          </a:p>
        </p:txBody>
      </p:sp>
      <p:sp>
        <p:nvSpPr>
          <p:cNvPr id="48" name="Rounded Rectangle 6">
            <a:extLst>
              <a:ext uri="{FF2B5EF4-FFF2-40B4-BE49-F238E27FC236}">
                <a16:creationId xmlns:a16="http://schemas.microsoft.com/office/drawing/2014/main" id="{79CC3B25-A21C-5EB2-1983-67B6160E20E7}"/>
              </a:ext>
            </a:extLst>
          </p:cNvPr>
          <p:cNvSpPr/>
          <p:nvPr/>
        </p:nvSpPr>
        <p:spPr>
          <a:xfrm>
            <a:off x="1382449" y="5526441"/>
            <a:ext cx="9455085" cy="653863"/>
          </a:xfrm>
          <a:prstGeom prst="roundRect">
            <a:avLst/>
          </a:prstGeom>
          <a:noFill/>
          <a:ln w="127000">
            <a:noFill/>
          </a:ln>
          <a:effectLst>
            <a:outerShdw blurRad="451897" dist="381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22218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9079D5-539B-6044-4D11-854826DC3673}"/>
              </a:ext>
            </a:extLst>
          </p:cNvPr>
          <p:cNvSpPr txBox="1"/>
          <p:nvPr/>
        </p:nvSpPr>
        <p:spPr>
          <a:xfrm>
            <a:off x="1907793" y="1544028"/>
            <a:ext cx="8371151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LGR5 Expression Is Reduced by Chemotherapy</a:t>
            </a:r>
            <a:r>
              <a:rPr kumimoji="0" lang="en-US" sz="2400" b="1" i="0" u="none" strike="noStrike" kern="1200" cap="none" spc="0" normalizeH="0" baseline="3000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1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9F2C75F6-09FB-091B-97A3-56882F0401F7}"/>
              </a:ext>
            </a:extLst>
          </p:cNvPr>
          <p:cNvSpPr/>
          <p:nvPr/>
        </p:nvSpPr>
        <p:spPr>
          <a:xfrm>
            <a:off x="2176959" y="1391801"/>
            <a:ext cx="713178" cy="63685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815658-D0FD-83B4-8EAA-B57C484200A6}"/>
              </a:ext>
            </a:extLst>
          </p:cNvPr>
          <p:cNvSpPr txBox="1"/>
          <p:nvPr/>
        </p:nvSpPr>
        <p:spPr>
          <a:xfrm>
            <a:off x="466601" y="5172521"/>
            <a:ext cx="11353175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LGR5 expression can return in surviving cells and proliferative behavior can resume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1,2,5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2C7C541-6A6A-83F5-47DF-9FDA1E49DA75}"/>
              </a:ext>
            </a:extLst>
          </p:cNvPr>
          <p:cNvSpPr/>
          <p:nvPr/>
        </p:nvSpPr>
        <p:spPr>
          <a:xfrm>
            <a:off x="9233226" y="1391801"/>
            <a:ext cx="713178" cy="63685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21" name="Tijdelijke aanduiding voor voettekst 4">
            <a:extLst>
              <a:ext uri="{FF2B5EF4-FFF2-40B4-BE49-F238E27FC236}">
                <a16:creationId xmlns:a16="http://schemas.microsoft.com/office/drawing/2014/main" id="{E8041026-46A9-8A96-712B-4C9E43EEDD3C}"/>
              </a:ext>
            </a:extLst>
          </p:cNvPr>
          <p:cNvSpPr txBox="1">
            <a:spLocks/>
          </p:cNvSpPr>
          <p:nvPr/>
        </p:nvSpPr>
        <p:spPr>
          <a:xfrm>
            <a:off x="3752849" y="6530975"/>
            <a:ext cx="4683125" cy="246063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© 2026 Genmab A/S. All rights reserved.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91D29F-80CE-B129-DB4C-F6B13DAFC8A4}"/>
              </a:ext>
            </a:extLst>
          </p:cNvPr>
          <p:cNvSpPr txBox="1"/>
          <p:nvPr/>
        </p:nvSpPr>
        <p:spPr>
          <a:xfrm>
            <a:off x="385518" y="988418"/>
            <a:ext cx="716863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1 of 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B884B6-E684-81ED-2659-534F021DBC2E}"/>
              </a:ext>
            </a:extLst>
          </p:cNvPr>
          <p:cNvGrpSpPr/>
          <p:nvPr/>
        </p:nvGrpSpPr>
        <p:grpSpPr>
          <a:xfrm>
            <a:off x="200570" y="2143798"/>
            <a:ext cx="11790860" cy="2837776"/>
            <a:chOff x="266404" y="2143798"/>
            <a:chExt cx="11790860" cy="2837776"/>
          </a:xfrm>
        </p:grpSpPr>
        <p:sp>
          <p:nvSpPr>
            <p:cNvPr id="27" name="Rounded Rectangle 11">
              <a:extLst>
                <a:ext uri="{FF2B5EF4-FFF2-40B4-BE49-F238E27FC236}">
                  <a16:creationId xmlns:a16="http://schemas.microsoft.com/office/drawing/2014/main" id="{9D32F0DA-0573-A83B-3E0F-5E8D173E210B}"/>
                </a:ext>
              </a:extLst>
            </p:cNvPr>
            <p:cNvSpPr/>
            <p:nvPr/>
          </p:nvSpPr>
          <p:spPr>
            <a:xfrm>
              <a:off x="266404" y="2143798"/>
              <a:ext cx="11790860" cy="2837776"/>
            </a:xfrm>
            <a:prstGeom prst="roundRect">
              <a:avLst>
                <a:gd name="adj" fmla="val 499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70DE96F-A0AE-A305-BFF3-36BD60A45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92" t="3595" r="-1"/>
            <a:stretch>
              <a:fillRect/>
            </a:stretch>
          </p:blipFill>
          <p:spPr>
            <a:xfrm>
              <a:off x="355025" y="2605198"/>
              <a:ext cx="11613618" cy="208105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840227-2AE8-8581-10F7-0667E2FE59E9}"/>
                </a:ext>
              </a:extLst>
            </p:cNvPr>
            <p:cNvSpPr txBox="1"/>
            <p:nvPr/>
          </p:nvSpPr>
          <p:spPr>
            <a:xfrm>
              <a:off x="3820255" y="2231287"/>
              <a:ext cx="1597040" cy="35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Chemotherapy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7470B3-2730-18AF-AE31-3699CD2074DF}"/>
                </a:ext>
              </a:extLst>
            </p:cNvPr>
            <p:cNvSpPr txBox="1"/>
            <p:nvPr/>
          </p:nvSpPr>
          <p:spPr>
            <a:xfrm>
              <a:off x="944488" y="2231287"/>
              <a:ext cx="1472134" cy="35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Pretreatment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689967-6968-3556-876D-063A4564FF6A}"/>
                </a:ext>
              </a:extLst>
            </p:cNvPr>
            <p:cNvSpPr txBox="1"/>
            <p:nvPr/>
          </p:nvSpPr>
          <p:spPr>
            <a:xfrm>
              <a:off x="9373068" y="2231287"/>
              <a:ext cx="2437399" cy="35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Post-treatment (8 days)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073120-31F4-FC02-BE09-5A380E8E983D}"/>
                </a:ext>
              </a:extLst>
            </p:cNvPr>
            <p:cNvSpPr txBox="1"/>
            <p:nvPr/>
          </p:nvSpPr>
          <p:spPr>
            <a:xfrm>
              <a:off x="6429340" y="2231287"/>
              <a:ext cx="2437399" cy="35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Post-treatment (4 days)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211FA1C-3C3C-6033-D59E-652C44782A2C}"/>
                </a:ext>
              </a:extLst>
            </p:cNvPr>
            <p:cNvSpPr/>
            <p:nvPr/>
          </p:nvSpPr>
          <p:spPr>
            <a:xfrm>
              <a:off x="10812269" y="4254791"/>
              <a:ext cx="983502" cy="2799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762799-06DE-BA00-4552-34785BB2D489}"/>
                </a:ext>
              </a:extLst>
            </p:cNvPr>
            <p:cNvSpPr txBox="1"/>
            <p:nvPr/>
          </p:nvSpPr>
          <p:spPr>
            <a:xfrm>
              <a:off x="456093" y="4204994"/>
              <a:ext cx="618246" cy="326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4ED244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LGR5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6D81FD-6DD4-BCD0-CA92-3F42A73D9A88}"/>
                </a:ext>
              </a:extLst>
            </p:cNvPr>
            <p:cNvSpPr txBox="1"/>
            <p:nvPr/>
          </p:nvSpPr>
          <p:spPr>
            <a:xfrm>
              <a:off x="329693" y="4685826"/>
              <a:ext cx="1166428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Human colon cancer xenografts | Kobayashi S, et al. LGR5-positive colon cancer stem cells interconvert with drug-resistant LGR5-negative cells and are capable of tumor reconstitution. </a:t>
              </a:r>
              <a:r>
                <a:rPr kumimoji="0" lang="en-US" sz="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Stem Cells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. 2012;30(12):2631-2644, by permission of Oxford University Press.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6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7DB2D-9827-AFF0-BB31-BC7026FBC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F931954-8820-B439-3B43-2B1D0A72CB4F}"/>
              </a:ext>
            </a:extLst>
          </p:cNvPr>
          <p:cNvGrpSpPr/>
          <p:nvPr/>
        </p:nvGrpSpPr>
        <p:grpSpPr>
          <a:xfrm>
            <a:off x="200570" y="2091491"/>
            <a:ext cx="11790860" cy="2869409"/>
            <a:chOff x="248740" y="2091491"/>
            <a:chExt cx="11790860" cy="2869409"/>
          </a:xfrm>
        </p:grpSpPr>
        <p:sp>
          <p:nvSpPr>
            <p:cNvPr id="27" name="Rounded Rectangle 11">
              <a:extLst>
                <a:ext uri="{FF2B5EF4-FFF2-40B4-BE49-F238E27FC236}">
                  <a16:creationId xmlns:a16="http://schemas.microsoft.com/office/drawing/2014/main" id="{4A89F39E-89A6-480D-3BAA-8127DC9F8F0D}"/>
                </a:ext>
              </a:extLst>
            </p:cNvPr>
            <p:cNvSpPr/>
            <p:nvPr/>
          </p:nvSpPr>
          <p:spPr>
            <a:xfrm>
              <a:off x="248740" y="2091491"/>
              <a:ext cx="11790860" cy="2869409"/>
            </a:xfrm>
            <a:prstGeom prst="roundRect">
              <a:avLst>
                <a:gd name="adj" fmla="val 4997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EF168C-0FB8-7E58-50F9-E25838A18E0A}"/>
                </a:ext>
              </a:extLst>
            </p:cNvPr>
            <p:cNvSpPr txBox="1"/>
            <p:nvPr/>
          </p:nvSpPr>
          <p:spPr>
            <a:xfrm>
              <a:off x="6139853" y="2152438"/>
              <a:ext cx="5779087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B5791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LGR5 expression fluctuates during EMT,</a:t>
              </a:r>
              <a:r>
                <a:rPr kumimoji="0" lang="en-US" sz="1800" b="0" i="0" u="none" strike="noStrike" kern="1200" cap="none" spc="0" normalizeH="0" baseline="30000" noProof="0">
                  <a:ln>
                    <a:noFill/>
                  </a:ln>
                  <a:solidFill>
                    <a:srgbClr val="3B5791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6–9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B5791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 </a:t>
              </a:r>
              <a:b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B5791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</a:b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B5791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which is an EGFR resistance mechanism</a:t>
              </a:r>
              <a:r>
                <a:rPr kumimoji="0" lang="en-US" sz="1800" b="0" i="0" u="none" strike="noStrike" kern="1200" cap="none" spc="0" normalizeH="0" baseline="30000" noProof="0">
                  <a:ln>
                    <a:noFill/>
                  </a:ln>
                  <a:solidFill>
                    <a:srgbClr val="3B5791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10–14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4C96074-0A44-3D16-1A4F-291883AD50C5}"/>
                </a:ext>
              </a:extLst>
            </p:cNvPr>
            <p:cNvSpPr txBox="1"/>
            <p:nvPr/>
          </p:nvSpPr>
          <p:spPr>
            <a:xfrm rot="16200000">
              <a:off x="-406997" y="3293045"/>
              <a:ext cx="2277437" cy="253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Relative LGR5 mRNA (log</a:t>
              </a:r>
              <a:r>
                <a:rPr kumimoji="0" lang="en-US" sz="11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B73E2D-22F2-7806-C7A4-D2BA3F9AE161}"/>
                </a:ext>
              </a:extLst>
            </p:cNvPr>
            <p:cNvSpPr txBox="1"/>
            <p:nvPr/>
          </p:nvSpPr>
          <p:spPr>
            <a:xfrm rot="16200000">
              <a:off x="2231992" y="3293046"/>
              <a:ext cx="2277437" cy="253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Relative LGR5 mRNA (log</a:t>
              </a:r>
              <a:r>
                <a:rPr kumimoji="0" lang="en-US" sz="11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38D7D1-5CB2-5C3D-D519-F18D8B6892DD}"/>
                </a:ext>
              </a:extLst>
            </p:cNvPr>
            <p:cNvSpPr txBox="1"/>
            <p:nvPr/>
          </p:nvSpPr>
          <p:spPr>
            <a:xfrm>
              <a:off x="877179" y="4570634"/>
              <a:ext cx="452853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Reprinted from Shimokawa M, et al. Visualization and targeting of LGR5+ human colon cancer stem cells. </a:t>
              </a:r>
              <a:r>
                <a:rPr kumimoji="0" lang="en-US" sz="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Nature</a:t>
              </a: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. 2017;545(7653):187-192, Copyright 2017, with permission from Springer Nature.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9320F46B-7388-F61B-1A63-A06A0B464710}"/>
                </a:ext>
              </a:extLst>
            </p:cNvPr>
            <p:cNvGrpSpPr/>
            <p:nvPr/>
          </p:nvGrpSpPr>
          <p:grpSpPr>
            <a:xfrm>
              <a:off x="764451" y="2316186"/>
              <a:ext cx="4937569" cy="1929883"/>
              <a:chOff x="855536" y="2092046"/>
              <a:chExt cx="4488699" cy="1929883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DFB4B972-497A-1E50-4240-EFE96AF4F2EF}"/>
                  </a:ext>
                </a:extLst>
              </p:cNvPr>
              <p:cNvGrpSpPr/>
              <p:nvPr/>
            </p:nvGrpSpPr>
            <p:grpSpPr>
              <a:xfrm>
                <a:off x="1292409" y="2633646"/>
                <a:ext cx="1245744" cy="1284158"/>
                <a:chOff x="1286867" y="2633646"/>
                <a:chExt cx="765861" cy="1284158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50D38AE6-DCF5-CD2F-D325-92BD85279B77}"/>
                    </a:ext>
                  </a:extLst>
                </p:cNvPr>
                <p:cNvSpPr/>
                <p:nvPr/>
              </p:nvSpPr>
              <p:spPr>
                <a:xfrm>
                  <a:off x="1831443" y="2707933"/>
                  <a:ext cx="221285" cy="1204554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B9D49AED-CE88-8D95-95CF-8E665039EB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42085" y="2633646"/>
                  <a:ext cx="0" cy="74405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00E4B42-28D9-9CD1-9B55-E90B409061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72602" y="2638808"/>
                  <a:ext cx="138967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E8D71E9F-1D12-7550-8752-359ABDF23805}"/>
                    </a:ext>
                  </a:extLst>
                </p:cNvPr>
                <p:cNvSpPr/>
                <p:nvPr/>
              </p:nvSpPr>
              <p:spPr>
                <a:xfrm>
                  <a:off x="1286867" y="3881768"/>
                  <a:ext cx="221285" cy="3603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00DE467B-D5BD-FABD-5D91-5D89110048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397509" y="3842673"/>
                  <a:ext cx="0" cy="39212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A2719A94-BCB0-89DA-289F-A597AB2C83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28026" y="3842673"/>
                  <a:ext cx="138967" cy="0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685DE81B-CFF0-C79D-003B-B83262082F59}"/>
                  </a:ext>
                </a:extLst>
              </p:cNvPr>
              <p:cNvGrpSpPr/>
              <p:nvPr/>
            </p:nvGrpSpPr>
            <p:grpSpPr>
              <a:xfrm>
                <a:off x="3988346" y="2754716"/>
                <a:ext cx="1097498" cy="1168430"/>
                <a:chOff x="3928613" y="2754716"/>
                <a:chExt cx="749605" cy="116843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D367B0C-8C10-F4A4-56EE-03C4C67F26C9}"/>
                    </a:ext>
                  </a:extLst>
                </p:cNvPr>
                <p:cNvSpPr/>
                <p:nvPr/>
              </p:nvSpPr>
              <p:spPr>
                <a:xfrm>
                  <a:off x="4456933" y="2926331"/>
                  <a:ext cx="221285" cy="985823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81DECA93-5156-8EB5-42B8-3AE88B90AD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67575" y="2754716"/>
                  <a:ext cx="0" cy="171615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8B2859B7-F739-4F51-16DA-79242EAE25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98092" y="2754716"/>
                  <a:ext cx="138967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DEF8805-7907-564E-B2DD-788D6E0A2B83}"/>
                    </a:ext>
                  </a:extLst>
                </p:cNvPr>
                <p:cNvSpPr/>
                <p:nvPr/>
              </p:nvSpPr>
              <p:spPr>
                <a:xfrm>
                  <a:off x="3928613" y="3532595"/>
                  <a:ext cx="221285" cy="39055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78176AF3-8F67-687B-266F-3C068A7FEF92}"/>
                    </a:ext>
                  </a:extLst>
                </p:cNvPr>
                <p:cNvCxnSpPr>
                  <a:cxnSpLocks/>
                  <a:stCxn id="18" idx="0"/>
                </p:cNvCxnSpPr>
                <p:nvPr/>
              </p:nvCxnSpPr>
              <p:spPr>
                <a:xfrm flipH="1" flipV="1">
                  <a:off x="4039255" y="3446787"/>
                  <a:ext cx="1" cy="85808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57B3A1C-4AC2-1349-FFCF-3F5FFFE8E0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969772" y="3446787"/>
                  <a:ext cx="138967" cy="0"/>
                </a:xfrm>
                <a:prstGeom prst="line">
                  <a:avLst/>
                </a:prstGeom>
                <a:ln w="28575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B152F30-7637-0475-B720-D7F7A819F900}"/>
                  </a:ext>
                </a:extLst>
              </p:cNvPr>
              <p:cNvGrpSpPr/>
              <p:nvPr/>
            </p:nvGrpSpPr>
            <p:grpSpPr>
              <a:xfrm>
                <a:off x="3694585" y="2519222"/>
                <a:ext cx="1649650" cy="1403925"/>
                <a:chOff x="1123950" y="2313553"/>
                <a:chExt cx="1649650" cy="1781175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F8725BC-23D9-D374-7945-70799F6CB7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7779" y="2323814"/>
                  <a:ext cx="0" cy="1769838"/>
                </a:xfrm>
                <a:prstGeom prst="line">
                  <a:avLst/>
                </a:prstGeom>
                <a:ln w="25400" cap="sq">
                  <a:solidFill>
                    <a:schemeClr val="accent6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2434494-0DC5-236E-8BE0-1DF1ACA44E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3950" y="4094728"/>
                  <a:ext cx="1649650" cy="0"/>
                </a:xfrm>
                <a:prstGeom prst="line">
                  <a:avLst/>
                </a:prstGeom>
                <a:ln w="25400" cap="sq">
                  <a:solidFill>
                    <a:schemeClr val="accent6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C323ACC-9534-42C7-9D83-9DF231E39D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3950" y="3202553"/>
                  <a:ext cx="43829" cy="0"/>
                </a:xfrm>
                <a:prstGeom prst="line">
                  <a:avLst/>
                </a:prstGeom>
                <a:ln w="25400" cap="sq">
                  <a:solidFill>
                    <a:schemeClr val="accent6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7FAA3794-1B23-68D7-79B8-A7D3846ECF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3950" y="2313553"/>
                  <a:ext cx="43829" cy="0"/>
                </a:xfrm>
                <a:prstGeom prst="line">
                  <a:avLst/>
                </a:prstGeom>
                <a:ln w="25400" cap="sq">
                  <a:solidFill>
                    <a:schemeClr val="accent6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4B39718-C38F-BF12-9B99-819775B9A40F}"/>
                  </a:ext>
                </a:extLst>
              </p:cNvPr>
              <p:cNvSpPr txBox="1"/>
              <p:nvPr/>
            </p:nvSpPr>
            <p:spPr>
              <a:xfrm>
                <a:off x="3464809" y="3822399"/>
                <a:ext cx="194945" cy="19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A01CAED-12D1-6A20-A38D-757AC553B9AE}"/>
                  </a:ext>
                </a:extLst>
              </p:cNvPr>
              <p:cNvSpPr txBox="1"/>
              <p:nvPr/>
            </p:nvSpPr>
            <p:spPr>
              <a:xfrm>
                <a:off x="3464809" y="3121688"/>
                <a:ext cx="194945" cy="19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D238D74-6A9B-1AF1-4DCD-0BBCE6B7EEFD}"/>
                  </a:ext>
                </a:extLst>
              </p:cNvPr>
              <p:cNvSpPr txBox="1"/>
              <p:nvPr/>
            </p:nvSpPr>
            <p:spPr>
              <a:xfrm>
                <a:off x="3464809" y="2420977"/>
                <a:ext cx="194945" cy="19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ADDD6AA-392F-57A3-B5C1-D317FC9EBA5B}"/>
                  </a:ext>
                </a:extLst>
              </p:cNvPr>
              <p:cNvSpPr txBox="1"/>
              <p:nvPr/>
            </p:nvSpPr>
            <p:spPr>
              <a:xfrm>
                <a:off x="855536" y="3822399"/>
                <a:ext cx="194945" cy="19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7E80831-3FCE-A47B-9242-15BF32EC8FF5}"/>
                  </a:ext>
                </a:extLst>
              </p:cNvPr>
              <p:cNvSpPr txBox="1"/>
              <p:nvPr/>
            </p:nvSpPr>
            <p:spPr>
              <a:xfrm>
                <a:off x="855536" y="3472043"/>
                <a:ext cx="194945" cy="19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D5B7627-09D5-B4D7-EA2F-5B853E661B43}"/>
                  </a:ext>
                </a:extLst>
              </p:cNvPr>
              <p:cNvSpPr txBox="1"/>
              <p:nvPr/>
            </p:nvSpPr>
            <p:spPr>
              <a:xfrm>
                <a:off x="855536" y="3121688"/>
                <a:ext cx="194945" cy="19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E7824DC-F96D-0704-29F5-4C7F22EAE846}"/>
                  </a:ext>
                </a:extLst>
              </p:cNvPr>
              <p:cNvSpPr txBox="1"/>
              <p:nvPr/>
            </p:nvSpPr>
            <p:spPr>
              <a:xfrm>
                <a:off x="855536" y="2773835"/>
                <a:ext cx="194945" cy="19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98A298B-AE31-133D-F51B-BD897D76CE34}"/>
                  </a:ext>
                </a:extLst>
              </p:cNvPr>
              <p:cNvSpPr txBox="1"/>
              <p:nvPr/>
            </p:nvSpPr>
            <p:spPr>
              <a:xfrm>
                <a:off x="855536" y="2420977"/>
                <a:ext cx="194945" cy="19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61C2070-F906-8068-E221-213E24AC9594}"/>
                  </a:ext>
                </a:extLst>
              </p:cNvPr>
              <p:cNvSpPr txBox="1"/>
              <p:nvPr/>
            </p:nvSpPr>
            <p:spPr>
              <a:xfrm>
                <a:off x="1406498" y="2092046"/>
                <a:ext cx="870598" cy="287807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</p:spPr>
            <p:txBody>
              <a:bodyPr wrap="square" t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CCO7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D6C1EA-00BE-3B59-7342-113BC1B7EE6D}"/>
                  </a:ext>
                </a:extLst>
              </p:cNvPr>
              <p:cNvSpPr txBox="1"/>
              <p:nvPr/>
            </p:nvSpPr>
            <p:spPr>
              <a:xfrm>
                <a:off x="4078746" y="2092046"/>
                <a:ext cx="870598" cy="287807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</p:spPr>
            <p:txBody>
              <a:bodyPr wrap="square" tIns="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CCO25</a:t>
                </a: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97545D58-0830-F61D-A749-F965455333B2}"/>
                  </a:ext>
                </a:extLst>
              </p:cNvPr>
              <p:cNvGrpSpPr/>
              <p:nvPr/>
            </p:nvGrpSpPr>
            <p:grpSpPr>
              <a:xfrm>
                <a:off x="1085312" y="2519222"/>
                <a:ext cx="1649650" cy="1403925"/>
                <a:chOff x="1123950" y="2313553"/>
                <a:chExt cx="1649650" cy="1781175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22756038-5322-B77C-4D19-22DE7A9C6A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7779" y="2323814"/>
                  <a:ext cx="0" cy="1769838"/>
                </a:xfrm>
                <a:prstGeom prst="line">
                  <a:avLst/>
                </a:prstGeom>
                <a:ln w="25400" cap="sq">
                  <a:solidFill>
                    <a:schemeClr val="accent6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B8A5549A-18ED-E5DF-90E5-9D7106E930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3950" y="4094728"/>
                  <a:ext cx="1649650" cy="0"/>
                </a:xfrm>
                <a:prstGeom prst="line">
                  <a:avLst/>
                </a:prstGeom>
                <a:ln w="25400" cap="sq">
                  <a:solidFill>
                    <a:schemeClr val="accent6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CF777BE0-E530-E436-ADD3-CFBAEDC123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3950" y="3650228"/>
                  <a:ext cx="43829" cy="0"/>
                </a:xfrm>
                <a:prstGeom prst="line">
                  <a:avLst/>
                </a:prstGeom>
                <a:ln w="25400" cap="sq">
                  <a:solidFill>
                    <a:schemeClr val="accent6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6AF617AF-0C3E-67F8-CF44-5D0F0A655B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3950" y="3202553"/>
                  <a:ext cx="43829" cy="0"/>
                </a:xfrm>
                <a:prstGeom prst="line">
                  <a:avLst/>
                </a:prstGeom>
                <a:ln w="25400" cap="sq">
                  <a:solidFill>
                    <a:schemeClr val="accent6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762A4D77-9CA5-A841-C3DA-655A536AE7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3950" y="2764403"/>
                  <a:ext cx="43829" cy="0"/>
                </a:xfrm>
                <a:prstGeom prst="line">
                  <a:avLst/>
                </a:prstGeom>
                <a:ln w="25400" cap="sq">
                  <a:solidFill>
                    <a:schemeClr val="accent6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2CFFD8E1-1AA8-3B1B-627A-C6E45F6401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23950" y="2313553"/>
                  <a:ext cx="43829" cy="0"/>
                </a:xfrm>
                <a:prstGeom prst="line">
                  <a:avLst/>
                </a:prstGeom>
                <a:ln w="25400" cap="sq">
                  <a:solidFill>
                    <a:schemeClr val="accent6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4A5450F-865E-DA5C-AE99-B9AC9259D6EE}"/>
                </a:ext>
              </a:extLst>
            </p:cNvPr>
            <p:cNvCxnSpPr/>
            <p:nvPr/>
          </p:nvCxnSpPr>
          <p:spPr>
            <a:xfrm>
              <a:off x="6271517" y="2226099"/>
              <a:ext cx="50244" cy="252490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5C88634F-B7D1-735C-232D-D4C8DF0A6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" r="741"/>
            <a:stretch/>
          </p:blipFill>
          <p:spPr>
            <a:xfrm rot="10800000">
              <a:off x="7430862" y="3074487"/>
              <a:ext cx="537120" cy="856738"/>
            </a:xfrm>
            <a:prstGeom prst="rect">
              <a:avLst/>
            </a:prstGeom>
            <a:effectLst>
              <a:glow rad="127000">
                <a:srgbClr val="49B6ED">
                  <a:alpha val="62000"/>
                </a:srgbClr>
              </a:glow>
            </a:effectLst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E954B2C7-2560-55F6-48DD-9CEF4BAA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" r="8"/>
            <a:stretch/>
          </p:blipFill>
          <p:spPr>
            <a:xfrm>
              <a:off x="9698896" y="3100638"/>
              <a:ext cx="912310" cy="854714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105C3C7-DE3B-38A3-3094-BA6E569DFB02}"/>
                </a:ext>
              </a:extLst>
            </p:cNvPr>
            <p:cNvSpPr txBox="1"/>
            <p:nvPr/>
          </p:nvSpPr>
          <p:spPr>
            <a:xfrm>
              <a:off x="7101100" y="4241792"/>
              <a:ext cx="1262974" cy="618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3B5791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Epithelial cell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LGR5 positive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EGFR responsive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3DF4B81E-DAF5-61FF-D253-3FF83C4CB284}"/>
                </a:ext>
              </a:extLst>
            </p:cNvPr>
            <p:cNvCxnSpPr>
              <a:cxnSpLocks/>
            </p:cNvCxnSpPr>
            <p:nvPr/>
          </p:nvCxnSpPr>
          <p:spPr>
            <a:xfrm>
              <a:off x="8447915" y="3527995"/>
              <a:ext cx="821648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E142B19-B2D7-EA6A-9E7E-7C63FD39DAA7}"/>
                </a:ext>
              </a:extLst>
            </p:cNvPr>
            <p:cNvSpPr txBox="1"/>
            <p:nvPr/>
          </p:nvSpPr>
          <p:spPr>
            <a:xfrm>
              <a:off x="9652986" y="4241792"/>
              <a:ext cx="1326453" cy="618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C40C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Mesenchymal cell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LGR5 negative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EGFR resistant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49FF73-A6F0-30B2-212D-DEACB15D0E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C7B83">
                    <a:lumMod val="20000"/>
                    <a:lumOff val="8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C7B83">
                  <a:lumMod val="20000"/>
                  <a:lumOff val="80000"/>
                </a:srgbClr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4A4B427-D351-6C54-A485-BDBECAB54A9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073" y="5708889"/>
            <a:ext cx="11274680" cy="730011"/>
          </a:xfrm>
        </p:spPr>
        <p:txBody>
          <a:bodyPr/>
          <a:lstStyle/>
          <a:p>
            <a:pPr>
              <a:spcBef>
                <a:spcPts val="0"/>
              </a:spcBef>
              <a:buClrTx/>
              <a:buSzTx/>
              <a:defRPr/>
            </a:pPr>
            <a:r>
              <a:rPr lang="en-US">
                <a:solidFill>
                  <a:prstClr val="black"/>
                </a:solidFill>
                <a:ea typeface="Aptos" panose="020B0004020202020204" pitchFamily="34" charset="0"/>
                <a:cs typeface="Arial" panose="020B0604020202020204" pitchFamily="34" charset="0"/>
              </a:rPr>
              <a:t>ab, antibody; CCO7 and CCO25, patient-derived colon cancer organoid models</a:t>
            </a:r>
            <a:r>
              <a:rPr lang="en-US" baseline="30000">
                <a:solidFill>
                  <a:prstClr val="black"/>
                </a:solidFill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r>
              <a:rPr lang="en-US">
                <a:solidFill>
                  <a:prstClr val="black"/>
                </a:solidFill>
                <a:ea typeface="Aptos" panose="020B0004020202020204" pitchFamily="34" charset="0"/>
                <a:cs typeface="Arial" panose="020B0604020202020204" pitchFamily="34" charset="0"/>
              </a:rPr>
              <a:t>; EGFR, epidermal growth factor receptor; EMT, epithelial-mesenchymal transition;</a:t>
            </a:r>
            <a:br>
              <a:rPr lang="en-US">
                <a:solidFill>
                  <a:prstClr val="black"/>
                </a:solidFill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prstClr val="black"/>
                </a:solidFill>
                <a:ea typeface="Aptos" panose="020B0004020202020204" pitchFamily="34" charset="0"/>
                <a:cs typeface="Arial" panose="020B0604020202020204" pitchFamily="34" charset="0"/>
              </a:rPr>
              <a:t>LGR5, leucine-rich repeat-containing G-protein coupled receptor 5; mRNA, messenger RNA.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1. 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Kobayashi S, et al. </a:t>
            </a:r>
            <a:r>
              <a:rPr lang="en-US" i="1">
                <a:solidFill>
                  <a:prstClr val="black"/>
                </a:solidFill>
                <a:latin typeface="Calibri" panose="020F0502020204030204"/>
              </a:rPr>
              <a:t>Stem Cells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 2012;30(12):2631-2644; 2. Posey TA, et al. </a:t>
            </a:r>
            <a:r>
              <a:rPr lang="en-US" i="1">
                <a:solidFill>
                  <a:prstClr val="black"/>
                </a:solidFill>
                <a:latin typeface="Calibri" panose="020F0502020204030204"/>
              </a:rPr>
              <a:t>Mol Cancer Ther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 2023;22(5):667-678; 3. </a:t>
            </a:r>
            <a:r>
              <a:rPr lang="en-US">
                <a:solidFill>
                  <a:prstClr val="black"/>
                </a:solidFill>
              </a:rPr>
              <a:t>Shimokawa M, et al. </a:t>
            </a:r>
            <a:r>
              <a:rPr lang="en-US" i="1">
                <a:solidFill>
                  <a:prstClr val="black"/>
                </a:solidFill>
              </a:rPr>
              <a:t>Nature</a:t>
            </a:r>
            <a:r>
              <a:rPr lang="en-US">
                <a:solidFill>
                  <a:prstClr val="black"/>
                </a:solidFill>
              </a:rPr>
              <a:t>. 2017;545(7653):187-192; 4. Basak O, et al. </a:t>
            </a:r>
            <a:r>
              <a:rPr lang="en-US" i="1">
                <a:solidFill>
                  <a:prstClr val="black"/>
                </a:solidFill>
              </a:rPr>
              <a:t>Cell Stem Cell</a:t>
            </a:r>
            <a:r>
              <a:rPr lang="en-US">
                <a:solidFill>
                  <a:prstClr val="black"/>
                </a:solidFill>
              </a:rPr>
              <a:t>. 2017;20(2):177-190.e4; 5. High PC, et al. </a:t>
            </a:r>
            <a:r>
              <a:rPr lang="en-US" i="1">
                <a:solidFill>
                  <a:prstClr val="black"/>
                </a:solidFill>
              </a:rPr>
              <a:t>Cell Rep Med.</a:t>
            </a:r>
            <a:r>
              <a:rPr lang="en-US">
                <a:solidFill>
                  <a:prstClr val="black"/>
                </a:solidFill>
              </a:rPr>
              <a:t> 2025;6(10):102363; 6. Fumagalli A, et al. </a:t>
            </a:r>
            <a:r>
              <a:rPr lang="en-US" i="1">
                <a:solidFill>
                  <a:prstClr val="black"/>
                </a:solidFill>
              </a:rPr>
              <a:t>Cell Stem Cell</a:t>
            </a:r>
            <a:r>
              <a:rPr lang="en-US">
                <a:solidFill>
                  <a:prstClr val="black"/>
                </a:solidFill>
              </a:rPr>
              <a:t>. 2020;26(4):569-578.e7; 7. Conti S, et al. </a:t>
            </a:r>
            <a:r>
              <a:rPr lang="fr-FR" i="1">
                <a:solidFill>
                  <a:prstClr val="black"/>
                </a:solidFill>
              </a:rPr>
              <a:t>Nat Commun</a:t>
            </a:r>
            <a:r>
              <a:rPr lang="fr-FR">
                <a:solidFill>
                  <a:prstClr val="black"/>
                </a:solidFill>
              </a:rPr>
              <a:t>. 2024;15(1):3363; 8. </a:t>
            </a:r>
            <a:r>
              <a:rPr lang="en-US" kern="10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Fey SK, et al. </a:t>
            </a:r>
            <a:r>
              <a:rPr lang="en-US" i="1" kern="10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Cell Rep. </a:t>
            </a:r>
            <a:r>
              <a:rPr lang="en-US" kern="10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2024;43(6):114270; </a:t>
            </a:r>
            <a:r>
              <a:rPr lang="fr-FR">
                <a:solidFill>
                  <a:prstClr val="black"/>
                </a:solidFill>
              </a:rPr>
              <a:t>9. </a:t>
            </a:r>
            <a:r>
              <a:rPr lang="en-US" kern="10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Walker F, et al. </a:t>
            </a:r>
            <a:r>
              <a:rPr lang="en-US" i="1" kern="10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PLoS One. </a:t>
            </a:r>
            <a:r>
              <a:rPr lang="en-US" kern="10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2011;6(7):e22733; 10. </a:t>
            </a:r>
            <a:r>
              <a:rPr lang="en-US"/>
              <a:t>Chhouri H, et al. </a:t>
            </a:r>
            <a:r>
              <a:rPr lang="en-US" i="1"/>
              <a:t>Cancers (Basel). </a:t>
            </a:r>
            <a:r>
              <a:rPr lang="en-US"/>
              <a:t>2023;15(2):504; 11. Zhou J, et al. </a:t>
            </a:r>
            <a:r>
              <a:rPr lang="en-US" i="1"/>
              <a:t>J Exp Clin Cancer Res</a:t>
            </a:r>
            <a:r>
              <a:rPr lang="en-US"/>
              <a:t>. 2021;40(1):328; 12. </a:t>
            </a:r>
            <a:r>
              <a:rPr lang="en-US">
                <a:solidFill>
                  <a:prstClr val="black"/>
                </a:solidFill>
              </a:rPr>
              <a:t>Carosi F, et al. </a:t>
            </a:r>
            <a:r>
              <a:rPr lang="en-US" i="1">
                <a:solidFill>
                  <a:prstClr val="black"/>
                </a:solidFill>
              </a:rPr>
              <a:t>Crit Rev Oncol Hematol</a:t>
            </a:r>
            <a:r>
              <a:rPr lang="en-US">
                <a:solidFill>
                  <a:prstClr val="black"/>
                </a:solidFill>
              </a:rPr>
              <a:t>. 2026;221:105207; 13. Thompson EW, et al. </a:t>
            </a:r>
            <a:r>
              <a:rPr lang="en-US" i="1">
                <a:solidFill>
                  <a:prstClr val="black"/>
                </a:solidFill>
              </a:rPr>
              <a:t>Nat Rev Clin Oncol.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/>
              <a:t>2025;22(10):711-733; 14. Barr S, et al. </a:t>
            </a:r>
            <a:r>
              <a:rPr lang="en-US" i="1"/>
              <a:t>Clin Exp Metastasis</a:t>
            </a:r>
            <a:r>
              <a:rPr lang="en-US"/>
              <a:t>. 2008;25(6):685-693.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7F01A0-2ECC-5F84-6B72-49D9CFF25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706"/>
            <a:ext cx="11274552" cy="789190"/>
          </a:xfrm>
        </p:spPr>
        <p:txBody>
          <a:bodyPr/>
          <a:lstStyle/>
          <a:p>
            <a:r>
              <a:rPr lang="en-US" dirty="0"/>
              <a:t>Preclinical Data Indicate That Expression of LGR5 Is Dynamic</a:t>
            </a:r>
            <a:br>
              <a:rPr lang="en-US" dirty="0"/>
            </a:br>
            <a:r>
              <a:rPr lang="en-US" dirty="0"/>
              <a:t>and Can Change in Response to Cancer Therapy</a:t>
            </a:r>
            <a:r>
              <a:rPr lang="en-US" baseline="30000" dirty="0"/>
              <a:t>1–4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311056B-F828-0E3E-9413-02D8A2B80116}"/>
              </a:ext>
            </a:extLst>
          </p:cNvPr>
          <p:cNvSpPr/>
          <p:nvPr/>
        </p:nvSpPr>
        <p:spPr>
          <a:xfrm>
            <a:off x="1382449" y="5307144"/>
            <a:ext cx="9455085" cy="653863"/>
          </a:xfrm>
          <a:prstGeom prst="roundRect">
            <a:avLst/>
          </a:prstGeom>
          <a:noFill/>
          <a:ln w="127000">
            <a:noFill/>
          </a:ln>
          <a:effectLst>
            <a:outerShdw blurRad="451897" dist="381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22218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48" name="Rounded Rectangle 6">
            <a:extLst>
              <a:ext uri="{FF2B5EF4-FFF2-40B4-BE49-F238E27FC236}">
                <a16:creationId xmlns:a16="http://schemas.microsoft.com/office/drawing/2014/main" id="{25BDD4F2-D719-1BB0-AE92-AFA250CF5A23}"/>
              </a:ext>
            </a:extLst>
          </p:cNvPr>
          <p:cNvSpPr/>
          <p:nvPr/>
        </p:nvSpPr>
        <p:spPr>
          <a:xfrm>
            <a:off x="1382449" y="5249994"/>
            <a:ext cx="9455085" cy="653863"/>
          </a:xfrm>
          <a:prstGeom prst="roundRect">
            <a:avLst/>
          </a:prstGeom>
          <a:noFill/>
          <a:ln w="127000">
            <a:noFill/>
          </a:ln>
          <a:effectLst>
            <a:outerShdw blurRad="451897" dist="381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22218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A4AD360-F0C7-2118-245C-AA4393F0E6EC}"/>
              </a:ext>
            </a:extLst>
          </p:cNvPr>
          <p:cNvGraphicFramePr>
            <a:graphicFrameLocks noGrp="1"/>
          </p:cNvGraphicFramePr>
          <p:nvPr/>
        </p:nvGraphicFramePr>
        <p:xfrm>
          <a:off x="3941948" y="4153389"/>
          <a:ext cx="1604046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2023">
                  <a:extLst>
                    <a:ext uri="{9D8B030D-6E8A-4147-A177-3AD203B41FA5}">
                      <a16:colId xmlns:a16="http://schemas.microsoft.com/office/drawing/2014/main" val="2814255677"/>
                    </a:ext>
                  </a:extLst>
                </a:gridCol>
                <a:gridCol w="802023">
                  <a:extLst>
                    <a:ext uri="{9D8B030D-6E8A-4147-A177-3AD203B41FA5}">
                      <a16:colId xmlns:a16="http://schemas.microsoft.com/office/drawing/2014/main" val="3740638536"/>
                    </a:ext>
                  </a:extLst>
                </a:gridCol>
              </a:tblGrid>
              <a:tr h="253146"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Vehicle</a:t>
                      </a:r>
                    </a:p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(n=5)</a:t>
                      </a:r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</a:t>
                      </a:r>
                      <a:r>
                        <a:rPr lang="el-GR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EGFR ab</a:t>
                      </a:r>
                    </a:p>
                    <a:p>
                      <a:pPr algn="ctr"/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(n=6)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92670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5A56F183-440C-E5B8-3A86-E9E6E3A0CABF}"/>
              </a:ext>
            </a:extLst>
          </p:cNvPr>
          <p:cNvGraphicFramePr>
            <a:graphicFrameLocks noGrp="1"/>
          </p:cNvGraphicFramePr>
          <p:nvPr/>
        </p:nvGraphicFramePr>
        <p:xfrm>
          <a:off x="983329" y="4153389"/>
          <a:ext cx="1763004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1502">
                  <a:extLst>
                    <a:ext uri="{9D8B030D-6E8A-4147-A177-3AD203B41FA5}">
                      <a16:colId xmlns:a16="http://schemas.microsoft.com/office/drawing/2014/main" val="2814255677"/>
                    </a:ext>
                  </a:extLst>
                </a:gridCol>
                <a:gridCol w="881502">
                  <a:extLst>
                    <a:ext uri="{9D8B030D-6E8A-4147-A177-3AD203B41FA5}">
                      <a16:colId xmlns:a16="http://schemas.microsoft.com/office/drawing/2014/main" val="3740638536"/>
                    </a:ext>
                  </a:extLst>
                </a:gridCol>
              </a:tblGrid>
              <a:tr h="253146"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Vehicle</a:t>
                      </a:r>
                    </a:p>
                    <a:p>
                      <a:pPr algn="ctr"/>
                      <a:r>
                        <a:rPr lang="en-US"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(n=4)</a:t>
                      </a:r>
                    </a:p>
                  </a:txBody>
                  <a:tcPr marL="0" marR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</a:t>
                      </a:r>
                      <a:r>
                        <a:rPr lang="el-GR" sz="10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EGFR ab</a:t>
                      </a:r>
                    </a:p>
                    <a:p>
                      <a:pPr algn="ctr"/>
                      <a:r>
                        <a:rPr lang="en-US" sz="1000" b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(n=5)</a:t>
                      </a:r>
                      <a:endParaRPr lang="en-US" sz="1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92670"/>
                  </a:ext>
                </a:extLst>
              </a:tr>
            </a:tbl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id="{D3FAED3D-4641-52ED-985A-DE847A99A703}"/>
              </a:ext>
            </a:extLst>
          </p:cNvPr>
          <p:cNvSpPr txBox="1"/>
          <p:nvPr/>
        </p:nvSpPr>
        <p:spPr>
          <a:xfrm>
            <a:off x="675614" y="5094336"/>
            <a:ext cx="10763911" cy="40011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there a connection between LGR5 and resistance to EGFR-targeted therapy?</a:t>
            </a:r>
            <a:r>
              <a:rPr kumimoji="0" lang="en-US" sz="2000" b="1" i="0" u="none" strike="noStrike" kern="1200" cap="none" spc="0" normalizeH="0" baseline="3000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A4D0389-CF18-3298-7D03-C2B474A8C591}"/>
              </a:ext>
            </a:extLst>
          </p:cNvPr>
          <p:cNvSpPr txBox="1"/>
          <p:nvPr/>
        </p:nvSpPr>
        <p:spPr>
          <a:xfrm>
            <a:off x="1908774" y="1491721"/>
            <a:ext cx="8371151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LGR5 expression is increased by EGFR-targeted therapy</a:t>
            </a:r>
            <a:r>
              <a:rPr kumimoji="0" lang="en-US" sz="2400" b="1" i="0" u="none" strike="noStrike" kern="1200" cap="none" spc="0" normalizeH="0" baseline="3000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3–5</a:t>
            </a:r>
          </a:p>
        </p:txBody>
      </p:sp>
      <p:sp>
        <p:nvSpPr>
          <p:cNvPr id="92" name="Arrow: Down 91">
            <a:extLst>
              <a:ext uri="{FF2B5EF4-FFF2-40B4-BE49-F238E27FC236}">
                <a16:creationId xmlns:a16="http://schemas.microsoft.com/office/drawing/2014/main" id="{92CADA4C-6221-FA01-7A75-1E5871D811DA}"/>
              </a:ext>
            </a:extLst>
          </p:cNvPr>
          <p:cNvSpPr/>
          <p:nvPr/>
        </p:nvSpPr>
        <p:spPr>
          <a:xfrm rot="10800000">
            <a:off x="1619207" y="1338292"/>
            <a:ext cx="713178" cy="63685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D27BC9DF-69D1-090A-3EE5-3667DDFD5D31}"/>
              </a:ext>
            </a:extLst>
          </p:cNvPr>
          <p:cNvSpPr/>
          <p:nvPr/>
        </p:nvSpPr>
        <p:spPr>
          <a:xfrm rot="10800000">
            <a:off x="9860822" y="1337859"/>
            <a:ext cx="713178" cy="63685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25" name="Tijdelijke aanduiding voor voettekst 4">
            <a:extLst>
              <a:ext uri="{FF2B5EF4-FFF2-40B4-BE49-F238E27FC236}">
                <a16:creationId xmlns:a16="http://schemas.microsoft.com/office/drawing/2014/main" id="{72611D8C-E3B1-7057-83E3-8C83BD184568}"/>
              </a:ext>
            </a:extLst>
          </p:cNvPr>
          <p:cNvSpPr txBox="1">
            <a:spLocks/>
          </p:cNvSpPr>
          <p:nvPr/>
        </p:nvSpPr>
        <p:spPr>
          <a:xfrm>
            <a:off x="3752849" y="6530975"/>
            <a:ext cx="4683125" cy="246063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© 2026 Genmab A/S. All rights reserved.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C0A78F-1CFA-B6BC-DF69-CBFF7FA469DB}"/>
              </a:ext>
            </a:extLst>
          </p:cNvPr>
          <p:cNvSpPr txBox="1"/>
          <p:nvPr/>
        </p:nvSpPr>
        <p:spPr>
          <a:xfrm>
            <a:off x="385518" y="988418"/>
            <a:ext cx="716863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2 of 2</a:t>
            </a:r>
          </a:p>
        </p:txBody>
      </p:sp>
    </p:spTree>
    <p:extLst>
      <p:ext uri="{BB962C8B-B14F-4D97-AF65-F5344CB8AC3E}">
        <p14:creationId xmlns:p14="http://schemas.microsoft.com/office/powerpoint/2010/main" val="2493434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22247-1608-5094-FEC0-5F97073EA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DDDFD0C5-DCB3-24EA-FABD-BB5B90E919BF}"/>
              </a:ext>
            </a:extLst>
          </p:cNvPr>
          <p:cNvSpPr/>
          <p:nvPr/>
        </p:nvSpPr>
        <p:spPr>
          <a:xfrm>
            <a:off x="6770914" y="3493843"/>
            <a:ext cx="3363684" cy="220393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el"/>
            </a:endParaRP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91424249-83CB-8410-213B-00FEC252C49E}"/>
              </a:ext>
            </a:extLst>
          </p:cNvPr>
          <p:cNvSpPr/>
          <p:nvPr/>
        </p:nvSpPr>
        <p:spPr>
          <a:xfrm rot="10800000" flipH="1">
            <a:off x="6770602" y="1958036"/>
            <a:ext cx="3363997" cy="287733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592"/>
              <a:gd name="connsiteX1" fmla="*/ 21600 w 21600"/>
              <a:gd name="connsiteY1" fmla="*/ 0 h 20592"/>
              <a:gd name="connsiteX2" fmla="*/ 21600 w 21600"/>
              <a:gd name="connsiteY2" fmla="*/ 17322 h 20592"/>
              <a:gd name="connsiteX3" fmla="*/ 0 w 21600"/>
              <a:gd name="connsiteY3" fmla="*/ 20172 h 20592"/>
              <a:gd name="connsiteX4" fmla="*/ 0 w 21600"/>
              <a:gd name="connsiteY4" fmla="*/ 0 h 20592"/>
              <a:gd name="connsiteX0" fmla="*/ 0 w 21600"/>
              <a:gd name="connsiteY0" fmla="*/ 0 h 20882"/>
              <a:gd name="connsiteX1" fmla="*/ 21600 w 21600"/>
              <a:gd name="connsiteY1" fmla="*/ 0 h 20882"/>
              <a:gd name="connsiteX2" fmla="*/ 21533 w 21600"/>
              <a:gd name="connsiteY2" fmla="*/ 19746 h 20882"/>
              <a:gd name="connsiteX3" fmla="*/ 0 w 21600"/>
              <a:gd name="connsiteY3" fmla="*/ 20172 h 20882"/>
              <a:gd name="connsiteX4" fmla="*/ 0 w 21600"/>
              <a:gd name="connsiteY4" fmla="*/ 0 h 20882"/>
              <a:gd name="connsiteX0" fmla="*/ 0 w 21600"/>
              <a:gd name="connsiteY0" fmla="*/ 0 h 20614"/>
              <a:gd name="connsiteX1" fmla="*/ 21600 w 21600"/>
              <a:gd name="connsiteY1" fmla="*/ 0 h 20614"/>
              <a:gd name="connsiteX2" fmla="*/ 21533 w 21600"/>
              <a:gd name="connsiteY2" fmla="*/ 19746 h 20614"/>
              <a:gd name="connsiteX3" fmla="*/ 0 w 21600"/>
              <a:gd name="connsiteY3" fmla="*/ 20172 h 20614"/>
              <a:gd name="connsiteX4" fmla="*/ 0 w 21600"/>
              <a:gd name="connsiteY4" fmla="*/ 0 h 20614"/>
              <a:gd name="connsiteX0" fmla="*/ 0 w 21600"/>
              <a:gd name="connsiteY0" fmla="*/ 0 h 20587"/>
              <a:gd name="connsiteX1" fmla="*/ 21600 w 21600"/>
              <a:gd name="connsiteY1" fmla="*/ 0 h 20587"/>
              <a:gd name="connsiteX2" fmla="*/ 21533 w 21600"/>
              <a:gd name="connsiteY2" fmla="*/ 19746 h 20587"/>
              <a:gd name="connsiteX3" fmla="*/ 0 w 21600"/>
              <a:gd name="connsiteY3" fmla="*/ 20172 h 20587"/>
              <a:gd name="connsiteX4" fmla="*/ 0 w 21600"/>
              <a:gd name="connsiteY4" fmla="*/ 0 h 20587"/>
              <a:gd name="connsiteX0" fmla="*/ 0 w 21600"/>
              <a:gd name="connsiteY0" fmla="*/ 0 h 20728"/>
              <a:gd name="connsiteX1" fmla="*/ 21600 w 21600"/>
              <a:gd name="connsiteY1" fmla="*/ 0 h 20728"/>
              <a:gd name="connsiteX2" fmla="*/ 21533 w 21600"/>
              <a:gd name="connsiteY2" fmla="*/ 19746 h 20728"/>
              <a:gd name="connsiteX3" fmla="*/ 0 w 21600"/>
              <a:gd name="connsiteY3" fmla="*/ 20324 h 20728"/>
              <a:gd name="connsiteX4" fmla="*/ 0 w 21600"/>
              <a:gd name="connsiteY4" fmla="*/ 0 h 20728"/>
              <a:gd name="connsiteX0" fmla="*/ 0 w 21600"/>
              <a:gd name="connsiteY0" fmla="*/ 0 h 20861"/>
              <a:gd name="connsiteX1" fmla="*/ 21600 w 21600"/>
              <a:gd name="connsiteY1" fmla="*/ 0 h 20861"/>
              <a:gd name="connsiteX2" fmla="*/ 21533 w 21600"/>
              <a:gd name="connsiteY2" fmla="*/ 19746 h 20861"/>
              <a:gd name="connsiteX3" fmla="*/ 0 w 21600"/>
              <a:gd name="connsiteY3" fmla="*/ 20324 h 20861"/>
              <a:gd name="connsiteX4" fmla="*/ 0 w 21600"/>
              <a:gd name="connsiteY4" fmla="*/ 0 h 20861"/>
              <a:gd name="connsiteX0" fmla="*/ 0 w 21600"/>
              <a:gd name="connsiteY0" fmla="*/ 0 h 20890"/>
              <a:gd name="connsiteX1" fmla="*/ 21600 w 21600"/>
              <a:gd name="connsiteY1" fmla="*/ 0 h 20890"/>
              <a:gd name="connsiteX2" fmla="*/ 21500 w 21600"/>
              <a:gd name="connsiteY2" fmla="*/ 20087 h 20890"/>
              <a:gd name="connsiteX3" fmla="*/ 0 w 21600"/>
              <a:gd name="connsiteY3" fmla="*/ 20324 h 20890"/>
              <a:gd name="connsiteX4" fmla="*/ 0 w 21600"/>
              <a:gd name="connsiteY4" fmla="*/ 0 h 20890"/>
              <a:gd name="connsiteX0" fmla="*/ 0 w 21600"/>
              <a:gd name="connsiteY0" fmla="*/ 0 h 20835"/>
              <a:gd name="connsiteX1" fmla="*/ 21600 w 21600"/>
              <a:gd name="connsiteY1" fmla="*/ 0 h 20835"/>
              <a:gd name="connsiteX2" fmla="*/ 21500 w 21600"/>
              <a:gd name="connsiteY2" fmla="*/ 20087 h 20835"/>
              <a:gd name="connsiteX3" fmla="*/ 0 w 21600"/>
              <a:gd name="connsiteY3" fmla="*/ 20324 h 20835"/>
              <a:gd name="connsiteX4" fmla="*/ 0 w 21600"/>
              <a:gd name="connsiteY4" fmla="*/ 0 h 20835"/>
              <a:gd name="connsiteX0" fmla="*/ 0 w 21600"/>
              <a:gd name="connsiteY0" fmla="*/ 0 h 20829"/>
              <a:gd name="connsiteX1" fmla="*/ 21600 w 21600"/>
              <a:gd name="connsiteY1" fmla="*/ 0 h 20829"/>
              <a:gd name="connsiteX2" fmla="*/ 21500 w 21600"/>
              <a:gd name="connsiteY2" fmla="*/ 20087 h 20829"/>
              <a:gd name="connsiteX3" fmla="*/ 0 w 21600"/>
              <a:gd name="connsiteY3" fmla="*/ 20324 h 20829"/>
              <a:gd name="connsiteX4" fmla="*/ 0 w 21600"/>
              <a:gd name="connsiteY4" fmla="*/ 0 h 20829"/>
              <a:gd name="connsiteX0" fmla="*/ 0 w 21600"/>
              <a:gd name="connsiteY0" fmla="*/ 0 h 21080"/>
              <a:gd name="connsiteX1" fmla="*/ 21600 w 21600"/>
              <a:gd name="connsiteY1" fmla="*/ 0 h 21080"/>
              <a:gd name="connsiteX2" fmla="*/ 21500 w 21600"/>
              <a:gd name="connsiteY2" fmla="*/ 20087 h 21080"/>
              <a:gd name="connsiteX3" fmla="*/ 26 w 21600"/>
              <a:gd name="connsiteY3" fmla="*/ 20594 h 21080"/>
              <a:gd name="connsiteX4" fmla="*/ 0 w 21600"/>
              <a:gd name="connsiteY4" fmla="*/ 0 h 21080"/>
              <a:gd name="connsiteX0" fmla="*/ 0 w 21600"/>
              <a:gd name="connsiteY0" fmla="*/ 0 h 20941"/>
              <a:gd name="connsiteX1" fmla="*/ 21600 w 21600"/>
              <a:gd name="connsiteY1" fmla="*/ 0 h 20941"/>
              <a:gd name="connsiteX2" fmla="*/ 21500 w 21600"/>
              <a:gd name="connsiteY2" fmla="*/ 20087 h 20941"/>
              <a:gd name="connsiteX3" fmla="*/ 26 w 21600"/>
              <a:gd name="connsiteY3" fmla="*/ 20444 h 20941"/>
              <a:gd name="connsiteX4" fmla="*/ 0 w 21600"/>
              <a:gd name="connsiteY4" fmla="*/ 0 h 20941"/>
              <a:gd name="connsiteX0" fmla="*/ 0 w 21600"/>
              <a:gd name="connsiteY0" fmla="*/ 0 h 21088"/>
              <a:gd name="connsiteX1" fmla="*/ 21600 w 21600"/>
              <a:gd name="connsiteY1" fmla="*/ 0 h 21088"/>
              <a:gd name="connsiteX2" fmla="*/ 21500 w 21600"/>
              <a:gd name="connsiteY2" fmla="*/ 20087 h 21088"/>
              <a:gd name="connsiteX3" fmla="*/ 26 w 21600"/>
              <a:gd name="connsiteY3" fmla="*/ 20444 h 21088"/>
              <a:gd name="connsiteX4" fmla="*/ 0 w 21600"/>
              <a:gd name="connsiteY4" fmla="*/ 0 h 21088"/>
              <a:gd name="connsiteX0" fmla="*/ 0 w 21600"/>
              <a:gd name="connsiteY0" fmla="*/ 0 h 20850"/>
              <a:gd name="connsiteX1" fmla="*/ 21600 w 21600"/>
              <a:gd name="connsiteY1" fmla="*/ 0 h 20850"/>
              <a:gd name="connsiteX2" fmla="*/ 21500 w 21600"/>
              <a:gd name="connsiteY2" fmla="*/ 20087 h 20850"/>
              <a:gd name="connsiteX3" fmla="*/ 26 w 21600"/>
              <a:gd name="connsiteY3" fmla="*/ 20444 h 20850"/>
              <a:gd name="connsiteX4" fmla="*/ 0 w 21600"/>
              <a:gd name="connsiteY4" fmla="*/ 0 h 20850"/>
              <a:gd name="connsiteX0" fmla="*/ 0 w 21600"/>
              <a:gd name="connsiteY0" fmla="*/ 0 h 20834"/>
              <a:gd name="connsiteX1" fmla="*/ 21600 w 21600"/>
              <a:gd name="connsiteY1" fmla="*/ 0 h 20834"/>
              <a:gd name="connsiteX2" fmla="*/ 21500 w 21600"/>
              <a:gd name="connsiteY2" fmla="*/ 20087 h 20834"/>
              <a:gd name="connsiteX3" fmla="*/ 26 w 21600"/>
              <a:gd name="connsiteY3" fmla="*/ 20444 h 20834"/>
              <a:gd name="connsiteX4" fmla="*/ 0 w 21600"/>
              <a:gd name="connsiteY4" fmla="*/ 0 h 20834"/>
              <a:gd name="connsiteX0" fmla="*/ 2 w 21602"/>
              <a:gd name="connsiteY0" fmla="*/ 0 h 20975"/>
              <a:gd name="connsiteX1" fmla="*/ 21602 w 21602"/>
              <a:gd name="connsiteY1" fmla="*/ 0 h 20975"/>
              <a:gd name="connsiteX2" fmla="*/ 21502 w 21602"/>
              <a:gd name="connsiteY2" fmla="*/ 20087 h 20975"/>
              <a:gd name="connsiteX3" fmla="*/ 2 w 21602"/>
              <a:gd name="connsiteY3" fmla="*/ 20594 h 20975"/>
              <a:gd name="connsiteX4" fmla="*/ 2 w 21602"/>
              <a:gd name="connsiteY4" fmla="*/ 0 h 20975"/>
              <a:gd name="connsiteX0" fmla="*/ 2 w 21602"/>
              <a:gd name="connsiteY0" fmla="*/ 0 h 20749"/>
              <a:gd name="connsiteX1" fmla="*/ 21602 w 21602"/>
              <a:gd name="connsiteY1" fmla="*/ 0 h 20749"/>
              <a:gd name="connsiteX2" fmla="*/ 21502 w 21602"/>
              <a:gd name="connsiteY2" fmla="*/ 20087 h 20749"/>
              <a:gd name="connsiteX3" fmla="*/ 2 w 21602"/>
              <a:gd name="connsiteY3" fmla="*/ 20354 h 20749"/>
              <a:gd name="connsiteX4" fmla="*/ 2 w 21602"/>
              <a:gd name="connsiteY4" fmla="*/ 0 h 20749"/>
              <a:gd name="connsiteX0" fmla="*/ 2 w 21602"/>
              <a:gd name="connsiteY0" fmla="*/ 0 h 21015"/>
              <a:gd name="connsiteX1" fmla="*/ 21602 w 21602"/>
              <a:gd name="connsiteY1" fmla="*/ 0 h 21015"/>
              <a:gd name="connsiteX2" fmla="*/ 21502 w 21602"/>
              <a:gd name="connsiteY2" fmla="*/ 20087 h 21015"/>
              <a:gd name="connsiteX3" fmla="*/ 2 w 21602"/>
              <a:gd name="connsiteY3" fmla="*/ 20354 h 21015"/>
              <a:gd name="connsiteX4" fmla="*/ 2 w 21602"/>
              <a:gd name="connsiteY4" fmla="*/ 0 h 21015"/>
              <a:gd name="connsiteX0" fmla="*/ 2 w 21602"/>
              <a:gd name="connsiteY0" fmla="*/ 0 h 21035"/>
              <a:gd name="connsiteX1" fmla="*/ 21602 w 21602"/>
              <a:gd name="connsiteY1" fmla="*/ 0 h 21035"/>
              <a:gd name="connsiteX2" fmla="*/ 21502 w 21602"/>
              <a:gd name="connsiteY2" fmla="*/ 20327 h 21035"/>
              <a:gd name="connsiteX3" fmla="*/ 2 w 21602"/>
              <a:gd name="connsiteY3" fmla="*/ 20354 h 21035"/>
              <a:gd name="connsiteX4" fmla="*/ 2 w 21602"/>
              <a:gd name="connsiteY4" fmla="*/ 0 h 21035"/>
              <a:gd name="connsiteX0" fmla="*/ 2 w 21602"/>
              <a:gd name="connsiteY0" fmla="*/ 0 h 20977"/>
              <a:gd name="connsiteX1" fmla="*/ 21602 w 21602"/>
              <a:gd name="connsiteY1" fmla="*/ 0 h 20977"/>
              <a:gd name="connsiteX2" fmla="*/ 21502 w 21602"/>
              <a:gd name="connsiteY2" fmla="*/ 20327 h 20977"/>
              <a:gd name="connsiteX3" fmla="*/ 2 w 21602"/>
              <a:gd name="connsiteY3" fmla="*/ 20354 h 20977"/>
              <a:gd name="connsiteX4" fmla="*/ 2 w 21602"/>
              <a:gd name="connsiteY4" fmla="*/ 0 h 2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" h="20977">
                <a:moveTo>
                  <a:pt x="2" y="0"/>
                </a:moveTo>
                <a:lnTo>
                  <a:pt x="21602" y="0"/>
                </a:lnTo>
                <a:cubicBezTo>
                  <a:pt x="21580" y="6582"/>
                  <a:pt x="21524" y="13745"/>
                  <a:pt x="21502" y="20327"/>
                </a:cubicBezTo>
                <a:cubicBezTo>
                  <a:pt x="13667" y="15798"/>
                  <a:pt x="7561" y="23061"/>
                  <a:pt x="2" y="20354"/>
                </a:cubicBezTo>
                <a:cubicBezTo>
                  <a:pt x="-7" y="13489"/>
                  <a:pt x="11" y="6865"/>
                  <a:pt x="2" y="0"/>
                </a:cubicBezTo>
                <a:close/>
              </a:path>
            </a:pathLst>
          </a:custGeom>
          <a:solidFill>
            <a:srgbClr val="FAD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8EC1B-FE7F-70E0-555B-E88231BF03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C7B83">
                    <a:lumMod val="20000"/>
                    <a:lumOff val="8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C7B83">
                  <a:lumMod val="20000"/>
                  <a:lumOff val="80000"/>
                </a:srgbClr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68BF0-2C2E-BC3C-3FC4-46491EC52D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074" y="5668695"/>
            <a:ext cx="11274552" cy="770205"/>
          </a:xfrm>
        </p:spPr>
        <p:txBody>
          <a:bodyPr/>
          <a:lstStyle/>
          <a:p>
            <a:pPr lvl="0">
              <a:defRPr/>
            </a:pPr>
            <a:r>
              <a:rPr lang="en-US">
                <a:solidFill>
                  <a:prstClr val="black"/>
                </a:solidFill>
                <a:ea typeface="Aptos" panose="020B0004020202020204" pitchFamily="34" charset="0"/>
                <a:cs typeface="Arial" panose="020B0604020202020204" pitchFamily="34" charset="0"/>
              </a:rPr>
              <a:t>LGR5, leucine-rich repeat-containing G-protein coupled receptor 5; RSPO, R-spondins.</a:t>
            </a:r>
            <a:endParaRPr lang="en-US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>
                <a:solidFill>
                  <a:prstClr val="black"/>
                </a:solidFill>
              </a:rPr>
              <a:t>1. Morgan RG, et al. </a:t>
            </a:r>
            <a:r>
              <a:rPr lang="en-US" i="1">
                <a:solidFill>
                  <a:prstClr val="black"/>
                </a:solidFill>
              </a:rPr>
              <a:t>Br J Cancer</a:t>
            </a:r>
            <a:r>
              <a:rPr lang="en-US">
                <a:solidFill>
                  <a:prstClr val="black"/>
                </a:solidFill>
              </a:rPr>
              <a:t>. 2015;112(4):714-719; 2. Fumagalli A, et al. </a:t>
            </a:r>
            <a:r>
              <a:rPr lang="en-US" i="1">
                <a:solidFill>
                  <a:prstClr val="black"/>
                </a:solidFill>
              </a:rPr>
              <a:t>Cell Stem Cell</a:t>
            </a:r>
            <a:r>
              <a:rPr lang="en-US">
                <a:solidFill>
                  <a:prstClr val="black"/>
                </a:solidFill>
              </a:rPr>
              <a:t>. 2020;26(4):569-578.e7; 3. </a:t>
            </a:r>
            <a:r>
              <a:rPr lang="en-US" kern="10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Walker F, et al. </a:t>
            </a:r>
            <a:r>
              <a:rPr lang="en-US" i="1" kern="10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PLoS One. </a:t>
            </a:r>
            <a:r>
              <a:rPr lang="en-US" kern="10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2011;6(7):e22733; 4. Fey SK, et al. </a:t>
            </a:r>
            <a:r>
              <a:rPr lang="en-US" i="1" kern="10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Cell Rep. </a:t>
            </a:r>
            <a:r>
              <a:rPr lang="en-US" kern="10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2024;43(6):114270; </a:t>
            </a:r>
            <a:br>
              <a:rPr lang="en-US" kern="100">
                <a:ea typeface="Aptos" panose="020B0004020202020204" pitchFamily="34" charset="0"/>
                <a:cs typeface="Times New Roman"/>
              </a:rPr>
            </a:br>
            <a:r>
              <a:rPr lang="en-US" kern="10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5. </a:t>
            </a:r>
            <a:r>
              <a:rPr lang="en-US">
                <a:solidFill>
                  <a:prstClr val="black"/>
                </a:solidFill>
              </a:rPr>
              <a:t>Ge Y, Fuchs E. </a:t>
            </a:r>
            <a:r>
              <a:rPr lang="en-US" i="1">
                <a:solidFill>
                  <a:prstClr val="black"/>
                </a:solidFill>
              </a:rPr>
              <a:t>Nat Rev Genet</a:t>
            </a:r>
            <a:r>
              <a:rPr lang="en-US">
                <a:solidFill>
                  <a:prstClr val="black"/>
                </a:solidFill>
              </a:rPr>
              <a:t>. 2018;19(5):311-325; 6. Carmon KS, et al. </a:t>
            </a:r>
            <a:r>
              <a:rPr lang="en-US" i="1">
                <a:solidFill>
                  <a:prstClr val="black"/>
                </a:solidFill>
              </a:rPr>
              <a:t>Mol Cell Biol</a:t>
            </a:r>
            <a:r>
              <a:rPr lang="en-US">
                <a:solidFill>
                  <a:prstClr val="black"/>
                </a:solidFill>
              </a:rPr>
              <a:t>. 2012;32(11):2054-2064; 7. Snyder JC, et al. </a:t>
            </a:r>
            <a:r>
              <a:rPr lang="de-DE" i="1">
                <a:solidFill>
                  <a:prstClr val="black"/>
                </a:solidFill>
              </a:rPr>
              <a:t>J Biol Chem</a:t>
            </a:r>
            <a:r>
              <a:rPr lang="de-DE">
                <a:solidFill>
                  <a:prstClr val="black"/>
                </a:solidFill>
              </a:rPr>
              <a:t>. 2013;288(15):10286-10297;</a:t>
            </a:r>
            <a:r>
              <a:rPr lang="en-US">
                <a:solidFill>
                  <a:prstClr val="black"/>
                </a:solidFill>
              </a:rPr>
              <a:t> 8. 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Kobayashi S, et al. </a:t>
            </a:r>
            <a:r>
              <a:rPr lang="en-US" i="1">
                <a:solidFill>
                  <a:prstClr val="black"/>
                </a:solidFill>
                <a:latin typeface="Calibri" panose="020F0502020204030204"/>
              </a:rPr>
              <a:t>Stem Cells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 2012;30(12):2631-2644; 9. Posey TA, et al. </a:t>
            </a:r>
            <a:r>
              <a:rPr lang="en-US" i="1">
                <a:solidFill>
                  <a:prstClr val="black"/>
                </a:solidFill>
                <a:latin typeface="Calibri" panose="020F0502020204030204"/>
              </a:rPr>
              <a:t>Mol Cancer Ther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 2023;22(5):667-678; 10. Asfaha S, et al. </a:t>
            </a:r>
            <a:r>
              <a:rPr lang="en-US" i="1"/>
              <a:t>Cell Stem Cell. </a:t>
            </a:r>
            <a:r>
              <a:rPr lang="en-US"/>
              <a:t>2015;16(6):627-638; 11. High PC, et al. </a:t>
            </a:r>
            <a:r>
              <a:rPr lang="en-US" i="1"/>
              <a:t>Trends Cancer</a:t>
            </a:r>
            <a:r>
              <a:rPr lang="en-US"/>
              <a:t>. 2026:S2405-8033(26)00037-3; </a:t>
            </a:r>
            <a:br>
              <a:rPr lang="en-US"/>
            </a:br>
            <a:r>
              <a:rPr lang="en-US"/>
              <a:t>12. </a:t>
            </a:r>
            <a:r>
              <a:rPr lang="en-US">
                <a:solidFill>
                  <a:prstClr val="black"/>
                </a:solidFill>
              </a:rPr>
              <a:t>Conti S, et al. </a:t>
            </a:r>
            <a:r>
              <a:rPr lang="fr-FR" i="1">
                <a:solidFill>
                  <a:prstClr val="black"/>
                </a:solidFill>
              </a:rPr>
              <a:t>Nat Commun</a:t>
            </a:r>
            <a:r>
              <a:rPr lang="fr-FR">
                <a:solidFill>
                  <a:prstClr val="black"/>
                </a:solidFill>
              </a:rPr>
              <a:t>. 2024;15(1):3363; </a:t>
            </a:r>
            <a:r>
              <a:rPr lang="en-US"/>
              <a:t>13. </a:t>
            </a:r>
            <a:r>
              <a:rPr lang="en-US">
                <a:solidFill>
                  <a:prstClr val="black"/>
                </a:solidFill>
              </a:rPr>
              <a:t>Okamoto Y, et al. </a:t>
            </a:r>
            <a:r>
              <a:rPr lang="en-US" i="1">
                <a:solidFill>
                  <a:prstClr val="black"/>
                </a:solidFill>
              </a:rPr>
              <a:t>J Biol Chem</a:t>
            </a:r>
            <a:r>
              <a:rPr lang="en-US">
                <a:solidFill>
                  <a:prstClr val="black"/>
                </a:solidFill>
              </a:rPr>
              <a:t>. 2020;295(14):4591-4603.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C6E311-C246-3041-C3FA-A7785E318DA3}"/>
              </a:ext>
            </a:extLst>
          </p:cNvPr>
          <p:cNvSpPr txBox="1"/>
          <p:nvPr/>
        </p:nvSpPr>
        <p:spPr>
          <a:xfrm>
            <a:off x="1184406" y="4384489"/>
            <a:ext cx="5083545" cy="90078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  <p:txBody>
          <a:bodyPr wrap="square" lIns="548640" tIns="0" bIns="0" anchor="ctr">
            <a:noAutofit/>
          </a:bodyPr>
          <a:lstStyle/>
          <a:p>
            <a:pPr lvl="0"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Transitioning between LGR5-positive and</a:t>
            </a:r>
            <a:b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LGR5-negative states allows cancer cells to</a:t>
            </a:r>
            <a:b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phenotype and behavior</a:t>
            </a:r>
            <a:r>
              <a:rPr lang="en-US" altLang="en-US" sz="1400" baseline="30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1400" b="0" i="0" u="none" strike="noStrike" kern="1200" cap="none" spc="0" normalizeH="0" baseline="3000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altLang="en-US" sz="1400" baseline="30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5,11–13</a:t>
            </a:r>
            <a:endParaRPr kumimoji="0" lang="en-US" altLang="en-US" sz="1400" b="0" i="0" u="none" strike="noStrike" kern="1200" cap="none" spc="0" normalizeH="0" baseline="3000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F46E8A-B539-3136-343E-93E75E7B1247}"/>
              </a:ext>
            </a:extLst>
          </p:cNvPr>
          <p:cNvSpPr txBox="1"/>
          <p:nvPr/>
        </p:nvSpPr>
        <p:spPr>
          <a:xfrm>
            <a:off x="1184406" y="2991069"/>
            <a:ext cx="5083545" cy="900789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  <p:txBody>
          <a:bodyPr wrap="square" lIns="548640" tIns="0" rIns="54864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LGR5 expression is silenced when cancer cells are subjected to stress (eg, chemotherapy, radiation)</a:t>
            </a:r>
            <a:r>
              <a:rPr lang="en-US" altLang="en-US" sz="1400" baseline="30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altLang="en-US" sz="14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lang="en-US" altLang="en-US" sz="1400" baseline="30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n-US" altLang="en-US" sz="14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–11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F4BA60A-E806-7391-EA73-1B451B2B3645}"/>
              </a:ext>
            </a:extLst>
          </p:cNvPr>
          <p:cNvSpPr/>
          <p:nvPr/>
        </p:nvSpPr>
        <p:spPr>
          <a:xfrm>
            <a:off x="818278" y="3056570"/>
            <a:ext cx="745274" cy="7452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365F38-2701-A950-AD7E-EEE2CDB19BC6}"/>
              </a:ext>
            </a:extLst>
          </p:cNvPr>
          <p:cNvSpPr/>
          <p:nvPr/>
        </p:nvSpPr>
        <p:spPr>
          <a:xfrm>
            <a:off x="818278" y="4461035"/>
            <a:ext cx="745274" cy="7452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94F301-44DD-A09E-0D4E-D93636C1B1DF}"/>
              </a:ext>
            </a:extLst>
          </p:cNvPr>
          <p:cNvSpPr txBox="1"/>
          <p:nvPr/>
        </p:nvSpPr>
        <p:spPr>
          <a:xfrm>
            <a:off x="1184406" y="1555531"/>
            <a:ext cx="5083545" cy="900789"/>
          </a:xfrm>
          <a:prstGeom prst="roundRect">
            <a:avLst>
              <a:gd name="adj" fmla="val 50000"/>
            </a:avLst>
          </a:prstGeom>
          <a:solidFill>
            <a:srgbClr val="6A7BA5"/>
          </a:solidFill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  <p:txBody>
          <a:bodyPr wrap="square" lIns="548640" t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LGR5 is constantly internalized (even without RSPO) and replaced at the cell surface</a:t>
            </a:r>
            <a:r>
              <a:rPr lang="en-US" altLang="en-US" sz="14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en-US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2A5FC89-7057-DB99-FAA0-AD131D702471}"/>
              </a:ext>
            </a:extLst>
          </p:cNvPr>
          <p:cNvSpPr/>
          <p:nvPr/>
        </p:nvSpPr>
        <p:spPr>
          <a:xfrm>
            <a:off x="818278" y="1627583"/>
            <a:ext cx="745274" cy="7452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54" name="Title 4">
            <a:extLst>
              <a:ext uri="{FF2B5EF4-FFF2-40B4-BE49-F238E27FC236}">
                <a16:creationId xmlns:a16="http://schemas.microsoft.com/office/drawing/2014/main" id="{902596BD-10BB-3149-BCB2-689816A37336}"/>
              </a:ext>
            </a:extLst>
          </p:cNvPr>
          <p:cNvSpPr txBox="1">
            <a:spLocks/>
          </p:cNvSpPr>
          <p:nvPr/>
        </p:nvSpPr>
        <p:spPr>
          <a:xfrm>
            <a:off x="457201" y="285783"/>
            <a:ext cx="11274552" cy="400174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79000"/>
              </a:lnSpc>
              <a:spcBef>
                <a:spcPct val="0"/>
              </a:spcBef>
              <a:buNone/>
              <a:defRPr lang="en-US" sz="3200" b="1" kern="1200" cap="none" baseline="0" noProof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cs typeface="Times New Roman" panose="02020603050405020304" pitchFamily="18" charset="0"/>
              </a:rPr>
              <a:t>LGR5 Can Be a Dynamic Regulator of Pathogenic Plasticity</a:t>
            </a:r>
            <a:r>
              <a:rPr lang="en-US" baseline="30000">
                <a:ea typeface="Aptos" panose="020B0004020202020204" pitchFamily="34" charset="0"/>
                <a:cs typeface="Times New Roman" panose="02020603050405020304" pitchFamily="18" charset="0"/>
              </a:rPr>
              <a:t>1–5</a:t>
            </a:r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585E45-E111-E151-8F57-EB783218AAA4}"/>
              </a:ext>
            </a:extLst>
          </p:cNvPr>
          <p:cNvSpPr txBox="1"/>
          <p:nvPr/>
        </p:nvSpPr>
        <p:spPr>
          <a:xfrm>
            <a:off x="457200" y="685983"/>
            <a:ext cx="11277599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US" sz="2400" b="1" dirty="0">
                <a:solidFill>
                  <a:srgbClr val="A22218"/>
                </a:solidFill>
              </a:rPr>
              <a:t>Changes in Expression Drive Metastasis and Treatment Resistance</a:t>
            </a:r>
            <a:r>
              <a:rPr lang="en-US" sz="2400" b="1" baseline="30000" dirty="0">
                <a:solidFill>
                  <a:srgbClr val="A22218"/>
                </a:solidFill>
              </a:rPr>
              <a:t>1</a:t>
            </a:r>
            <a:r>
              <a:rPr lang="en-US" sz="2400" baseline="30000" dirty="0">
                <a:solidFill>
                  <a:schemeClr val="accent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2400" b="1" baseline="30000" dirty="0">
                <a:solidFill>
                  <a:srgbClr val="A22218"/>
                </a:solidFill>
              </a:rPr>
              <a:t>5</a:t>
            </a:r>
            <a:endParaRPr lang="en-US" sz="2400" b="1" dirty="0">
              <a:solidFill>
                <a:srgbClr val="A22218"/>
              </a:solidFill>
            </a:endParaRPr>
          </a:p>
        </p:txBody>
      </p:sp>
      <p:sp>
        <p:nvSpPr>
          <p:cNvPr id="56" name="Tijdelijke aanduiding voor voettekst 4">
            <a:extLst>
              <a:ext uri="{FF2B5EF4-FFF2-40B4-BE49-F238E27FC236}">
                <a16:creationId xmlns:a16="http://schemas.microsoft.com/office/drawing/2014/main" id="{3CB7A417-BC4D-A57A-B528-0526DDC9895E}"/>
              </a:ext>
            </a:extLst>
          </p:cNvPr>
          <p:cNvSpPr txBox="1">
            <a:spLocks/>
          </p:cNvSpPr>
          <p:nvPr/>
        </p:nvSpPr>
        <p:spPr>
          <a:xfrm>
            <a:off x="3752849" y="6530975"/>
            <a:ext cx="4683125" cy="246063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© 2026 Genmab A/S. All rights reserved.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E2CE37-A854-E772-5D50-C3D2EFB6EF4A}"/>
              </a:ext>
            </a:extLst>
          </p:cNvPr>
          <p:cNvGrpSpPr/>
          <p:nvPr/>
        </p:nvGrpSpPr>
        <p:grpSpPr>
          <a:xfrm>
            <a:off x="10721763" y="2364247"/>
            <a:ext cx="559800" cy="601968"/>
            <a:chOff x="7383594" y="4068720"/>
            <a:chExt cx="707343" cy="7606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A8A593-337B-080F-6710-EEF7D461C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" r="741"/>
            <a:stretch/>
          </p:blipFill>
          <p:spPr>
            <a:xfrm rot="10800000">
              <a:off x="7383594" y="4068721"/>
              <a:ext cx="348272" cy="555522"/>
            </a:xfrm>
            <a:prstGeom prst="rect">
              <a:avLst/>
            </a:prstGeom>
            <a:effectLst/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06B335F-9DA6-7996-691B-76F83C2EC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" r="741"/>
            <a:stretch/>
          </p:blipFill>
          <p:spPr>
            <a:xfrm rot="10800000">
              <a:off x="7742660" y="4068720"/>
              <a:ext cx="348277" cy="555522"/>
            </a:xfrm>
            <a:prstGeom prst="rect">
              <a:avLst/>
            </a:prstGeom>
            <a:effectLst/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322515F-E0A3-5F82-F317-883053BE0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" r="741"/>
            <a:stretch/>
          </p:blipFill>
          <p:spPr>
            <a:xfrm rot="10800000">
              <a:off x="7563146" y="4273832"/>
              <a:ext cx="348272" cy="555522"/>
            </a:xfrm>
            <a:prstGeom prst="rect">
              <a:avLst/>
            </a:prstGeom>
            <a:effectLst>
              <a:glow rad="127000">
                <a:srgbClr val="49B6ED">
                  <a:alpha val="62000"/>
                </a:srgbClr>
              </a:glow>
            </a:effectLst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913C15F5-C718-ADC3-EFEC-4B60638159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8"/>
          <a:stretch/>
        </p:blipFill>
        <p:spPr>
          <a:xfrm>
            <a:off x="10718427" y="4419438"/>
            <a:ext cx="566473" cy="530710"/>
          </a:xfrm>
          <a:prstGeom prst="rect">
            <a:avLst/>
          </a:prstGeom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509F594-95BC-AFBE-69B7-98BA48236DC2}"/>
              </a:ext>
            </a:extLst>
          </p:cNvPr>
          <p:cNvSpPr txBox="1"/>
          <p:nvPr/>
        </p:nvSpPr>
        <p:spPr>
          <a:xfrm>
            <a:off x="10136952" y="3085220"/>
            <a:ext cx="1729422" cy="408623"/>
          </a:xfrm>
          <a:prstGeom prst="roundRect">
            <a:avLst>
              <a:gd name="adj" fmla="val 50000"/>
            </a:avLst>
          </a:prstGeom>
          <a:noFill/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LGR5-positive (+)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Epithelial | Proliferative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B57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2305A4-0776-4D86-E0F4-8A0E263BEC0A}"/>
              </a:ext>
            </a:extLst>
          </p:cNvPr>
          <p:cNvSpPr txBox="1"/>
          <p:nvPr/>
        </p:nvSpPr>
        <p:spPr>
          <a:xfrm>
            <a:off x="10136952" y="4973586"/>
            <a:ext cx="1729422" cy="408623"/>
          </a:xfrm>
          <a:prstGeom prst="roundRect">
            <a:avLst>
              <a:gd name="adj" fmla="val 50000"/>
            </a:avLst>
          </a:prstGeom>
          <a:noFill/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LGR5-negative (−)</a:t>
            </a:r>
            <a:b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Mesenchymal </a:t>
            </a:r>
            <a:r>
              <a:rPr lang="en-US" altLang="en-US" sz="900" dirty="0">
                <a:solidFill>
                  <a:srgbClr val="3B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Mobile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B57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46B61C3-DCCA-5CD4-5808-10A06F455D34}"/>
              </a:ext>
            </a:extLst>
          </p:cNvPr>
          <p:cNvCxnSpPr>
            <a:cxnSpLocks/>
          </p:cNvCxnSpPr>
          <p:nvPr/>
        </p:nvCxnSpPr>
        <p:spPr>
          <a:xfrm flipH="1">
            <a:off x="11001663" y="3580645"/>
            <a:ext cx="0" cy="734049"/>
          </a:xfrm>
          <a:prstGeom prst="straightConnector1">
            <a:avLst/>
          </a:prstGeom>
          <a:ln w="19050">
            <a:solidFill>
              <a:srgbClr val="FFC71D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C4C13BF-A7C1-004D-418F-B5D9C87FD06C}"/>
              </a:ext>
            </a:extLst>
          </p:cNvPr>
          <p:cNvCxnSpPr>
            <a:cxnSpLocks/>
          </p:cNvCxnSpPr>
          <p:nvPr/>
        </p:nvCxnSpPr>
        <p:spPr>
          <a:xfrm>
            <a:off x="8442434" y="4581966"/>
            <a:ext cx="0" cy="659757"/>
          </a:xfrm>
          <a:prstGeom prst="straightConnector1">
            <a:avLst/>
          </a:prstGeom>
          <a:ln w="19050">
            <a:solidFill>
              <a:srgbClr val="7A191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E7C31BF-A139-ECBC-94FD-81121737A3E5}"/>
              </a:ext>
            </a:extLst>
          </p:cNvPr>
          <p:cNvGrpSpPr/>
          <p:nvPr/>
        </p:nvGrpSpPr>
        <p:grpSpPr>
          <a:xfrm>
            <a:off x="7801630" y="3103982"/>
            <a:ext cx="1285407" cy="1424402"/>
            <a:chOff x="8217679" y="3269965"/>
            <a:chExt cx="1864910" cy="206656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338E418-8CDB-FF14-341E-FA81B7A8B9EE}"/>
                </a:ext>
              </a:extLst>
            </p:cNvPr>
            <p:cNvGrpSpPr/>
            <p:nvPr/>
          </p:nvGrpSpPr>
          <p:grpSpPr>
            <a:xfrm>
              <a:off x="8217679" y="3269965"/>
              <a:ext cx="1864910" cy="2066569"/>
              <a:chOff x="8113374" y="3260227"/>
              <a:chExt cx="1864910" cy="2066569"/>
            </a:xfrm>
          </p:grpSpPr>
          <p:pic>
            <p:nvPicPr>
              <p:cNvPr id="63" name="Picture 62" descr="A circular design with blue dots&#10;&#10;AI-generated content may be incorrect.">
                <a:extLst>
                  <a:ext uri="{FF2B5EF4-FFF2-40B4-BE49-F238E27FC236}">
                    <a16:creationId xmlns:a16="http://schemas.microsoft.com/office/drawing/2014/main" id="{9A9FC5B4-FB42-69AE-9BA4-CCA3E1F3F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3374" y="3461885"/>
                <a:ext cx="1864910" cy="1864911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9680F8B3-EE37-73C1-35D7-0CB24AA9C5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493154" y="3260227"/>
                <a:ext cx="1115483" cy="843199"/>
              </a:xfrm>
              <a:prstGeom prst="rect">
                <a:avLst/>
              </a:prstGeom>
              <a:effectLst>
                <a:glow rad="63500">
                  <a:schemeClr val="bg1">
                    <a:lumMod val="75000"/>
                    <a:alpha val="40000"/>
                  </a:schemeClr>
                </a:glow>
              </a:effectLst>
            </p:spPr>
          </p:pic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50C6370-0E7A-85B9-E28C-57478E815C78}"/>
                </a:ext>
              </a:extLst>
            </p:cNvPr>
            <p:cNvSpPr txBox="1"/>
            <p:nvPr/>
          </p:nvSpPr>
          <p:spPr>
            <a:xfrm>
              <a:off x="8721050" y="4202447"/>
              <a:ext cx="892442" cy="589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Internal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vesicle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82E83E8-5912-5552-7A86-58D33BF8512C}"/>
              </a:ext>
            </a:extLst>
          </p:cNvPr>
          <p:cNvGrpSpPr/>
          <p:nvPr/>
        </p:nvGrpSpPr>
        <p:grpSpPr>
          <a:xfrm>
            <a:off x="9068228" y="4535629"/>
            <a:ext cx="877261" cy="682291"/>
            <a:chOff x="8056044" y="4313194"/>
            <a:chExt cx="877261" cy="68229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DE08204-AA6B-2090-47AA-6BD4EA432C8F}"/>
                </a:ext>
              </a:extLst>
            </p:cNvPr>
            <p:cNvGrpSpPr/>
            <p:nvPr/>
          </p:nvGrpSpPr>
          <p:grpSpPr>
            <a:xfrm>
              <a:off x="8089049" y="4375391"/>
              <a:ext cx="802775" cy="601589"/>
              <a:chOff x="1337989" y="1826399"/>
              <a:chExt cx="830725" cy="622535"/>
            </a:xfrm>
            <a:gradFill>
              <a:gsLst>
                <a:gs pos="0">
                  <a:schemeClr val="bg1">
                    <a:lumMod val="85000"/>
                    <a:alpha val="0"/>
                  </a:schemeClr>
                </a:gs>
                <a:gs pos="51000">
                  <a:schemeClr val="bg1">
                    <a:lumMod val="75000"/>
                    <a:alpha val="34924"/>
                  </a:schemeClr>
                </a:gs>
                <a:gs pos="73000">
                  <a:schemeClr val="bg1">
                    <a:lumMod val="75000"/>
                    <a:alpha val="53000"/>
                  </a:schemeClr>
                </a:gs>
                <a:gs pos="100000">
                  <a:schemeClr val="bg1">
                    <a:lumMod val="75000"/>
                    <a:alpha val="58542"/>
                  </a:schemeClr>
                </a:gs>
              </a:gsLst>
              <a:lin ang="5400000" scaled="1"/>
            </a:gradFill>
          </p:grpSpPr>
          <p:sp>
            <p:nvSpPr>
              <p:cNvPr id="76" name="Explosion: 8 Points 12">
                <a:extLst>
                  <a:ext uri="{FF2B5EF4-FFF2-40B4-BE49-F238E27FC236}">
                    <a16:creationId xmlns:a16="http://schemas.microsoft.com/office/drawing/2014/main" id="{640631C9-19F3-6570-A9C9-5CD82290659E}"/>
                  </a:ext>
                </a:extLst>
              </p:cNvPr>
              <p:cNvSpPr/>
              <p:nvPr/>
            </p:nvSpPr>
            <p:spPr>
              <a:xfrm>
                <a:off x="1447458" y="1826399"/>
                <a:ext cx="611794" cy="6225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accent3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0526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27D5321-6FDD-56FA-39FF-10994290FDA8}"/>
                  </a:ext>
                </a:extLst>
              </p:cNvPr>
              <p:cNvSpPr txBox="1"/>
              <p:nvPr/>
            </p:nvSpPr>
            <p:spPr>
              <a:xfrm>
                <a:off x="1337989" y="1914011"/>
                <a:ext cx="830725" cy="396489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7A191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Stress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B4D8970-8AFB-8B58-5FED-B98A0D3C81C8}"/>
                </a:ext>
              </a:extLst>
            </p:cNvPr>
            <p:cNvGrpSpPr/>
            <p:nvPr/>
          </p:nvGrpSpPr>
          <p:grpSpPr>
            <a:xfrm>
              <a:off x="8056044" y="4313194"/>
              <a:ext cx="278715" cy="283608"/>
              <a:chOff x="10542157" y="2016502"/>
              <a:chExt cx="383885" cy="390625"/>
            </a:xfrm>
          </p:grpSpPr>
          <p:sp>
            <p:nvSpPr>
              <p:cNvPr id="74" name="Explosion: 8 Points 12">
                <a:extLst>
                  <a:ext uri="{FF2B5EF4-FFF2-40B4-BE49-F238E27FC236}">
                    <a16:creationId xmlns:a16="http://schemas.microsoft.com/office/drawing/2014/main" id="{6E6C16DD-927A-0E35-A42E-7104BA85951A}"/>
                  </a:ext>
                </a:extLst>
              </p:cNvPr>
              <p:cNvSpPr/>
              <p:nvPr/>
            </p:nvSpPr>
            <p:spPr>
              <a:xfrm>
                <a:off x="10542157" y="2016502"/>
                <a:ext cx="383885" cy="390625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0526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75" name="Picture 4" descr="Chemotherapy icon Images, Stock Photos &amp; Vectors | Shutterstock">
                <a:extLst>
                  <a:ext uri="{FF2B5EF4-FFF2-40B4-BE49-F238E27FC236}">
                    <a16:creationId xmlns:a16="http://schemas.microsoft.com/office/drawing/2014/main" id="{8FCA7393-C764-BEEA-FBF0-958D650B2D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24" t="9009" r="19646" b="17907"/>
              <a:stretch/>
            </p:blipFill>
            <p:spPr bwMode="auto">
              <a:xfrm>
                <a:off x="10610926" y="2047566"/>
                <a:ext cx="243790" cy="323950"/>
              </a:xfrm>
              <a:prstGeom prst="ellipse">
                <a:avLst/>
              </a:prstGeom>
              <a:solidFill>
                <a:srgbClr val="FFFFFF"/>
              </a:solidFill>
            </p:spPr>
          </p:pic>
        </p:grpSp>
        <p:sp>
          <p:nvSpPr>
            <p:cNvPr id="68" name="Explosion: 8 Points 12">
              <a:extLst>
                <a:ext uri="{FF2B5EF4-FFF2-40B4-BE49-F238E27FC236}">
                  <a16:creationId xmlns:a16="http://schemas.microsoft.com/office/drawing/2014/main" id="{C21C242C-DB4B-C74A-C329-EA334954A859}"/>
                </a:ext>
              </a:extLst>
            </p:cNvPr>
            <p:cNvSpPr/>
            <p:nvPr/>
          </p:nvSpPr>
          <p:spPr>
            <a:xfrm>
              <a:off x="8654590" y="4711877"/>
              <a:ext cx="278715" cy="2836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0526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59589DD-3912-A57D-FCA7-B449480A3CE6}"/>
                </a:ext>
              </a:extLst>
            </p:cNvPr>
            <p:cNvGrpSpPr/>
            <p:nvPr/>
          </p:nvGrpSpPr>
          <p:grpSpPr>
            <a:xfrm>
              <a:off x="8720933" y="4785406"/>
              <a:ext cx="146028" cy="141160"/>
              <a:chOff x="2219326" y="1346613"/>
              <a:chExt cx="190500" cy="184151"/>
            </a:xfrm>
            <a:solidFill>
              <a:schemeClr val="accent1"/>
            </a:solidFill>
          </p:grpSpPr>
          <p:sp>
            <p:nvSpPr>
              <p:cNvPr id="70" name="Oval 480">
                <a:extLst>
                  <a:ext uri="{FF2B5EF4-FFF2-40B4-BE49-F238E27FC236}">
                    <a16:creationId xmlns:a16="http://schemas.microsoft.com/office/drawing/2014/main" id="{2DCB9D8F-067C-EE87-32FD-420D2CBA3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0763" y="1406938"/>
                <a:ext cx="52388" cy="523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481">
                <a:extLst>
                  <a:ext uri="{FF2B5EF4-FFF2-40B4-BE49-F238E27FC236}">
                    <a16:creationId xmlns:a16="http://schemas.microsoft.com/office/drawing/2014/main" id="{A314A90B-9976-4595-A9B0-96E161DCF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601" y="1459326"/>
                <a:ext cx="107950" cy="71438"/>
              </a:xfrm>
              <a:custGeom>
                <a:avLst/>
                <a:gdLst>
                  <a:gd name="T0" fmla="*/ 15 w 29"/>
                  <a:gd name="T1" fmla="*/ 2 h 19"/>
                  <a:gd name="T2" fmla="*/ 9 w 29"/>
                  <a:gd name="T3" fmla="*/ 0 h 19"/>
                  <a:gd name="T4" fmla="*/ 0 w 29"/>
                  <a:gd name="T5" fmla="*/ 14 h 19"/>
                  <a:gd name="T6" fmla="*/ 15 w 29"/>
                  <a:gd name="T7" fmla="*/ 19 h 19"/>
                  <a:gd name="T8" fmla="*/ 29 w 29"/>
                  <a:gd name="T9" fmla="*/ 14 h 19"/>
                  <a:gd name="T10" fmla="*/ 20 w 29"/>
                  <a:gd name="T11" fmla="*/ 1 h 19"/>
                  <a:gd name="T12" fmla="*/ 15 w 29"/>
                  <a:gd name="T1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9">
                    <a:moveTo>
                      <a:pt x="15" y="2"/>
                    </a:moveTo>
                    <a:cubicBezTo>
                      <a:pt x="13" y="2"/>
                      <a:pt x="11" y="1"/>
                      <a:pt x="9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17"/>
                      <a:pt x="9" y="19"/>
                      <a:pt x="15" y="19"/>
                    </a:cubicBezTo>
                    <a:cubicBezTo>
                      <a:pt x="20" y="19"/>
                      <a:pt x="25" y="17"/>
                      <a:pt x="29" y="14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8" y="2"/>
                      <a:pt x="16" y="2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 482">
                <a:extLst>
                  <a:ext uri="{FF2B5EF4-FFF2-40B4-BE49-F238E27FC236}">
                    <a16:creationId xmlns:a16="http://schemas.microsoft.com/office/drawing/2014/main" id="{E642C067-2DAF-94B0-A969-3ADAC760A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039" y="1346613"/>
                <a:ext cx="77787" cy="93663"/>
              </a:xfrm>
              <a:custGeom>
                <a:avLst/>
                <a:gdLst>
                  <a:gd name="T0" fmla="*/ 5 w 21"/>
                  <a:gd name="T1" fmla="*/ 23 h 25"/>
                  <a:gd name="T2" fmla="*/ 5 w 21"/>
                  <a:gd name="T3" fmla="*/ 24 h 25"/>
                  <a:gd name="T4" fmla="*/ 21 w 21"/>
                  <a:gd name="T5" fmla="*/ 25 h 25"/>
                  <a:gd name="T6" fmla="*/ 21 w 21"/>
                  <a:gd name="T7" fmla="*/ 23 h 25"/>
                  <a:gd name="T8" fmla="*/ 7 w 21"/>
                  <a:gd name="T9" fmla="*/ 0 h 25"/>
                  <a:gd name="T10" fmla="*/ 0 w 21"/>
                  <a:gd name="T11" fmla="*/ 15 h 25"/>
                  <a:gd name="T12" fmla="*/ 5 w 21"/>
                  <a:gd name="T13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5">
                    <a:moveTo>
                      <a:pt x="5" y="23"/>
                    </a:moveTo>
                    <a:cubicBezTo>
                      <a:pt x="5" y="23"/>
                      <a:pt x="5" y="24"/>
                      <a:pt x="5" y="24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5"/>
                      <a:pt x="21" y="24"/>
                      <a:pt x="21" y="23"/>
                    </a:cubicBezTo>
                    <a:cubicBezTo>
                      <a:pt x="21" y="13"/>
                      <a:pt x="15" y="4"/>
                      <a:pt x="7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" y="16"/>
                      <a:pt x="5" y="20"/>
                      <a:pt x="5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483">
                <a:extLst>
                  <a:ext uri="{FF2B5EF4-FFF2-40B4-BE49-F238E27FC236}">
                    <a16:creationId xmlns:a16="http://schemas.microsoft.com/office/drawing/2014/main" id="{FD1679CB-2339-F685-A38A-506FED873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326" y="1346613"/>
                <a:ext cx="82550" cy="93663"/>
              </a:xfrm>
              <a:custGeom>
                <a:avLst/>
                <a:gdLst>
                  <a:gd name="T0" fmla="*/ 0 w 22"/>
                  <a:gd name="T1" fmla="*/ 25 h 25"/>
                  <a:gd name="T2" fmla="*/ 17 w 22"/>
                  <a:gd name="T3" fmla="*/ 24 h 25"/>
                  <a:gd name="T4" fmla="*/ 17 w 22"/>
                  <a:gd name="T5" fmla="*/ 23 h 25"/>
                  <a:gd name="T6" fmla="*/ 22 w 22"/>
                  <a:gd name="T7" fmla="*/ 15 h 25"/>
                  <a:gd name="T8" fmla="*/ 15 w 22"/>
                  <a:gd name="T9" fmla="*/ 0 h 25"/>
                  <a:gd name="T10" fmla="*/ 0 w 22"/>
                  <a:gd name="T11" fmla="*/ 23 h 25"/>
                  <a:gd name="T12" fmla="*/ 0 w 22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5">
                    <a:moveTo>
                      <a:pt x="0" y="25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19"/>
                      <a:pt x="19" y="16"/>
                      <a:pt x="22" y="15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6" y="4"/>
                      <a:pt x="0" y="13"/>
                      <a:pt x="0" y="23"/>
                    </a:cubicBezTo>
                    <a:cubicBezTo>
                      <a:pt x="0" y="24"/>
                      <a:pt x="0" y="24"/>
                      <a:pt x="0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9974377-B9FE-9F12-A46A-AE179767F29C}"/>
              </a:ext>
            </a:extLst>
          </p:cNvPr>
          <p:cNvCxnSpPr>
            <a:cxnSpLocks/>
          </p:cNvCxnSpPr>
          <p:nvPr/>
        </p:nvCxnSpPr>
        <p:spPr>
          <a:xfrm flipH="1">
            <a:off x="8442433" y="2400024"/>
            <a:ext cx="0" cy="673419"/>
          </a:xfrm>
          <a:prstGeom prst="straightConnector1">
            <a:avLst/>
          </a:prstGeom>
          <a:ln w="19050">
            <a:solidFill>
              <a:srgbClr val="6A7BA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8050EEF-FA33-094E-350F-29C870622D8B}"/>
              </a:ext>
            </a:extLst>
          </p:cNvPr>
          <p:cNvSpPr txBox="1"/>
          <p:nvPr/>
        </p:nvSpPr>
        <p:spPr>
          <a:xfrm>
            <a:off x="7598203" y="5279810"/>
            <a:ext cx="1688462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A19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LGR5 silenced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5EBAF3E-DEBB-F552-2527-0D31B8FEDFC2}"/>
              </a:ext>
            </a:extLst>
          </p:cNvPr>
          <p:cNvSpPr/>
          <p:nvPr/>
        </p:nvSpPr>
        <p:spPr>
          <a:xfrm>
            <a:off x="8297452" y="2591752"/>
            <a:ext cx="289962" cy="289962"/>
          </a:xfrm>
          <a:prstGeom prst="ellipse">
            <a:avLst/>
          </a:prstGeom>
          <a:solidFill>
            <a:srgbClr val="6A7BA5"/>
          </a:solidFill>
          <a:ln w="28575">
            <a:solidFill>
              <a:srgbClr val="FADAD8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9AD2F6D-C64B-6489-9CE0-7949AD48EF2C}"/>
              </a:ext>
            </a:extLst>
          </p:cNvPr>
          <p:cNvSpPr/>
          <p:nvPr/>
        </p:nvSpPr>
        <p:spPr>
          <a:xfrm>
            <a:off x="8298314" y="4752528"/>
            <a:ext cx="289962" cy="289962"/>
          </a:xfrm>
          <a:prstGeom prst="ellipse">
            <a:avLst/>
          </a:prstGeom>
          <a:solidFill>
            <a:srgbClr val="7A1912"/>
          </a:solidFill>
          <a:ln w="28575">
            <a:solidFill>
              <a:srgbClr val="FADAD8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3E3A693-3102-C2F1-5926-75C9D2A9BD06}"/>
              </a:ext>
            </a:extLst>
          </p:cNvPr>
          <p:cNvSpPr/>
          <p:nvPr/>
        </p:nvSpPr>
        <p:spPr>
          <a:xfrm>
            <a:off x="10843629" y="3789635"/>
            <a:ext cx="316068" cy="316069"/>
          </a:xfrm>
          <a:prstGeom prst="ellipse">
            <a:avLst/>
          </a:prstGeom>
          <a:solidFill>
            <a:srgbClr val="FFC30C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386C50D-B1EE-20C8-EF84-D2EFB0CE5040}"/>
              </a:ext>
            </a:extLst>
          </p:cNvPr>
          <p:cNvSpPr txBox="1"/>
          <p:nvPr/>
        </p:nvSpPr>
        <p:spPr>
          <a:xfrm>
            <a:off x="8988144" y="1227318"/>
            <a:ext cx="1205779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b="1" i="1" dirty="0">
                <a:solidFill>
                  <a:schemeClr val="accent1"/>
                </a:solidFill>
              </a:rPr>
              <a:t>Cancer cell</a:t>
            </a:r>
          </a:p>
        </p:txBody>
      </p:sp>
      <p:pic>
        <p:nvPicPr>
          <p:cNvPr id="58" name="Picture 57" descr="A blue and white line&#10;&#10;AI-generated content may be incorrect.">
            <a:extLst>
              <a:ext uri="{FF2B5EF4-FFF2-40B4-BE49-F238E27FC236}">
                <a16:creationId xmlns:a16="http://schemas.microsoft.com/office/drawing/2014/main" id="{4EF60B70-DF5B-D2A4-301C-116F53E697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61" y="1630951"/>
            <a:ext cx="3588662" cy="6708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9675DB-1355-AB22-1327-9A4361FC83CC}"/>
              </a:ext>
            </a:extLst>
          </p:cNvPr>
          <p:cNvSpPr txBox="1"/>
          <p:nvPr/>
        </p:nvSpPr>
        <p:spPr>
          <a:xfrm>
            <a:off x="10140430" y="1775261"/>
            <a:ext cx="897217" cy="22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ell surface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DD5A3079-6A4F-407F-E475-AAE13371C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3397" y="1685561"/>
            <a:ext cx="897218" cy="678214"/>
          </a:xfrm>
          <a:prstGeom prst="rect">
            <a:avLst/>
          </a:prstGeom>
          <a:effectLst>
            <a:glow rad="63500">
              <a:schemeClr val="bg1">
                <a:lumMod val="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1008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8A087-5968-4992-1C48-117DD91F7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F1A3EEE-F55D-D614-4F4E-AA95C1F6FD9F}"/>
              </a:ext>
            </a:extLst>
          </p:cNvPr>
          <p:cNvGrpSpPr/>
          <p:nvPr/>
        </p:nvGrpSpPr>
        <p:grpSpPr>
          <a:xfrm>
            <a:off x="1122213" y="1647197"/>
            <a:ext cx="3000139" cy="3948058"/>
            <a:chOff x="1122213" y="1647197"/>
            <a:chExt cx="3000139" cy="3948058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0EBB7BF2-8359-2B64-2F6C-519A5470FC44}"/>
                </a:ext>
              </a:extLst>
            </p:cNvPr>
            <p:cNvSpPr/>
            <p:nvPr/>
          </p:nvSpPr>
          <p:spPr>
            <a:xfrm>
              <a:off x="1122213" y="1647197"/>
              <a:ext cx="3000139" cy="3934205"/>
            </a:xfrm>
            <a:prstGeom prst="roundRect">
              <a:avLst>
                <a:gd name="adj" fmla="val 629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0">
              <a:noFill/>
            </a:ln>
            <a:effectLst>
              <a:outerShdw blurRad="451897" dist="381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2623F1F6-A398-F3FC-D64A-6889413FDFE6}"/>
                </a:ext>
              </a:extLst>
            </p:cNvPr>
            <p:cNvSpPr/>
            <p:nvPr/>
          </p:nvSpPr>
          <p:spPr>
            <a:xfrm rot="10800000">
              <a:off x="1122213" y="3805382"/>
              <a:ext cx="3000139" cy="1789873"/>
            </a:xfrm>
            <a:prstGeom prst="round2SameRect">
              <a:avLst>
                <a:gd name="adj1" fmla="val 10217"/>
                <a:gd name="adj2" fmla="val 0"/>
              </a:avLst>
            </a:prstGeom>
            <a:solidFill>
              <a:schemeClr val="bg1"/>
            </a:solidFill>
            <a:ln w="1270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274526-CEC3-7F6B-8304-BAD68AA27902}"/>
              </a:ext>
            </a:extLst>
          </p:cNvPr>
          <p:cNvGrpSpPr/>
          <p:nvPr/>
        </p:nvGrpSpPr>
        <p:grpSpPr>
          <a:xfrm>
            <a:off x="4590049" y="1633342"/>
            <a:ext cx="3000139" cy="3961912"/>
            <a:chOff x="4590049" y="1633342"/>
            <a:chExt cx="3000139" cy="3961912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2F50EF2-EA83-A2C7-5DCB-6C1CEEC813E3}"/>
                </a:ext>
              </a:extLst>
            </p:cNvPr>
            <p:cNvSpPr/>
            <p:nvPr/>
          </p:nvSpPr>
          <p:spPr>
            <a:xfrm>
              <a:off x="4590049" y="1633342"/>
              <a:ext cx="3000139" cy="3934205"/>
            </a:xfrm>
            <a:prstGeom prst="roundRect">
              <a:avLst>
                <a:gd name="adj" fmla="val 6294"/>
              </a:avLst>
            </a:prstGeom>
            <a:solidFill>
              <a:schemeClr val="accent1">
                <a:lumMod val="75000"/>
              </a:schemeClr>
            </a:solidFill>
            <a:ln w="127000">
              <a:noFill/>
            </a:ln>
            <a:effectLst>
              <a:outerShdw blurRad="451897" dist="381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11" name="Round Same Side Corner Rectangle 10">
              <a:extLst>
                <a:ext uri="{FF2B5EF4-FFF2-40B4-BE49-F238E27FC236}">
                  <a16:creationId xmlns:a16="http://schemas.microsoft.com/office/drawing/2014/main" id="{EFC7B41E-ACFA-F770-7ACC-BDA9988825DC}"/>
                </a:ext>
              </a:extLst>
            </p:cNvPr>
            <p:cNvSpPr/>
            <p:nvPr/>
          </p:nvSpPr>
          <p:spPr>
            <a:xfrm rot="10800000">
              <a:off x="4590049" y="3805381"/>
              <a:ext cx="3000139" cy="1789873"/>
            </a:xfrm>
            <a:prstGeom prst="round2SameRect">
              <a:avLst>
                <a:gd name="adj1" fmla="val 11955"/>
                <a:gd name="adj2" fmla="val 0"/>
              </a:avLst>
            </a:prstGeom>
            <a:solidFill>
              <a:schemeClr val="bg1"/>
            </a:solidFill>
            <a:ln w="1270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28AC9B-A644-C95F-6A97-FBF152D23BB7}"/>
              </a:ext>
            </a:extLst>
          </p:cNvPr>
          <p:cNvGrpSpPr/>
          <p:nvPr/>
        </p:nvGrpSpPr>
        <p:grpSpPr>
          <a:xfrm>
            <a:off x="8057883" y="1656013"/>
            <a:ext cx="3000140" cy="3939241"/>
            <a:chOff x="8057883" y="1656013"/>
            <a:chExt cx="3000140" cy="3939241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F902035-7E28-CD29-2807-CA28606E9856}"/>
                </a:ext>
              </a:extLst>
            </p:cNvPr>
            <p:cNvSpPr/>
            <p:nvPr/>
          </p:nvSpPr>
          <p:spPr>
            <a:xfrm>
              <a:off x="8057884" y="1656013"/>
              <a:ext cx="3000139" cy="3934205"/>
            </a:xfrm>
            <a:prstGeom prst="roundRect">
              <a:avLst>
                <a:gd name="adj" fmla="val 6294"/>
              </a:avLst>
            </a:prstGeom>
            <a:solidFill>
              <a:schemeClr val="accent2"/>
            </a:solidFill>
            <a:ln w="127000">
              <a:noFill/>
            </a:ln>
            <a:effectLst>
              <a:outerShdw blurRad="451897" dist="381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13" name="Round Same Side Corner Rectangle 12">
              <a:extLst>
                <a:ext uri="{FF2B5EF4-FFF2-40B4-BE49-F238E27FC236}">
                  <a16:creationId xmlns:a16="http://schemas.microsoft.com/office/drawing/2014/main" id="{07BE07A9-B478-B29E-D67C-91D6FFB5D01D}"/>
                </a:ext>
              </a:extLst>
            </p:cNvPr>
            <p:cNvSpPr/>
            <p:nvPr/>
          </p:nvSpPr>
          <p:spPr>
            <a:xfrm rot="10800000">
              <a:off x="8057883" y="3805381"/>
              <a:ext cx="3000139" cy="1789873"/>
            </a:xfrm>
            <a:prstGeom prst="round2SameRect">
              <a:avLst>
                <a:gd name="adj1" fmla="val 10912"/>
                <a:gd name="adj2" fmla="val 0"/>
              </a:avLst>
            </a:prstGeom>
            <a:solidFill>
              <a:schemeClr val="bg1"/>
            </a:solidFill>
            <a:ln w="1270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</p:grp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719C64D-F6A3-4843-26F9-7DF2F7A9421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074" y="6073140"/>
            <a:ext cx="11274552" cy="365760"/>
          </a:xfrm>
        </p:spPr>
        <p:txBody>
          <a:bodyPr/>
          <a:lstStyle/>
          <a:p>
            <a:r>
              <a:rPr lang="en-US"/>
              <a:t>EGFR, epidermal growth factor receptor; LGR5, leucine-rich repeat-containing G-protein coupled receptor 5.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5C5F1C-0999-455F-0B7D-B63620622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63722"/>
            <a:ext cx="11274552" cy="400174"/>
          </a:xfrm>
        </p:spPr>
        <p:txBody>
          <a:bodyPr/>
          <a:lstStyle/>
          <a:p>
            <a:r>
              <a:rPr lang="en-US"/>
              <a:t>This Presentation Contains Three (3) Distinct Chapters</a:t>
            </a:r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9C0E70D2-DF62-6D15-097B-374389FAFC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752849" y="6530975"/>
            <a:ext cx="4683125" cy="246063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© 2026 Genmab A/S. All rights reserved.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0FC517-F106-78FB-84B0-249ABC60E79E}"/>
              </a:ext>
            </a:extLst>
          </p:cNvPr>
          <p:cNvSpPr txBox="1"/>
          <p:nvPr/>
        </p:nvSpPr>
        <p:spPr>
          <a:xfrm>
            <a:off x="1327392" y="4143194"/>
            <a:ext cx="2616531" cy="98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105267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Burden and hallmarks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105267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EGFR-targeted therapy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105267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Treatment resistance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EDBF7-AEDB-965C-D1DC-D08CC289DB32}"/>
              </a:ext>
            </a:extLst>
          </p:cNvPr>
          <p:cNvSpPr txBox="1"/>
          <p:nvPr/>
        </p:nvSpPr>
        <p:spPr>
          <a:xfrm>
            <a:off x="4562017" y="4143194"/>
            <a:ext cx="3048743" cy="98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105267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Plasticity (normal vs pathogenic)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105267"/>
              </a:buClr>
              <a:buSzPct val="100000"/>
              <a:buFontTx/>
              <a:buNone/>
              <a:tabLst/>
              <a:defRPr/>
            </a:pPr>
            <a:r>
              <a:rPr lang="en-US" sz="140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Role of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LGR5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105267"/>
              </a:buClr>
              <a:buSzPct val="100000"/>
              <a:buFontTx/>
              <a:buNone/>
              <a:tabLst/>
              <a:defRPr/>
            </a:pPr>
            <a:r>
              <a:rPr lang="en-US" sz="140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LGR5 and clinical outcomes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FBBE7E-D2B1-ECC8-2A2E-9E42B73638DA}"/>
              </a:ext>
            </a:extLst>
          </p:cNvPr>
          <p:cNvSpPr txBox="1"/>
          <p:nvPr/>
        </p:nvSpPr>
        <p:spPr>
          <a:xfrm>
            <a:off x="8063340" y="4143194"/>
            <a:ext cx="2992582" cy="98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105267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LGR5 and cancer therapies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105267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LGR5 protein recycling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105267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Expression during metastasis</a:t>
            </a:r>
          </a:p>
        </p:txBody>
      </p:sp>
      <p:sp>
        <p:nvSpPr>
          <p:cNvPr id="4" name="Arrow: Chevron 18">
            <a:extLst>
              <a:ext uri="{FF2B5EF4-FFF2-40B4-BE49-F238E27FC236}">
                <a16:creationId xmlns:a16="http://schemas.microsoft.com/office/drawing/2014/main" id="{B1F5CEE2-5292-E68E-E35E-A5EF41152027}"/>
              </a:ext>
            </a:extLst>
          </p:cNvPr>
          <p:cNvSpPr/>
          <p:nvPr/>
        </p:nvSpPr>
        <p:spPr>
          <a:xfrm>
            <a:off x="1164617" y="2060505"/>
            <a:ext cx="2909455" cy="1665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4320" rIns="274320" anchor="t" anchorCtr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Battle Against 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Epithelial Cancers</a:t>
            </a:r>
          </a:p>
        </p:txBody>
      </p:sp>
      <p:sp>
        <p:nvSpPr>
          <p:cNvPr id="5" name="Arrow: Chevron 20">
            <a:extLst>
              <a:ext uri="{FF2B5EF4-FFF2-40B4-BE49-F238E27FC236}">
                <a16:creationId xmlns:a16="http://schemas.microsoft.com/office/drawing/2014/main" id="{99D27875-59C4-ED2F-9BBE-77E41217D415}"/>
              </a:ext>
            </a:extLst>
          </p:cNvPr>
          <p:cNvSpPr/>
          <p:nvPr/>
        </p:nvSpPr>
        <p:spPr>
          <a:xfrm>
            <a:off x="4635970" y="2330187"/>
            <a:ext cx="2909453" cy="1420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4320" rIns="274320" anchor="t" anchorCtr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Pathogenic Plasticity</a:t>
            </a:r>
          </a:p>
        </p:txBody>
      </p:sp>
      <p:sp>
        <p:nvSpPr>
          <p:cNvPr id="6" name="Arrow: Chevron 22">
            <a:extLst>
              <a:ext uri="{FF2B5EF4-FFF2-40B4-BE49-F238E27FC236}">
                <a16:creationId xmlns:a16="http://schemas.microsoft.com/office/drawing/2014/main" id="{2F87A770-7FD4-70CA-759A-3522CC354D42}"/>
              </a:ext>
            </a:extLst>
          </p:cNvPr>
          <p:cNvSpPr/>
          <p:nvPr/>
        </p:nvSpPr>
        <p:spPr>
          <a:xfrm>
            <a:off x="8044873" y="2352858"/>
            <a:ext cx="3029527" cy="1420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4320" rIns="274320" anchor="t" anchorCtr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LGR5, the 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Moving Target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340335-8220-9929-5903-B78F89A922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906507" y="6512541"/>
            <a:ext cx="285493" cy="24622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C7B83">
                    <a:lumMod val="20000"/>
                    <a:lumOff val="8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C7B83">
                  <a:lumMod val="20000"/>
                  <a:lumOff val="80000"/>
                </a:srgbClr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770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6A705-F69E-FB9A-ADEF-BDB63237A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83D60789-FA3E-3CF8-C14E-2398F7959DCF}"/>
              </a:ext>
            </a:extLst>
          </p:cNvPr>
          <p:cNvGrpSpPr/>
          <p:nvPr/>
        </p:nvGrpSpPr>
        <p:grpSpPr>
          <a:xfrm>
            <a:off x="207426" y="-1853"/>
            <a:ext cx="11984574" cy="5009322"/>
            <a:chOff x="0" y="0"/>
            <a:chExt cx="11984574" cy="5009322"/>
          </a:xfrm>
        </p:grpSpPr>
        <p:pic>
          <p:nvPicPr>
            <p:cNvPr id="64" name="Picture 63" descr="A long thin pink worm&#10;&#10;AI-generated content may be incorrect.">
              <a:extLst>
                <a:ext uri="{FF2B5EF4-FFF2-40B4-BE49-F238E27FC236}">
                  <a16:creationId xmlns:a16="http://schemas.microsoft.com/office/drawing/2014/main" id="{9EC424CA-2633-A015-692C-428F7776D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6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94" t="41387" r="11551" b="27940"/>
            <a:stretch>
              <a:fillRect/>
            </a:stretch>
          </p:blipFill>
          <p:spPr>
            <a:xfrm rot="20659256">
              <a:off x="1091166" y="2185833"/>
              <a:ext cx="9104445" cy="2657318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F62D7F4-4CC0-D22A-A8DF-6A378A95DBC6}"/>
                </a:ext>
              </a:extLst>
            </p:cNvPr>
            <p:cNvSpPr/>
            <p:nvPr/>
          </p:nvSpPr>
          <p:spPr>
            <a:xfrm>
              <a:off x="8372723" y="0"/>
              <a:ext cx="3611851" cy="500932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5000">
                  <a:schemeClr val="bg1">
                    <a:alpha val="60686"/>
                  </a:schemeClr>
                </a:gs>
                <a:gs pos="32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AA15F7A-D0B4-DB3C-E7A7-8FA3C5FA143D}"/>
                </a:ext>
              </a:extLst>
            </p:cNvPr>
            <p:cNvSpPr/>
            <p:nvPr/>
          </p:nvSpPr>
          <p:spPr>
            <a:xfrm rot="10800000">
              <a:off x="0" y="0"/>
              <a:ext cx="3498574" cy="500932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26000">
                  <a:schemeClr val="bg1">
                    <a:alpha val="60686"/>
                  </a:schemeClr>
                </a:gs>
                <a:gs pos="48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02ADB7C5-D65F-2BCF-5198-C4C1CBCCB1DE}"/>
              </a:ext>
            </a:extLst>
          </p:cNvPr>
          <p:cNvSpPr txBox="1"/>
          <p:nvPr/>
        </p:nvSpPr>
        <p:spPr>
          <a:xfrm>
            <a:off x="10231923" y="4846010"/>
            <a:ext cx="149432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Metastasis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1B2DA4D-C95A-E39E-281F-94DF96F7DE71}"/>
              </a:ext>
            </a:extLst>
          </p:cNvPr>
          <p:cNvSpPr txBox="1"/>
          <p:nvPr/>
        </p:nvSpPr>
        <p:spPr>
          <a:xfrm>
            <a:off x="-148299" y="3525387"/>
            <a:ext cx="2342064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tumor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8BFB2-AE21-59E8-64C1-27C5B78984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C7B83">
                    <a:lumMod val="20000"/>
                    <a:lumOff val="8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C7B83">
                  <a:lumMod val="20000"/>
                  <a:lumOff val="80000"/>
                </a:srgbClr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BBDB2-AEC8-115E-4F4C-8F91BFCF2AC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074" y="5614502"/>
            <a:ext cx="11274552" cy="8243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>
                <a:solidFill>
                  <a:prstClr val="black"/>
                </a:solidFill>
              </a:rPr>
              <a:t>EMT, epithelial-mesenchymal transition; </a:t>
            </a:r>
            <a:r>
              <a:rPr lang="en-US">
                <a:solidFill>
                  <a:prstClr val="black"/>
                </a:solidFill>
                <a:ea typeface="Aptos" panose="020B0004020202020204" pitchFamily="34" charset="0"/>
                <a:cs typeface="Arial" panose="020B0604020202020204" pitchFamily="34" charset="0"/>
              </a:rPr>
              <a:t>LGR5, leucine-rich repeat-containing G-protein coupled receptor 5; MET, mesenchymal-epithelial transition.</a:t>
            </a:r>
            <a:endParaRPr lang="en-US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US">
                <a:solidFill>
                  <a:prstClr val="black"/>
                </a:solidFill>
              </a:rPr>
              <a:t>1. Leung C, et al. </a:t>
            </a:r>
            <a:r>
              <a:rPr lang="en-US" i="1">
                <a:solidFill>
                  <a:prstClr val="black"/>
                </a:solidFill>
              </a:rPr>
              <a:t>Trends Cell Biol</a:t>
            </a:r>
            <a:r>
              <a:rPr lang="en-US">
                <a:solidFill>
                  <a:prstClr val="black"/>
                </a:solidFill>
              </a:rPr>
              <a:t>. 2018;28(5):380-391; 2. Fumagalli A, et al. </a:t>
            </a:r>
            <a:r>
              <a:rPr lang="en-US" i="1">
                <a:solidFill>
                  <a:prstClr val="black"/>
                </a:solidFill>
              </a:rPr>
              <a:t>Cell Stem Cell</a:t>
            </a:r>
            <a:r>
              <a:rPr lang="en-US">
                <a:solidFill>
                  <a:prstClr val="black"/>
                </a:solidFill>
              </a:rPr>
              <a:t>. 2020;26(4):569-578.e7; 3. </a:t>
            </a:r>
            <a:r>
              <a:rPr lang="en-US"/>
              <a:t>High PC, et al. </a:t>
            </a:r>
            <a:r>
              <a:rPr lang="en-US" i="1"/>
              <a:t>Trends Cancer</a:t>
            </a:r>
            <a:r>
              <a:rPr lang="en-US"/>
              <a:t>. 2026:S2405-8033(26)00037-3; 4. </a:t>
            </a:r>
            <a:r>
              <a:rPr lang="en-US" kern="10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Fey SK, et al. </a:t>
            </a:r>
            <a:r>
              <a:rPr lang="en-US" i="1" kern="10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Cell Rep. </a:t>
            </a:r>
            <a:r>
              <a:rPr lang="en-US" kern="10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2024;43(6):114270; 5</a:t>
            </a:r>
            <a:r>
              <a:rPr lang="en-US">
                <a:solidFill>
                  <a:prstClr val="black"/>
                </a:solidFill>
              </a:rPr>
              <a:t>. Conti S, et al. </a:t>
            </a:r>
            <a:r>
              <a:rPr lang="fr-FR" i="1">
                <a:solidFill>
                  <a:prstClr val="black"/>
                </a:solidFill>
              </a:rPr>
              <a:t>Nat Commun</a:t>
            </a:r>
            <a:r>
              <a:rPr lang="fr-FR">
                <a:solidFill>
                  <a:prstClr val="black"/>
                </a:solidFill>
              </a:rPr>
              <a:t>. 2024;15(1):3363; 6. </a:t>
            </a:r>
            <a:r>
              <a:rPr lang="en-US" kern="10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Walker F, et al. </a:t>
            </a:r>
            <a:r>
              <a:rPr lang="en-US" i="1" kern="10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PLoS One. </a:t>
            </a:r>
            <a:r>
              <a:rPr lang="en-US" kern="10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2011;6(7):e22733; </a:t>
            </a:r>
            <a:r>
              <a:rPr lang="fr-FR">
                <a:solidFill>
                  <a:prstClr val="black"/>
                </a:solidFill>
              </a:rPr>
              <a:t>7. </a:t>
            </a:r>
            <a:r>
              <a:rPr lang="en-US">
                <a:solidFill>
                  <a:prstClr val="black"/>
                </a:solidFill>
              </a:rPr>
              <a:t>Carmon KS, et al. </a:t>
            </a:r>
            <a:r>
              <a:rPr lang="en-US" i="1">
                <a:solidFill>
                  <a:prstClr val="black"/>
                </a:solidFill>
              </a:rPr>
              <a:t>Mol Cell Biol</a:t>
            </a:r>
            <a:r>
              <a:rPr lang="en-US">
                <a:solidFill>
                  <a:prstClr val="black"/>
                </a:solidFill>
              </a:rPr>
              <a:t>. 2012;32(11):2054-2064; 8. Snyder JC, et al. </a:t>
            </a:r>
            <a:r>
              <a:rPr lang="de-DE" i="1">
                <a:solidFill>
                  <a:prstClr val="black"/>
                </a:solidFill>
              </a:rPr>
              <a:t>J Biol Chem</a:t>
            </a:r>
            <a:r>
              <a:rPr lang="de-DE">
                <a:solidFill>
                  <a:prstClr val="black"/>
                </a:solidFill>
              </a:rPr>
              <a:t>. 2013;288(15):10286-10297</a:t>
            </a:r>
            <a:r>
              <a:rPr lang="fr-FR">
                <a:solidFill>
                  <a:prstClr val="black"/>
                </a:solidFill>
              </a:rPr>
              <a:t>; 9. </a:t>
            </a:r>
            <a:r>
              <a:rPr lang="en-US">
                <a:solidFill>
                  <a:prstClr val="black"/>
                </a:solidFill>
              </a:rPr>
              <a:t>Morgan RG, et al. </a:t>
            </a:r>
            <a:r>
              <a:rPr lang="en-US" i="1">
                <a:solidFill>
                  <a:prstClr val="black"/>
                </a:solidFill>
              </a:rPr>
              <a:t>Br J Cancer</a:t>
            </a:r>
            <a:r>
              <a:rPr lang="en-US">
                <a:solidFill>
                  <a:prstClr val="black"/>
                </a:solidFill>
              </a:rPr>
              <a:t>. 2015;112(4):714-719; 10. Okamoto Y, et al. </a:t>
            </a:r>
            <a:r>
              <a:rPr lang="en-US" i="1">
                <a:solidFill>
                  <a:prstClr val="black"/>
                </a:solidFill>
              </a:rPr>
              <a:t>J Biol Chem</a:t>
            </a:r>
            <a:r>
              <a:rPr lang="en-US">
                <a:solidFill>
                  <a:prstClr val="black"/>
                </a:solidFill>
              </a:rPr>
              <a:t>. 2020;295(14):4591-4603; 11. Shimokawa M, et al. </a:t>
            </a:r>
            <a:r>
              <a:rPr lang="en-US" i="1">
                <a:solidFill>
                  <a:prstClr val="black"/>
                </a:solidFill>
              </a:rPr>
              <a:t>Nature</a:t>
            </a:r>
            <a:r>
              <a:rPr lang="en-US">
                <a:solidFill>
                  <a:prstClr val="black"/>
                </a:solidFill>
              </a:rPr>
              <a:t>. 2017;545(7653):187-192;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12. Morgan RG, et al. </a:t>
            </a:r>
            <a:r>
              <a:rPr lang="en-US" i="1">
                <a:solidFill>
                  <a:prstClr val="black"/>
                </a:solidFill>
              </a:rPr>
              <a:t>Br J Cancer</a:t>
            </a:r>
            <a:r>
              <a:rPr lang="en-US">
                <a:solidFill>
                  <a:prstClr val="black"/>
                </a:solidFill>
              </a:rPr>
              <a:t>. 2018;118(4):558-565; 13. Xu L, et al. </a:t>
            </a:r>
            <a:r>
              <a:rPr lang="en-US" i="1">
                <a:solidFill>
                  <a:prstClr val="black"/>
                </a:solidFill>
              </a:rPr>
              <a:t>Stem Cell Res Ther</a:t>
            </a:r>
            <a:r>
              <a:rPr lang="en-US">
                <a:solidFill>
                  <a:prstClr val="black"/>
                </a:solidFill>
              </a:rPr>
              <a:t>. 2019;10(1):219; 14. Cao W, et al. </a:t>
            </a:r>
            <a:r>
              <a:rPr lang="en-US" i="1">
                <a:solidFill>
                  <a:prstClr val="black"/>
                </a:solidFill>
              </a:rPr>
              <a:t>Nat Commun</a:t>
            </a:r>
            <a:r>
              <a:rPr lang="en-US">
                <a:solidFill>
                  <a:prstClr val="black"/>
                </a:solidFill>
              </a:rPr>
              <a:t>. 2020;11(1):1961.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242F20-F482-F14F-3435-DA62041B7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85783"/>
            <a:ext cx="11274552" cy="400174"/>
          </a:xfrm>
        </p:spPr>
        <p:txBody>
          <a:bodyPr/>
          <a:lstStyle/>
          <a:p>
            <a:r>
              <a:rPr lang="en-US"/>
              <a:t>In the Journey of Cancer, LGR5 Is Active During Tumor Initiation</a:t>
            </a:r>
            <a:r>
              <a:rPr lang="en-US" baseline="30000"/>
              <a:t>1</a:t>
            </a:r>
            <a:r>
              <a:rPr lang="en-US" baseline="30000"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baseline="30000"/>
              <a:t>3</a:t>
            </a:r>
            <a:endParaRPr lang="en-US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1C5C6AF-6BB4-DC59-C7A2-05CAF10BF038}"/>
              </a:ext>
            </a:extLst>
          </p:cNvPr>
          <p:cNvGrpSpPr/>
          <p:nvPr/>
        </p:nvGrpSpPr>
        <p:grpSpPr>
          <a:xfrm>
            <a:off x="207577" y="1281908"/>
            <a:ext cx="2341934" cy="2325036"/>
            <a:chOff x="8530286" y="2636900"/>
            <a:chExt cx="2567580" cy="2549054"/>
          </a:xfrm>
        </p:grpSpPr>
        <p:pic>
          <p:nvPicPr>
            <p:cNvPr id="125" name="Graphic 124">
              <a:extLst>
                <a:ext uri="{FF2B5EF4-FFF2-40B4-BE49-F238E27FC236}">
                  <a16:creationId xmlns:a16="http://schemas.microsoft.com/office/drawing/2014/main" id="{233BEE96-F782-CB24-A65D-72635BB3BBA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8109193">
              <a:off x="9532763" y="3919470"/>
              <a:ext cx="986396" cy="1266484"/>
            </a:xfrm>
            <a:prstGeom prst="rect">
              <a:avLst/>
            </a:prstGeom>
          </p:spPr>
        </p:pic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0ACD14F3-88C4-3477-3418-6D4D05BFE091}"/>
                </a:ext>
              </a:extLst>
            </p:cNvPr>
            <p:cNvGrpSpPr/>
            <p:nvPr/>
          </p:nvGrpSpPr>
          <p:grpSpPr>
            <a:xfrm>
              <a:off x="8530286" y="2636900"/>
              <a:ext cx="2567580" cy="2333046"/>
              <a:chOff x="8530286" y="2636900"/>
              <a:chExt cx="2567580" cy="2333046"/>
            </a:xfrm>
          </p:grpSpPr>
          <p:pic>
            <p:nvPicPr>
              <p:cNvPr id="127" name="Graphic 126">
                <a:extLst>
                  <a:ext uri="{FF2B5EF4-FFF2-40B4-BE49-F238E27FC236}">
                    <a16:creationId xmlns:a16="http://schemas.microsoft.com/office/drawing/2014/main" id="{626FA82E-3159-CF56-7911-6F0BC3197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0132935">
                <a:off x="9192388" y="2636900"/>
                <a:ext cx="986396" cy="1266484"/>
              </a:xfrm>
              <a:prstGeom prst="rect">
                <a:avLst/>
              </a:prstGeom>
            </p:spPr>
          </p:pic>
          <p:pic>
            <p:nvPicPr>
              <p:cNvPr id="128" name="Graphic 127">
                <a:extLst>
                  <a:ext uri="{FF2B5EF4-FFF2-40B4-BE49-F238E27FC236}">
                    <a16:creationId xmlns:a16="http://schemas.microsoft.com/office/drawing/2014/main" id="{A846772E-463C-062D-31AC-366D0165B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4835930">
                <a:off x="8670330" y="2959632"/>
                <a:ext cx="986396" cy="1266484"/>
              </a:xfrm>
              <a:prstGeom prst="rect">
                <a:avLst/>
              </a:prstGeom>
            </p:spPr>
          </p:pic>
          <p:pic>
            <p:nvPicPr>
              <p:cNvPr id="129" name="Graphic 128">
                <a:extLst>
                  <a:ext uri="{FF2B5EF4-FFF2-40B4-BE49-F238E27FC236}">
                    <a16:creationId xmlns:a16="http://schemas.microsoft.com/office/drawing/2014/main" id="{E300A908-858F-2FE4-8950-5385532127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0505195">
                <a:off x="9478442" y="2663523"/>
                <a:ext cx="1181240" cy="1144707"/>
              </a:xfrm>
              <a:prstGeom prst="rect">
                <a:avLst/>
              </a:prstGeom>
            </p:spPr>
          </p:pic>
          <p:pic>
            <p:nvPicPr>
              <p:cNvPr id="130" name="Graphic 129">
                <a:extLst>
                  <a:ext uri="{FF2B5EF4-FFF2-40B4-BE49-F238E27FC236}">
                    <a16:creationId xmlns:a16="http://schemas.microsoft.com/office/drawing/2014/main" id="{72A92248-0051-8017-FCA2-DF37D807D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5774062">
                <a:off x="8629033" y="3070904"/>
                <a:ext cx="1181240" cy="1144707"/>
              </a:xfrm>
              <a:prstGeom prst="rect">
                <a:avLst/>
              </a:prstGeom>
            </p:spPr>
          </p:pic>
          <p:pic>
            <p:nvPicPr>
              <p:cNvPr id="131" name="Graphic 130">
                <a:extLst>
                  <a:ext uri="{FF2B5EF4-FFF2-40B4-BE49-F238E27FC236}">
                    <a16:creationId xmlns:a16="http://schemas.microsoft.com/office/drawing/2014/main" id="{C1C87592-86D1-4497-6637-4A7F17AEC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529397" y="3024343"/>
                <a:ext cx="1022930" cy="1022929"/>
              </a:xfrm>
              <a:prstGeom prst="rect">
                <a:avLst/>
              </a:prstGeom>
            </p:spPr>
          </p:pic>
          <p:pic>
            <p:nvPicPr>
              <p:cNvPr id="132" name="Graphic 131">
                <a:extLst>
                  <a:ext uri="{FF2B5EF4-FFF2-40B4-BE49-F238E27FC236}">
                    <a16:creationId xmlns:a16="http://schemas.microsoft.com/office/drawing/2014/main" id="{BF8C9FB4-838D-8E54-B6D9-454E32CB62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3172294">
                <a:off x="8869456" y="3553798"/>
                <a:ext cx="986396" cy="1266484"/>
              </a:xfrm>
              <a:prstGeom prst="rect">
                <a:avLst/>
              </a:prstGeom>
            </p:spPr>
          </p:pic>
          <p:pic>
            <p:nvPicPr>
              <p:cNvPr id="133" name="Graphic 132">
                <a:extLst>
                  <a:ext uri="{FF2B5EF4-FFF2-40B4-BE49-F238E27FC236}">
                    <a16:creationId xmlns:a16="http://schemas.microsoft.com/office/drawing/2014/main" id="{BE318C22-F8DA-8C53-7410-538C30A7D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8037393">
                <a:off x="8921085" y="3326287"/>
                <a:ext cx="1022929" cy="1022930"/>
              </a:xfrm>
              <a:prstGeom prst="rect">
                <a:avLst/>
              </a:prstGeom>
            </p:spPr>
          </p:pic>
          <p:pic>
            <p:nvPicPr>
              <p:cNvPr id="134" name="Graphic 133">
                <a:extLst>
                  <a:ext uri="{FF2B5EF4-FFF2-40B4-BE49-F238E27FC236}">
                    <a16:creationId xmlns:a16="http://schemas.microsoft.com/office/drawing/2014/main" id="{A1DF35CF-8386-DF7F-DEBE-65271FC69F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8037393">
                <a:off x="9701553" y="3592859"/>
                <a:ext cx="1022929" cy="1022930"/>
              </a:xfrm>
              <a:prstGeom prst="rect">
                <a:avLst/>
              </a:prstGeom>
            </p:spPr>
          </p:pic>
          <p:pic>
            <p:nvPicPr>
              <p:cNvPr id="135" name="Graphic 134">
                <a:extLst>
                  <a:ext uri="{FF2B5EF4-FFF2-40B4-BE49-F238E27FC236}">
                    <a16:creationId xmlns:a16="http://schemas.microsoft.com/office/drawing/2014/main" id="{3EECA9CD-8138-4AC3-73F2-B4EE8B296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0380177">
                <a:off x="9063890" y="3825239"/>
                <a:ext cx="1181240" cy="1144707"/>
              </a:xfrm>
              <a:prstGeom prst="rect">
                <a:avLst/>
              </a:prstGeom>
            </p:spPr>
          </p:pic>
          <p:pic>
            <p:nvPicPr>
              <p:cNvPr id="136" name="Graphic 135">
                <a:extLst>
                  <a:ext uri="{FF2B5EF4-FFF2-40B4-BE49-F238E27FC236}">
                    <a16:creationId xmlns:a16="http://schemas.microsoft.com/office/drawing/2014/main" id="{7AF115F1-0C81-3622-751B-1B19946DBF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3920594">
                <a:off x="9971426" y="2981234"/>
                <a:ext cx="986396" cy="1266484"/>
              </a:xfrm>
              <a:prstGeom prst="rect">
                <a:avLst/>
              </a:prstGeom>
            </p:spPr>
          </p:pic>
          <p:pic>
            <p:nvPicPr>
              <p:cNvPr id="137" name="Graphic 136">
                <a:extLst>
                  <a:ext uri="{FF2B5EF4-FFF2-40B4-BE49-F238E27FC236}">
                    <a16:creationId xmlns:a16="http://schemas.microsoft.com/office/drawing/2014/main" id="{904014C9-34EC-1B73-F634-2EDE589632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3971583">
                <a:off x="9798296" y="3555279"/>
                <a:ext cx="1181240" cy="1144707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540EA5FE-735E-7A34-F24D-915362A348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5" r="1055"/>
              <a:stretch/>
            </p:blipFill>
            <p:spPr>
              <a:xfrm rot="10800000">
                <a:off x="9542517" y="3416673"/>
                <a:ext cx="508890" cy="811716"/>
              </a:xfrm>
              <a:prstGeom prst="rect">
                <a:avLst/>
              </a:prstGeom>
              <a:effectLst>
                <a:glow rad="127000">
                  <a:srgbClr val="49B6ED">
                    <a:alpha val="62000"/>
                  </a:srgbClr>
                </a:glow>
              </a:effectLst>
            </p:spPr>
          </p:pic>
        </p:grp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A5FD5014-46AD-459F-AC0F-01206C835E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r="1055"/>
          <a:stretch/>
        </p:blipFill>
        <p:spPr>
          <a:xfrm rot="13500000">
            <a:off x="2308372" y="2331223"/>
            <a:ext cx="417951" cy="666662"/>
          </a:xfrm>
          <a:prstGeom prst="rect">
            <a:avLst/>
          </a:prstGeom>
          <a:effectLst>
            <a:glow rad="127000">
              <a:srgbClr val="49B6ED">
                <a:alpha val="62000"/>
              </a:srgbClr>
            </a:glow>
          </a:effectLst>
        </p:spPr>
      </p:pic>
      <p:pic>
        <p:nvPicPr>
          <p:cNvPr id="140" name="Graphic 58">
            <a:extLst>
              <a:ext uri="{FF2B5EF4-FFF2-40B4-BE49-F238E27FC236}">
                <a16:creationId xmlns:a16="http://schemas.microsoft.com/office/drawing/2014/main" id="{E842382C-6A12-7850-8DB4-316523C203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660505">
            <a:off x="2915847" y="2529850"/>
            <a:ext cx="500530" cy="500530"/>
          </a:xfrm>
          <a:prstGeom prst="rect">
            <a:avLst/>
          </a:prstGeom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6F5DCDB-7D4F-C45F-AC79-6088BA87E83F}"/>
              </a:ext>
            </a:extLst>
          </p:cNvPr>
          <p:cNvGrpSpPr/>
          <p:nvPr/>
        </p:nvGrpSpPr>
        <p:grpSpPr>
          <a:xfrm>
            <a:off x="3555753" y="2585380"/>
            <a:ext cx="4877598" cy="1600485"/>
            <a:chOff x="1200797" y="2156795"/>
            <a:chExt cx="5347556" cy="1754692"/>
          </a:xfrm>
        </p:grpSpPr>
        <p:pic>
          <p:nvPicPr>
            <p:cNvPr id="142" name="Graphic 1036">
              <a:extLst>
                <a:ext uri="{FF2B5EF4-FFF2-40B4-BE49-F238E27FC236}">
                  <a16:creationId xmlns:a16="http://schemas.microsoft.com/office/drawing/2014/main" id="{960D243D-F0C8-1053-8A3C-D113F90DA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938875">
              <a:off x="5882632" y="3287901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43" name="Graphic 1036">
              <a:extLst>
                <a:ext uri="{FF2B5EF4-FFF2-40B4-BE49-F238E27FC236}">
                  <a16:creationId xmlns:a16="http://schemas.microsoft.com/office/drawing/2014/main" id="{B26DFFB1-BE33-8AEE-41A9-C3956EB0C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323791">
              <a:off x="4953904" y="3051105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44" name="Graphic 1036">
              <a:extLst>
                <a:ext uri="{FF2B5EF4-FFF2-40B4-BE49-F238E27FC236}">
                  <a16:creationId xmlns:a16="http://schemas.microsoft.com/office/drawing/2014/main" id="{0881CC96-A490-CD9E-6190-46CDFD591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892073">
              <a:off x="3895826" y="3097164"/>
              <a:ext cx="665721" cy="623587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45" name="Graphic 1036">
              <a:extLst>
                <a:ext uri="{FF2B5EF4-FFF2-40B4-BE49-F238E27FC236}">
                  <a16:creationId xmlns:a16="http://schemas.microsoft.com/office/drawing/2014/main" id="{840643BA-CEA3-937C-BE7C-5FA45E01E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402230">
              <a:off x="2790347" y="2972842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47" name="Graphic 1036">
              <a:extLst>
                <a:ext uri="{FF2B5EF4-FFF2-40B4-BE49-F238E27FC236}">
                  <a16:creationId xmlns:a16="http://schemas.microsoft.com/office/drawing/2014/main" id="{7F50BFAA-5998-0A6A-DC22-37D639F19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606289">
              <a:off x="2064985" y="2398455"/>
              <a:ext cx="665721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  <p:pic>
          <p:nvPicPr>
            <p:cNvPr id="148" name="Graphic 1036">
              <a:extLst>
                <a:ext uri="{FF2B5EF4-FFF2-40B4-BE49-F238E27FC236}">
                  <a16:creationId xmlns:a16="http://schemas.microsoft.com/office/drawing/2014/main" id="{D92ED514-C8D4-7CBB-CF91-65DB5DFB0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840849">
              <a:off x="1179730" y="2177862"/>
              <a:ext cx="665720" cy="623586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30000"/>
                </a:schemeClr>
              </a:outerShdw>
            </a:effectLst>
          </p:spPr>
        </p:pic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2C9047E-7061-FA06-011E-4ED5C07FC9D8}"/>
              </a:ext>
            </a:extLst>
          </p:cNvPr>
          <p:cNvGrpSpPr/>
          <p:nvPr/>
        </p:nvGrpSpPr>
        <p:grpSpPr>
          <a:xfrm>
            <a:off x="9697953" y="2538455"/>
            <a:ext cx="2341934" cy="2325036"/>
            <a:chOff x="8530286" y="2636900"/>
            <a:chExt cx="2567580" cy="2549054"/>
          </a:xfrm>
        </p:grpSpPr>
        <p:pic>
          <p:nvPicPr>
            <p:cNvPr id="150" name="Graphic 149">
              <a:extLst>
                <a:ext uri="{FF2B5EF4-FFF2-40B4-BE49-F238E27FC236}">
                  <a16:creationId xmlns:a16="http://schemas.microsoft.com/office/drawing/2014/main" id="{BCE187FB-E79F-598D-8FC0-F2D6C35F9DB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8109193">
              <a:off x="9532763" y="3919470"/>
              <a:ext cx="986396" cy="1266484"/>
            </a:xfrm>
            <a:prstGeom prst="rect">
              <a:avLst/>
            </a:prstGeom>
          </p:spPr>
        </p:pic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AEBBDD72-C88E-BBE1-BFF6-14F0715C919E}"/>
                </a:ext>
              </a:extLst>
            </p:cNvPr>
            <p:cNvGrpSpPr/>
            <p:nvPr/>
          </p:nvGrpSpPr>
          <p:grpSpPr>
            <a:xfrm>
              <a:off x="8530286" y="2636900"/>
              <a:ext cx="2567580" cy="2333046"/>
              <a:chOff x="8530286" y="2636900"/>
              <a:chExt cx="2567580" cy="2333046"/>
            </a:xfrm>
          </p:grpSpPr>
          <p:pic>
            <p:nvPicPr>
              <p:cNvPr id="152" name="Graphic 151">
                <a:extLst>
                  <a:ext uri="{FF2B5EF4-FFF2-40B4-BE49-F238E27FC236}">
                    <a16:creationId xmlns:a16="http://schemas.microsoft.com/office/drawing/2014/main" id="{D95A8A14-2768-10D1-52CD-FD2D6850F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0132935">
                <a:off x="9192388" y="2636900"/>
                <a:ext cx="986396" cy="1266484"/>
              </a:xfrm>
              <a:prstGeom prst="rect">
                <a:avLst/>
              </a:prstGeom>
            </p:spPr>
          </p:pic>
          <p:pic>
            <p:nvPicPr>
              <p:cNvPr id="153" name="Graphic 152">
                <a:extLst>
                  <a:ext uri="{FF2B5EF4-FFF2-40B4-BE49-F238E27FC236}">
                    <a16:creationId xmlns:a16="http://schemas.microsoft.com/office/drawing/2014/main" id="{996A1DB0-73DA-59E0-FF16-B8E5AEB88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4835930">
                <a:off x="8670330" y="2959632"/>
                <a:ext cx="986396" cy="1266484"/>
              </a:xfrm>
              <a:prstGeom prst="rect">
                <a:avLst/>
              </a:prstGeom>
            </p:spPr>
          </p:pic>
          <p:pic>
            <p:nvPicPr>
              <p:cNvPr id="154" name="Graphic 153">
                <a:extLst>
                  <a:ext uri="{FF2B5EF4-FFF2-40B4-BE49-F238E27FC236}">
                    <a16:creationId xmlns:a16="http://schemas.microsoft.com/office/drawing/2014/main" id="{9EBE7482-D7AE-688D-E41E-1BFBDD7DB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0505195">
                <a:off x="9478442" y="2663523"/>
                <a:ext cx="1181240" cy="1144707"/>
              </a:xfrm>
              <a:prstGeom prst="rect">
                <a:avLst/>
              </a:prstGeom>
            </p:spPr>
          </p:pic>
          <p:pic>
            <p:nvPicPr>
              <p:cNvPr id="155" name="Graphic 154">
                <a:extLst>
                  <a:ext uri="{FF2B5EF4-FFF2-40B4-BE49-F238E27FC236}">
                    <a16:creationId xmlns:a16="http://schemas.microsoft.com/office/drawing/2014/main" id="{69622691-2D46-7762-EECC-CB5E1171E5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5774062">
                <a:off x="8629033" y="3070904"/>
                <a:ext cx="1181240" cy="1144707"/>
              </a:xfrm>
              <a:prstGeom prst="rect">
                <a:avLst/>
              </a:prstGeom>
            </p:spPr>
          </p:pic>
          <p:pic>
            <p:nvPicPr>
              <p:cNvPr id="156" name="Graphic 155">
                <a:extLst>
                  <a:ext uri="{FF2B5EF4-FFF2-40B4-BE49-F238E27FC236}">
                    <a16:creationId xmlns:a16="http://schemas.microsoft.com/office/drawing/2014/main" id="{03AAC022-377A-3991-5EDF-7C8A0B49F3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529397" y="3024343"/>
                <a:ext cx="1022930" cy="1022929"/>
              </a:xfrm>
              <a:prstGeom prst="rect">
                <a:avLst/>
              </a:prstGeom>
            </p:spPr>
          </p:pic>
          <p:pic>
            <p:nvPicPr>
              <p:cNvPr id="157" name="Graphic 156">
                <a:extLst>
                  <a:ext uri="{FF2B5EF4-FFF2-40B4-BE49-F238E27FC236}">
                    <a16:creationId xmlns:a16="http://schemas.microsoft.com/office/drawing/2014/main" id="{DCE80C21-6455-B2EB-DA2F-C2BC0F92F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3172294">
                <a:off x="8869456" y="3553798"/>
                <a:ext cx="986396" cy="1266484"/>
              </a:xfrm>
              <a:prstGeom prst="rect">
                <a:avLst/>
              </a:prstGeom>
            </p:spPr>
          </p:pic>
          <p:pic>
            <p:nvPicPr>
              <p:cNvPr id="158" name="Graphic 157">
                <a:extLst>
                  <a:ext uri="{FF2B5EF4-FFF2-40B4-BE49-F238E27FC236}">
                    <a16:creationId xmlns:a16="http://schemas.microsoft.com/office/drawing/2014/main" id="{69EBD219-6465-225B-A620-0252B287A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8037393">
                <a:off x="8921085" y="3326287"/>
                <a:ext cx="1022929" cy="1022930"/>
              </a:xfrm>
              <a:prstGeom prst="rect">
                <a:avLst/>
              </a:prstGeom>
            </p:spPr>
          </p:pic>
          <p:pic>
            <p:nvPicPr>
              <p:cNvPr id="159" name="Graphic 158">
                <a:extLst>
                  <a:ext uri="{FF2B5EF4-FFF2-40B4-BE49-F238E27FC236}">
                    <a16:creationId xmlns:a16="http://schemas.microsoft.com/office/drawing/2014/main" id="{9ECF945B-F2A3-A30B-3A02-CABCF3BD2D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8037393">
                <a:off x="9701553" y="3592859"/>
                <a:ext cx="1022929" cy="1022930"/>
              </a:xfrm>
              <a:prstGeom prst="rect">
                <a:avLst/>
              </a:prstGeom>
            </p:spPr>
          </p:pic>
          <p:pic>
            <p:nvPicPr>
              <p:cNvPr id="160" name="Graphic 159">
                <a:extLst>
                  <a:ext uri="{FF2B5EF4-FFF2-40B4-BE49-F238E27FC236}">
                    <a16:creationId xmlns:a16="http://schemas.microsoft.com/office/drawing/2014/main" id="{3195AEA1-796F-ED6F-B50F-4EA253946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0380177">
                <a:off x="9063890" y="3825239"/>
                <a:ext cx="1181240" cy="1144707"/>
              </a:xfrm>
              <a:prstGeom prst="rect">
                <a:avLst/>
              </a:prstGeom>
            </p:spPr>
          </p:pic>
          <p:pic>
            <p:nvPicPr>
              <p:cNvPr id="161" name="Graphic 160">
                <a:extLst>
                  <a:ext uri="{FF2B5EF4-FFF2-40B4-BE49-F238E27FC236}">
                    <a16:creationId xmlns:a16="http://schemas.microsoft.com/office/drawing/2014/main" id="{B98312F6-C0F2-B10A-8085-D60214E8A6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3920594">
                <a:off x="9971426" y="2981234"/>
                <a:ext cx="986396" cy="1266484"/>
              </a:xfrm>
              <a:prstGeom prst="rect">
                <a:avLst/>
              </a:prstGeom>
            </p:spPr>
          </p:pic>
          <p:pic>
            <p:nvPicPr>
              <p:cNvPr id="162" name="Graphic 161">
                <a:extLst>
                  <a:ext uri="{FF2B5EF4-FFF2-40B4-BE49-F238E27FC236}">
                    <a16:creationId xmlns:a16="http://schemas.microsoft.com/office/drawing/2014/main" id="{8120838C-10EE-26D7-FEF4-71020FB2B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3971583">
                <a:off x="9798296" y="3555279"/>
                <a:ext cx="1181240" cy="1144707"/>
              </a:xfrm>
              <a:prstGeom prst="rect">
                <a:avLst/>
              </a:prstGeom>
            </p:spPr>
          </p:pic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1EFC9297-6165-14F1-803C-9103F24B59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5" r="1055"/>
              <a:stretch/>
            </p:blipFill>
            <p:spPr>
              <a:xfrm rot="10800000">
                <a:off x="9542517" y="3416673"/>
                <a:ext cx="508890" cy="811716"/>
              </a:xfrm>
              <a:prstGeom prst="rect">
                <a:avLst/>
              </a:prstGeom>
              <a:effectLst>
                <a:glow rad="127000">
                  <a:srgbClr val="49B6ED">
                    <a:alpha val="62000"/>
                  </a:srgbClr>
                </a:glow>
              </a:effectLst>
            </p:spPr>
          </p:pic>
        </p:grpSp>
      </p:grpSp>
      <p:pic>
        <p:nvPicPr>
          <p:cNvPr id="164" name="Picture 163">
            <a:extLst>
              <a:ext uri="{FF2B5EF4-FFF2-40B4-BE49-F238E27FC236}">
                <a16:creationId xmlns:a16="http://schemas.microsoft.com/office/drawing/2014/main" id="{B98EEE2C-7550-6FD5-3E16-15CA17E519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r="1055"/>
          <a:stretch/>
        </p:blipFill>
        <p:spPr>
          <a:xfrm rot="1800000">
            <a:off x="9489175" y="3994368"/>
            <a:ext cx="417951" cy="671738"/>
          </a:xfrm>
          <a:prstGeom prst="rect">
            <a:avLst/>
          </a:prstGeom>
          <a:effectLst>
            <a:glow rad="127000">
              <a:srgbClr val="49B6ED">
                <a:alpha val="62000"/>
              </a:srgbClr>
            </a:glow>
          </a:effectLst>
        </p:spPr>
      </p:pic>
      <p:pic>
        <p:nvPicPr>
          <p:cNvPr id="165" name="Graphic 58">
            <a:extLst>
              <a:ext uri="{FF2B5EF4-FFF2-40B4-BE49-F238E27FC236}">
                <a16:creationId xmlns:a16="http://schemas.microsoft.com/office/drawing/2014/main" id="{C2156EEF-988F-ED5B-A863-CDBBF37818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272238">
            <a:off x="8551486" y="4073126"/>
            <a:ext cx="500530" cy="500530"/>
          </a:xfrm>
          <a:prstGeom prst="rect">
            <a:avLst/>
          </a:prstGeom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7F1B0221-6F46-700B-B1B6-1837C88665E2}"/>
              </a:ext>
            </a:extLst>
          </p:cNvPr>
          <p:cNvSpPr txBox="1"/>
          <p:nvPr/>
        </p:nvSpPr>
        <p:spPr>
          <a:xfrm>
            <a:off x="1884020" y="1127213"/>
            <a:ext cx="2296774" cy="52322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LGR5 positive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Tumor initiating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172E6E-4A31-B008-9462-18DAC211024B}"/>
              </a:ext>
            </a:extLst>
          </p:cNvPr>
          <p:cNvSpPr txBox="1"/>
          <p:nvPr/>
        </p:nvSpPr>
        <p:spPr>
          <a:xfrm>
            <a:off x="4822188" y="1127213"/>
            <a:ext cx="2526451" cy="52322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C4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LGR5 negative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C40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Mesenchymal, mobile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29739-DE3D-769B-E216-4FD6172D0DB1}"/>
              </a:ext>
            </a:extLst>
          </p:cNvPr>
          <p:cNvSpPr txBox="1"/>
          <p:nvPr/>
        </p:nvSpPr>
        <p:spPr>
          <a:xfrm>
            <a:off x="8304216" y="1127213"/>
            <a:ext cx="2296774" cy="52322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LGR5 positive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Tumor initiating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7CACE77-BD7C-A603-9A27-552E94872DEB}"/>
              </a:ext>
            </a:extLst>
          </p:cNvPr>
          <p:cNvGrpSpPr/>
          <p:nvPr/>
        </p:nvGrpSpPr>
        <p:grpSpPr>
          <a:xfrm>
            <a:off x="9462684" y="1628177"/>
            <a:ext cx="960356" cy="2046836"/>
            <a:chOff x="9642338" y="1839073"/>
            <a:chExt cx="960356" cy="204683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F0E6D49-3732-A460-681C-5D2D901D5C6D}"/>
                </a:ext>
              </a:extLst>
            </p:cNvPr>
            <p:cNvCxnSpPr>
              <a:cxnSpLocks/>
            </p:cNvCxnSpPr>
            <p:nvPr/>
          </p:nvCxnSpPr>
          <p:spPr>
            <a:xfrm>
              <a:off x="9642338" y="1839073"/>
              <a:ext cx="10768" cy="2046836"/>
            </a:xfrm>
            <a:prstGeom prst="straightConnector1">
              <a:avLst/>
            </a:prstGeom>
            <a:ln w="12700" cap="rnd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821F861-1BE8-4642-6218-37FBE8C44F7D}"/>
                </a:ext>
              </a:extLst>
            </p:cNvPr>
            <p:cNvCxnSpPr>
              <a:cxnSpLocks/>
            </p:cNvCxnSpPr>
            <p:nvPr/>
          </p:nvCxnSpPr>
          <p:spPr>
            <a:xfrm>
              <a:off x="9642338" y="1839073"/>
              <a:ext cx="960356" cy="1382962"/>
            </a:xfrm>
            <a:prstGeom prst="straightConnector1">
              <a:avLst/>
            </a:prstGeom>
            <a:ln w="12700" cap="rnd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376FA3-2D6D-472D-D7D9-28A00A3ABB13}"/>
              </a:ext>
            </a:extLst>
          </p:cNvPr>
          <p:cNvGrpSpPr/>
          <p:nvPr/>
        </p:nvGrpSpPr>
        <p:grpSpPr>
          <a:xfrm>
            <a:off x="1661071" y="1690431"/>
            <a:ext cx="1247666" cy="443038"/>
            <a:chOff x="1834542" y="1852146"/>
            <a:chExt cx="1512130" cy="415871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C52DAF1-2D7A-0D3B-C906-7FD48E8974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4542" y="1852146"/>
              <a:ext cx="1512130" cy="263528"/>
            </a:xfrm>
            <a:prstGeom prst="straightConnector1">
              <a:avLst/>
            </a:prstGeom>
            <a:ln w="12700" cap="rnd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134B36F-AF05-77EA-E87B-4317C8FDA5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5867" y="1852146"/>
              <a:ext cx="280805" cy="415871"/>
            </a:xfrm>
            <a:prstGeom prst="straightConnector1">
              <a:avLst/>
            </a:prstGeom>
            <a:ln w="12700" cap="rnd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ight Brace 22">
            <a:extLst>
              <a:ext uri="{FF2B5EF4-FFF2-40B4-BE49-F238E27FC236}">
                <a16:creationId xmlns:a16="http://schemas.microsoft.com/office/drawing/2014/main" id="{086A4D94-2C6B-4636-061B-E44545A2B50F}"/>
              </a:ext>
            </a:extLst>
          </p:cNvPr>
          <p:cNvSpPr/>
          <p:nvPr/>
        </p:nvSpPr>
        <p:spPr>
          <a:xfrm rot="16200000">
            <a:off x="5916179" y="-614144"/>
            <a:ext cx="315828" cy="4908912"/>
          </a:xfrm>
          <a:prstGeom prst="rightBrace">
            <a:avLst>
              <a:gd name="adj1" fmla="val 0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CD960D-719C-14DD-B5FE-C0863697C2AA}"/>
              </a:ext>
            </a:extLst>
          </p:cNvPr>
          <p:cNvSpPr txBox="1"/>
          <p:nvPr/>
        </p:nvSpPr>
        <p:spPr>
          <a:xfrm>
            <a:off x="3299573" y="2064649"/>
            <a:ext cx="612668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C30C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EMT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C72E0-0BE0-28CC-3693-C73B0BD141E8}"/>
              </a:ext>
            </a:extLst>
          </p:cNvPr>
          <p:cNvSpPr txBox="1"/>
          <p:nvPr/>
        </p:nvSpPr>
        <p:spPr>
          <a:xfrm>
            <a:off x="8266949" y="2067631"/>
            <a:ext cx="612668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C30C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MET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44EC45-EDB0-8451-43D7-02F92E854777}"/>
              </a:ext>
            </a:extLst>
          </p:cNvPr>
          <p:cNvGrpSpPr/>
          <p:nvPr/>
        </p:nvGrpSpPr>
        <p:grpSpPr>
          <a:xfrm>
            <a:off x="2557104" y="4664921"/>
            <a:ext cx="6043065" cy="914400"/>
            <a:chOff x="2629953" y="4934641"/>
            <a:chExt cx="6043065" cy="9144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B494AB-3629-69D2-77F3-6AD42B7F2518}"/>
                </a:ext>
              </a:extLst>
            </p:cNvPr>
            <p:cNvSpPr txBox="1"/>
            <p:nvPr/>
          </p:nvSpPr>
          <p:spPr>
            <a:xfrm>
              <a:off x="2629953" y="4934641"/>
              <a:ext cx="6043065" cy="914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effectLst>
              <a:outerShdw blurRad="444500" algn="ctr" rotWithShape="0">
                <a:schemeClr val="accent6">
                  <a:alpha val="19990"/>
                </a:schemeClr>
              </a:outerShdw>
            </a:effectLst>
          </p:spPr>
          <p:txBody>
            <a:bodyPr wrap="square" lIns="274320" tIns="91440" rIns="274320" bIns="9144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BDC8F0-F7BC-C12D-4A30-3D8A452A896A}"/>
                </a:ext>
              </a:extLst>
            </p:cNvPr>
            <p:cNvSpPr txBox="1"/>
            <p:nvPr/>
          </p:nvSpPr>
          <p:spPr>
            <a:xfrm>
              <a:off x="2904638" y="4999426"/>
              <a:ext cx="5493695" cy="81253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B5791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LGR5 is a moving target</a:t>
              </a:r>
              <a:r>
                <a:rPr lang="en-US" sz="2000" b="1" baseline="30000" dirty="0">
                  <a:solidFill>
                    <a:srgbClr val="3B5791"/>
                  </a:solidFill>
                  <a:latin typeface="Ariel"/>
                </a:rPr>
                <a:t>7</a:t>
              </a:r>
              <a:r>
                <a:rPr kumimoji="0" lang="en-US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3B5791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–10</a:t>
              </a:r>
              <a:b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A2221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Developing an effective therapeutic strategy around LGR5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may require the integration of other targets or pathways</a:t>
              </a:r>
              <a:r>
                <a:rPr kumimoji="0" 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3,11–14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7247D92-3DE8-9122-BAD9-4A5203AF536F}"/>
              </a:ext>
            </a:extLst>
          </p:cNvPr>
          <p:cNvSpPr txBox="1"/>
          <p:nvPr/>
        </p:nvSpPr>
        <p:spPr>
          <a:xfrm>
            <a:off x="457200" y="685983"/>
            <a:ext cx="11277599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2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US" sz="2400" b="1">
                <a:solidFill>
                  <a:srgbClr val="A22218"/>
                </a:solidFill>
              </a:rPr>
              <a:t>LGR5 is Silenced and Reactivated During Metastasis</a:t>
            </a:r>
            <a:r>
              <a:rPr lang="en-US" sz="2400" b="1" baseline="30000">
                <a:solidFill>
                  <a:srgbClr val="A22218"/>
                </a:solidFill>
              </a:rPr>
              <a:t>2</a:t>
            </a:r>
            <a:r>
              <a:rPr lang="en-US" sz="2400" baseline="30000">
                <a:solidFill>
                  <a:schemeClr val="accent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en-US" sz="2400" b="1" baseline="30000">
                <a:solidFill>
                  <a:srgbClr val="A22218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endParaRPr lang="en-US" sz="2400" b="1">
              <a:solidFill>
                <a:srgbClr val="A22218"/>
              </a:solidFill>
            </a:endParaRPr>
          </a:p>
        </p:txBody>
      </p:sp>
      <p:sp>
        <p:nvSpPr>
          <p:cNvPr id="26" name="Tijdelijke aanduiding voor voettekst 4">
            <a:extLst>
              <a:ext uri="{FF2B5EF4-FFF2-40B4-BE49-F238E27FC236}">
                <a16:creationId xmlns:a16="http://schemas.microsoft.com/office/drawing/2014/main" id="{C61DCF06-B179-A0BD-E04C-C496053D659E}"/>
              </a:ext>
            </a:extLst>
          </p:cNvPr>
          <p:cNvSpPr txBox="1">
            <a:spLocks/>
          </p:cNvSpPr>
          <p:nvPr/>
        </p:nvSpPr>
        <p:spPr>
          <a:xfrm>
            <a:off x="3752849" y="6530975"/>
            <a:ext cx="4683125" cy="246063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© 2026 Genmab A/S.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56285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61492-5643-1903-C321-E750A7123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DA45C7-6D15-3EAB-F7C4-9EB2707011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C7B83">
                    <a:lumMod val="20000"/>
                    <a:lumOff val="8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C7B83">
                  <a:lumMod val="20000"/>
                  <a:lumOff val="80000"/>
                </a:srgbClr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71A91-DB10-CB21-6028-FC17BD2C2C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074" y="5571460"/>
            <a:ext cx="11274552" cy="867440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  <a:ea typeface="Aptos" panose="020B0004020202020204" pitchFamily="34" charset="0"/>
                <a:cs typeface="Arial"/>
              </a:rPr>
              <a:t>EGFR, epidermal growth factor receptor; LGR5, leucine-rich repeat-containing G-protein coupled receptor 5.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1. 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Kobayashi S, et al. </a:t>
            </a:r>
            <a:r>
              <a:rPr lang="en-US" i="1">
                <a:solidFill>
                  <a:prstClr val="black"/>
                </a:solidFill>
                <a:latin typeface="Calibri" panose="020F0502020204030204"/>
              </a:rPr>
              <a:t>Stem Cells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 2012;30(12):2631-2644; 2. Posey TA, et al. </a:t>
            </a:r>
            <a:r>
              <a:rPr lang="en-US" i="1">
                <a:solidFill>
                  <a:prstClr val="black"/>
                </a:solidFill>
                <a:latin typeface="Calibri" panose="020F0502020204030204"/>
              </a:rPr>
              <a:t>Mol Cancer Ther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. 2023;22(5):667-678; 3. </a:t>
            </a:r>
            <a:r>
              <a:rPr lang="en-US">
                <a:solidFill>
                  <a:prstClr val="black"/>
                </a:solidFill>
              </a:rPr>
              <a:t>Shimokawa M, et al. </a:t>
            </a:r>
            <a:r>
              <a:rPr lang="en-US" i="1">
                <a:solidFill>
                  <a:prstClr val="black"/>
                </a:solidFill>
              </a:rPr>
              <a:t>Nature</a:t>
            </a:r>
            <a:r>
              <a:rPr lang="en-US">
                <a:solidFill>
                  <a:prstClr val="black"/>
                </a:solidFill>
              </a:rPr>
              <a:t>. 2017;545(7653):187-192; 4. Basak O, et al. </a:t>
            </a:r>
            <a:r>
              <a:rPr lang="en-US" i="1">
                <a:solidFill>
                  <a:prstClr val="black"/>
                </a:solidFill>
              </a:rPr>
              <a:t>Cell Stem Cell</a:t>
            </a:r>
            <a:r>
              <a:rPr lang="en-US">
                <a:solidFill>
                  <a:prstClr val="black"/>
                </a:solidFill>
              </a:rPr>
              <a:t>. 2017;20(2):177-190.e4; 5. Carmon KS, et al. </a:t>
            </a:r>
            <a:r>
              <a:rPr lang="en-US" i="1">
                <a:solidFill>
                  <a:prstClr val="black"/>
                </a:solidFill>
              </a:rPr>
              <a:t>Mol Cell Biol</a:t>
            </a:r>
            <a:r>
              <a:rPr lang="en-US">
                <a:solidFill>
                  <a:prstClr val="black"/>
                </a:solidFill>
              </a:rPr>
              <a:t>. 2012;32(11):2054-2064; 6. Snyder JC, et al. </a:t>
            </a:r>
            <a:r>
              <a:rPr lang="de-DE" i="1">
                <a:solidFill>
                  <a:prstClr val="black"/>
                </a:solidFill>
              </a:rPr>
              <a:t>J Biol Chem</a:t>
            </a:r>
            <a:r>
              <a:rPr lang="de-DE">
                <a:solidFill>
                  <a:prstClr val="black"/>
                </a:solidFill>
              </a:rPr>
              <a:t>. 2013;288(15):10286-10297; 7. </a:t>
            </a:r>
            <a:r>
              <a:rPr lang="en-US">
                <a:solidFill>
                  <a:prstClr val="black"/>
                </a:solidFill>
              </a:rPr>
              <a:t>Morgan RG, et al. </a:t>
            </a:r>
            <a:r>
              <a:rPr lang="en-US" i="1">
                <a:solidFill>
                  <a:prstClr val="black"/>
                </a:solidFill>
              </a:rPr>
              <a:t>Br J Cancer</a:t>
            </a:r>
            <a:r>
              <a:rPr lang="en-US">
                <a:solidFill>
                  <a:prstClr val="black"/>
                </a:solidFill>
              </a:rPr>
              <a:t>. 2015;112(4):714-719; 8. Okamoto Y, et al. </a:t>
            </a:r>
            <a:br>
              <a:rPr lang="en-US">
                <a:solidFill>
                  <a:prstClr val="black"/>
                </a:solidFill>
              </a:rPr>
            </a:br>
            <a:r>
              <a:rPr lang="en-US" i="1">
                <a:solidFill>
                  <a:prstClr val="black"/>
                </a:solidFill>
              </a:rPr>
              <a:t>J Biol Chem</a:t>
            </a:r>
            <a:r>
              <a:rPr lang="en-US">
                <a:solidFill>
                  <a:prstClr val="black"/>
                </a:solidFill>
              </a:rPr>
              <a:t>. 2020;295(14):4591-4603; 9. Ge Y, Fuchs E. </a:t>
            </a:r>
            <a:r>
              <a:rPr lang="en-US" i="1">
                <a:solidFill>
                  <a:prstClr val="black"/>
                </a:solidFill>
              </a:rPr>
              <a:t>Nat Rev Genet</a:t>
            </a:r>
            <a:r>
              <a:rPr lang="en-US">
                <a:solidFill>
                  <a:prstClr val="black"/>
                </a:solidFill>
              </a:rPr>
              <a:t>. 2018;19(5):311-325; </a:t>
            </a:r>
            <a:r>
              <a:rPr lang="en-US" kern="10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10. Fey SK, et al. </a:t>
            </a:r>
            <a:r>
              <a:rPr lang="en-US" i="1" kern="10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Cell Rep. </a:t>
            </a:r>
            <a:r>
              <a:rPr lang="en-US" kern="10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2024;43(6):114270; </a:t>
            </a:r>
            <a:r>
              <a:rPr lang="en-US">
                <a:solidFill>
                  <a:prstClr val="black"/>
                </a:solidFill>
              </a:rPr>
              <a:t>11. Fumagalli A, et al. </a:t>
            </a:r>
            <a:r>
              <a:rPr lang="en-US" i="1">
                <a:solidFill>
                  <a:prstClr val="black"/>
                </a:solidFill>
              </a:rPr>
              <a:t>Cell Stem Cell</a:t>
            </a:r>
            <a:r>
              <a:rPr lang="en-US">
                <a:solidFill>
                  <a:prstClr val="black"/>
                </a:solidFill>
              </a:rPr>
              <a:t>. 2020;26(4):569-578.e7; 12. </a:t>
            </a:r>
            <a:r>
              <a:rPr lang="en-US" kern="10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Walker F, et al. </a:t>
            </a:r>
            <a:r>
              <a:rPr lang="en-US" i="1" kern="10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PLoS One. </a:t>
            </a:r>
            <a:r>
              <a:rPr lang="en-US" kern="100">
                <a:solidFill>
                  <a:prstClr val="black"/>
                </a:solidFill>
                <a:ea typeface="Aptos" panose="020B0004020202020204" pitchFamily="34" charset="0"/>
                <a:cs typeface="Times New Roman"/>
              </a:rPr>
              <a:t>2011;6(7):e22733; </a:t>
            </a:r>
            <a:r>
              <a:rPr lang="en-US" kern="100">
                <a:solidFill>
                  <a:prstClr val="black"/>
                </a:solidFill>
                <a:cs typeface="Times New Roman"/>
              </a:rPr>
              <a:t>13. </a:t>
            </a:r>
            <a:r>
              <a:rPr lang="en-US"/>
              <a:t>High PC, et al. </a:t>
            </a:r>
            <a:r>
              <a:rPr lang="en-US" i="1"/>
              <a:t>Trends Cancer</a:t>
            </a:r>
            <a:r>
              <a:rPr lang="en-US"/>
              <a:t>. 2026:S2405-8033(26)00037-3; </a:t>
            </a:r>
            <a:r>
              <a:rPr lang="en-US">
                <a:solidFill>
                  <a:prstClr val="black"/>
                </a:solidFill>
              </a:rPr>
              <a:t>14. Conti S, et al. </a:t>
            </a:r>
            <a:r>
              <a:rPr lang="fr-FR" i="1">
                <a:solidFill>
                  <a:prstClr val="black"/>
                </a:solidFill>
              </a:rPr>
              <a:t>Nat Commun</a:t>
            </a:r>
            <a:r>
              <a:rPr lang="fr-FR">
                <a:solidFill>
                  <a:prstClr val="black"/>
                </a:solidFill>
              </a:rPr>
              <a:t>. 2024;15(1):3363; </a:t>
            </a:r>
            <a:r>
              <a:rPr lang="en-US">
                <a:solidFill>
                  <a:prstClr val="black"/>
                </a:solidFill>
              </a:rPr>
              <a:t>15. Morgan RG, et al. </a:t>
            </a:r>
            <a:r>
              <a:rPr lang="en-US" i="1">
                <a:solidFill>
                  <a:prstClr val="black"/>
                </a:solidFill>
              </a:rPr>
              <a:t>Br J Cancer</a:t>
            </a:r>
            <a:r>
              <a:rPr lang="en-US">
                <a:solidFill>
                  <a:prstClr val="black"/>
                </a:solidFill>
              </a:rPr>
              <a:t>. 2018;118(4):558-565; 16. Xu L, et al. </a:t>
            </a:r>
            <a:r>
              <a:rPr lang="en-US" i="1">
                <a:solidFill>
                  <a:prstClr val="black"/>
                </a:solidFill>
              </a:rPr>
              <a:t>Stem Cell Res Ther</a:t>
            </a:r>
            <a:r>
              <a:rPr lang="en-US">
                <a:solidFill>
                  <a:prstClr val="black"/>
                </a:solidFill>
              </a:rPr>
              <a:t>. 2019;10(1):219; 17. Cao W, et al. </a:t>
            </a:r>
            <a:r>
              <a:rPr lang="en-US" i="1">
                <a:solidFill>
                  <a:prstClr val="black"/>
                </a:solidFill>
              </a:rPr>
              <a:t>Nat Commun</a:t>
            </a:r>
            <a:r>
              <a:rPr lang="en-US">
                <a:solidFill>
                  <a:prstClr val="black"/>
                </a:solidFill>
              </a:rPr>
              <a:t>. 2020;11(1):1961.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7E736F-BD07-1617-3662-F175BA374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LGR5, the Moving Target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265A572-53A5-30C5-8972-AE703E74A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43242"/>
            <a:ext cx="11274552" cy="3282215"/>
          </a:xfrm>
        </p:spPr>
        <p:txBody>
          <a:bodyPr/>
          <a:lstStyle/>
          <a:p>
            <a:pPr marL="285750" lvl="0" indent="-285750">
              <a:spcBef>
                <a:spcPts val="1800"/>
              </a:spcBef>
              <a:buClr>
                <a:srgbClr val="000000"/>
              </a:buClr>
              <a:buSzTx/>
              <a:defRPr/>
            </a:pPr>
            <a:r>
              <a:rPr lang="en-US">
                <a:solidFill>
                  <a:srgbClr val="000000"/>
                </a:solidFill>
              </a:rPr>
              <a:t>Preclinical data indicate that </a:t>
            </a:r>
            <a:r>
              <a:rPr lang="en-US" b="1">
                <a:solidFill>
                  <a:srgbClr val="A22218"/>
                </a:solidFill>
              </a:rPr>
              <a:t>expression of LGR5 is dynamic</a:t>
            </a:r>
            <a:r>
              <a:rPr lang="en-US">
                <a:solidFill>
                  <a:srgbClr val="A22218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and </a:t>
            </a:r>
            <a:r>
              <a:rPr lang="en-US" b="1">
                <a:solidFill>
                  <a:srgbClr val="A22218"/>
                </a:solidFill>
              </a:rPr>
              <a:t>changes in response to cancer therapies </a:t>
            </a:r>
            <a:r>
              <a:rPr lang="en-US">
                <a:solidFill>
                  <a:srgbClr val="000000"/>
                </a:solidFill>
              </a:rPr>
              <a:t>(eg, chemotherapy, radiation, EGFR targeted)</a:t>
            </a:r>
            <a:r>
              <a:rPr lang="en-US" baseline="30000">
                <a:solidFill>
                  <a:srgbClr val="000000"/>
                </a:solidFill>
              </a:rPr>
              <a:t>1–4</a:t>
            </a:r>
            <a:endParaRPr lang="en-US">
              <a:solidFill>
                <a:srgbClr val="000000"/>
              </a:solidFill>
            </a:endParaRPr>
          </a:p>
          <a:p>
            <a:pPr marL="285750" lvl="0" indent="-285750">
              <a:spcBef>
                <a:spcPts val="1800"/>
              </a:spcBef>
              <a:buClr>
                <a:srgbClr val="000000"/>
              </a:buClr>
              <a:buSzTx/>
              <a:defRPr/>
            </a:pPr>
            <a:endParaRPr lang="en-US" b="1">
              <a:solidFill>
                <a:srgbClr val="A22218"/>
              </a:solidFill>
            </a:endParaRPr>
          </a:p>
          <a:p>
            <a:pPr marL="285750" lvl="0" indent="-285750">
              <a:spcBef>
                <a:spcPts val="1800"/>
              </a:spcBef>
              <a:buClr>
                <a:srgbClr val="000000"/>
              </a:buClr>
              <a:buSzTx/>
              <a:defRPr/>
            </a:pPr>
            <a:r>
              <a:rPr lang="en-US" b="1">
                <a:solidFill>
                  <a:srgbClr val="A22218"/>
                </a:solidFill>
              </a:rPr>
              <a:t>LGR5 protein is constantly recycled </a:t>
            </a:r>
            <a:r>
              <a:rPr lang="en-US">
                <a:solidFill>
                  <a:srgbClr val="000000"/>
                </a:solidFill>
              </a:rPr>
              <a:t>at the cell surface,</a:t>
            </a:r>
            <a:r>
              <a:rPr lang="en-US" baseline="30000">
                <a:solidFill>
                  <a:srgbClr val="000000"/>
                </a:solidFill>
              </a:rPr>
              <a:t>5,6</a:t>
            </a:r>
            <a:r>
              <a:rPr lang="en-US">
                <a:solidFill>
                  <a:srgbClr val="000000"/>
                </a:solidFill>
              </a:rPr>
              <a:t> and this dynamic can be exploited by cancer cells to </a:t>
            </a:r>
            <a:r>
              <a:rPr lang="en-US" b="1">
                <a:solidFill>
                  <a:srgbClr val="A22218"/>
                </a:solidFill>
              </a:rPr>
              <a:t>regulate pathogenic plasticity, resist treatment, and metastasize</a:t>
            </a:r>
            <a:r>
              <a:rPr lang="en-US" baseline="30000"/>
              <a:t>1,2,7–14</a:t>
            </a:r>
            <a:endParaRPr lang="en-US"/>
          </a:p>
          <a:p>
            <a:pPr marL="285750" lvl="0" indent="-285750">
              <a:spcBef>
                <a:spcPts val="1800"/>
              </a:spcBef>
              <a:buClr>
                <a:srgbClr val="000000"/>
              </a:buClr>
              <a:buSzTx/>
              <a:defRPr/>
            </a:pPr>
            <a:endParaRPr lang="en-US">
              <a:solidFill>
                <a:srgbClr val="000000"/>
              </a:solidFill>
            </a:endParaRPr>
          </a:p>
          <a:p>
            <a:pPr marL="285750" lvl="0" indent="-285750">
              <a:spcBef>
                <a:spcPts val="1800"/>
              </a:spcBef>
              <a:buClr>
                <a:srgbClr val="000000"/>
              </a:buClr>
              <a:buSzTx/>
              <a:defRPr/>
            </a:pPr>
            <a:r>
              <a:rPr lang="en-US">
                <a:solidFill>
                  <a:srgbClr val="000000"/>
                </a:solidFill>
              </a:rPr>
              <a:t>Because </a:t>
            </a:r>
            <a:r>
              <a:rPr lang="en-US" b="1">
                <a:solidFill>
                  <a:srgbClr val="A22218"/>
                </a:solidFill>
              </a:rPr>
              <a:t>LGR5 is a moving target</a:t>
            </a:r>
            <a:r>
              <a:rPr lang="en-US"/>
              <a:t>,</a:t>
            </a:r>
            <a:r>
              <a:rPr lang="en-US" baseline="30000"/>
              <a:t>5–8</a:t>
            </a:r>
            <a:r>
              <a:rPr lang="en-US"/>
              <a:t> </a:t>
            </a:r>
            <a:r>
              <a:rPr lang="en-US">
                <a:solidFill>
                  <a:srgbClr val="000000"/>
                </a:solidFill>
              </a:rPr>
              <a:t>developing an effective therapeutic strategy for it may require the </a:t>
            </a:r>
            <a:r>
              <a:rPr lang="en-US" b="1">
                <a:solidFill>
                  <a:srgbClr val="A22218"/>
                </a:solidFill>
              </a:rPr>
              <a:t>integration of other targets or pathways</a:t>
            </a:r>
            <a:r>
              <a:rPr lang="en-US" baseline="30000"/>
              <a:t>3,13,15–17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804C77-3278-81C9-2AF0-1C7AE480DA9D}"/>
              </a:ext>
            </a:extLst>
          </p:cNvPr>
          <p:cNvSpPr txBox="1">
            <a:spLocks/>
          </p:cNvSpPr>
          <p:nvPr/>
        </p:nvSpPr>
        <p:spPr>
          <a:xfrm>
            <a:off x="3752849" y="6530817"/>
            <a:ext cx="4683125" cy="246221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© 2026 Genmab A/S. All rights reserved.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91FDC-7803-5424-8198-2FAADD9BF993}"/>
              </a:ext>
            </a:extLst>
          </p:cNvPr>
          <p:cNvSpPr txBox="1"/>
          <p:nvPr/>
        </p:nvSpPr>
        <p:spPr>
          <a:xfrm>
            <a:off x="476518" y="1031054"/>
            <a:ext cx="11277599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Key Takeaways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rgbClr val="A22218"/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41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B5DA8-5F4E-0E76-DE8B-F1EB099BA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40418C7-7104-9A83-8AC9-91281097DD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5208BE-BDF4-FDA8-3E0E-4A35C34ED7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1377" y="3132009"/>
            <a:ext cx="4911725" cy="577979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0"/>
              </a:spcBef>
            </a:pPr>
            <a:r>
              <a:rPr lang="en-US" sz="480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96E8C1-4BCF-A08B-0057-5411D6490F60}"/>
              </a:ext>
            </a:extLst>
          </p:cNvPr>
          <p:cNvSpPr txBox="1"/>
          <p:nvPr/>
        </p:nvSpPr>
        <p:spPr>
          <a:xfrm>
            <a:off x="700777" y="5716263"/>
            <a:ext cx="61040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effectLst/>
              </a:rPr>
              <a:t>© 2026 Genmab A/S. All rights reserved. 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dirty="0">
                <a:solidFill>
                  <a:schemeClr val="bg1"/>
                </a:solidFill>
              </a:rPr>
              <a:t>05/2026 COM-US-UNB-0001112</a:t>
            </a:r>
            <a:r>
              <a:rPr lang="en-US" sz="1050" dirty="0">
                <a:solidFill>
                  <a:schemeClr val="bg1"/>
                </a:solidFill>
                <a:effectLst/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08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1AF9F-5E36-7F37-6A06-0628B5575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6E94816-9DE5-BC78-5EAA-9208BBAFA0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057540-D127-5F95-9562-BB76A8AB78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3136" y="2116284"/>
            <a:ext cx="6559420" cy="1593641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ts val="0"/>
              </a:spcBef>
            </a:pPr>
            <a:r>
              <a:rPr lang="en-US" sz="2000">
                <a:solidFill>
                  <a:schemeClr val="bg1"/>
                </a:solidFill>
                <a:latin typeface="+mn-lt"/>
              </a:rPr>
              <a:t>Chapter 1</a:t>
            </a:r>
            <a:br>
              <a:rPr lang="en-US" sz="2000">
                <a:solidFill>
                  <a:schemeClr val="bg1"/>
                </a:solidFill>
                <a:latin typeface="+mn-lt"/>
              </a:rPr>
            </a:br>
            <a:br>
              <a:rPr lang="en-US" sz="2000">
                <a:solidFill>
                  <a:schemeClr val="bg1"/>
                </a:solidFill>
                <a:latin typeface="+mn-lt"/>
              </a:rPr>
            </a:br>
            <a:r>
              <a:rPr lang="en-US" sz="4800">
                <a:solidFill>
                  <a:schemeClr val="bg1"/>
                </a:solidFill>
              </a:rPr>
              <a:t>The Battle Against </a:t>
            </a:r>
            <a:br>
              <a:rPr lang="en-US" sz="4800">
                <a:solidFill>
                  <a:schemeClr val="bg1"/>
                </a:solidFill>
              </a:rPr>
            </a:br>
            <a:r>
              <a:rPr lang="en-US" sz="4800">
                <a:solidFill>
                  <a:schemeClr val="bg1"/>
                </a:solidFill>
              </a:rPr>
              <a:t>Epithelial Cancers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9B1080-42BB-106D-27D3-BF3AA7B2DF36}"/>
              </a:ext>
            </a:extLst>
          </p:cNvPr>
          <p:cNvGrpSpPr/>
          <p:nvPr/>
        </p:nvGrpSpPr>
        <p:grpSpPr>
          <a:xfrm flipV="1">
            <a:off x="1156995" y="1620062"/>
            <a:ext cx="5343331" cy="2755640"/>
            <a:chOff x="1931158" y="3959515"/>
            <a:chExt cx="8961120" cy="1487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6AEE31-E9CF-474A-7BEB-DE69C3C0F0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74394"/>
              <a:ext cx="89611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227543-5258-FD89-B5CC-2E4D16FE88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31158" y="3959515"/>
              <a:ext cx="89611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79DE89B6-C1F9-755A-022A-B8506A4CE47B}"/>
              </a:ext>
            </a:extLst>
          </p:cNvPr>
          <p:cNvSpPr txBox="1">
            <a:spLocks/>
          </p:cNvSpPr>
          <p:nvPr/>
        </p:nvSpPr>
        <p:spPr>
          <a:xfrm>
            <a:off x="3752787" y="6530975"/>
            <a:ext cx="4683125" cy="246063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© 2026 Genmab A/S.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3951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E80C4-ED95-555E-1811-F706D6A8D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Text Placeholder 2247">
            <a:extLst>
              <a:ext uri="{FF2B5EF4-FFF2-40B4-BE49-F238E27FC236}">
                <a16:creationId xmlns:a16="http://schemas.microsoft.com/office/drawing/2014/main" id="{C21DD4DC-5636-22E8-C1BE-F608ECDA5EA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074" y="5534763"/>
            <a:ext cx="11274552" cy="904137"/>
          </a:xfrm>
        </p:spPr>
        <p:txBody>
          <a:bodyPr/>
          <a:lstStyle/>
          <a:p>
            <a:pPr lvl="0">
              <a:spcBef>
                <a:spcPts val="0"/>
              </a:spcBef>
              <a:buClrTx/>
              <a:buSzTx/>
              <a:defRPr/>
            </a:pPr>
            <a:r>
              <a:rPr lang="en-US">
                <a:solidFill>
                  <a:prstClr val="black"/>
                </a:solidFill>
              </a:rPr>
              <a:t>NSCLC, non-small cell lung cancer.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1. National Cancer Institute. What is cancer? Accessed April 8, 2026. </a:t>
            </a:r>
            <a:r>
              <a:rPr lang="en-US">
                <a:solidFill>
                  <a:prstClr val="black"/>
                </a:solidFill>
                <a:hlinkClick r:id="rId3"/>
              </a:rPr>
              <a:t>https://www.cancer.gov/about-cancer/understanding/what-is-cancer</a:t>
            </a:r>
            <a:r>
              <a:rPr lang="en-US">
                <a:solidFill>
                  <a:prstClr val="black"/>
                </a:solidFill>
              </a:rPr>
              <a:t>; 2. </a:t>
            </a:r>
            <a:r>
              <a:rPr lang="en-US"/>
              <a:t>Cleveland Clinic. Carcinoma: types, treatment &amp; what it is. </a:t>
            </a:r>
            <a:br>
              <a:rPr lang="en-US"/>
            </a:br>
            <a:r>
              <a:rPr lang="en-US"/>
              <a:t>Accessed April 8, 2026. </a:t>
            </a:r>
            <a:r>
              <a:rPr lang="en-US">
                <a:hlinkClick r:id="rId4"/>
              </a:rPr>
              <a:t>https://my.clevelandclinic.org/health/ diseases/23180-carcinoma</a:t>
            </a:r>
            <a:r>
              <a:rPr lang="en-US">
                <a:solidFill>
                  <a:prstClr val="black"/>
                </a:solidFill>
              </a:rPr>
              <a:t>; 3. Features of Epithelial Tissues. In: Price T, et al. </a:t>
            </a:r>
            <a:r>
              <a:rPr lang="en-US" i="1">
                <a:solidFill>
                  <a:prstClr val="black"/>
                </a:solidFill>
              </a:rPr>
              <a:t>Integrated Human Anatomy and Physiology</a:t>
            </a:r>
            <a:r>
              <a:rPr lang="en-US">
                <a:solidFill>
                  <a:prstClr val="black"/>
                </a:solidFill>
              </a:rPr>
              <a:t>. Accessed April 8, 2026. </a:t>
            </a:r>
            <a:r>
              <a:rPr lang="en-US">
                <a:solidFill>
                  <a:prstClr val="black"/>
                </a:solidFill>
                <a:hlinkClick r:id="rId5"/>
              </a:rPr>
              <a:t>https://uen.pressbooks.pub/anatomyphysiology/</a:t>
            </a:r>
            <a:r>
              <a:rPr lang="en-US">
                <a:solidFill>
                  <a:prstClr val="black"/>
                </a:solidFill>
              </a:rPr>
              <a:t>; 4. Tahayneh K, et al. </a:t>
            </a:r>
            <a:r>
              <a:rPr lang="en-US" i="1">
                <a:solidFill>
                  <a:prstClr val="black"/>
                </a:solidFill>
              </a:rPr>
              <a:t>J Clin Med</a:t>
            </a:r>
            <a:r>
              <a:rPr lang="en-US">
                <a:solidFill>
                  <a:prstClr val="black"/>
                </a:solidFill>
              </a:rPr>
              <a:t>. 2025;14(3):1025; 5. Hashibe M, et al. </a:t>
            </a:r>
            <a:r>
              <a:rPr lang="en-US" i="1">
                <a:solidFill>
                  <a:prstClr val="black"/>
                </a:solidFill>
              </a:rPr>
              <a:t>Cancer Epidemiol Biomarkers Prev</a:t>
            </a:r>
            <a:r>
              <a:rPr lang="en-US">
                <a:solidFill>
                  <a:prstClr val="black"/>
                </a:solidFill>
              </a:rPr>
              <a:t>. 2009;18(2):541-550; 6. Haring CT, et al. </a:t>
            </a:r>
            <a:r>
              <a:rPr lang="en-US" i="1">
                <a:solidFill>
                  <a:prstClr val="black"/>
                </a:solidFill>
              </a:rPr>
              <a:t>Cancer</a:t>
            </a:r>
            <a:r>
              <a:rPr lang="en-US">
                <a:solidFill>
                  <a:prstClr val="black"/>
                </a:solidFill>
              </a:rPr>
              <a:t>. 2023;129(18):2817-2827; 7. Barham WT, et al. </a:t>
            </a:r>
            <a:r>
              <a:rPr lang="en-US" i="1">
                <a:solidFill>
                  <a:prstClr val="black"/>
                </a:solidFill>
              </a:rPr>
              <a:t>Cancers (Basel)</a:t>
            </a:r>
            <a:r>
              <a:rPr lang="en-US">
                <a:solidFill>
                  <a:prstClr val="black"/>
                </a:solidFill>
              </a:rPr>
              <a:t>. 2025;17(1):144; 8. Amitay EL, et al. </a:t>
            </a:r>
            <a:r>
              <a:rPr lang="en-US" i="1">
                <a:solidFill>
                  <a:prstClr val="black"/>
                </a:solidFill>
              </a:rPr>
              <a:t>Br J Cancer</a:t>
            </a:r>
            <a:r>
              <a:rPr lang="en-US">
                <a:solidFill>
                  <a:prstClr val="black"/>
                </a:solidFill>
              </a:rPr>
              <a:t>. 2020;122(11):1604-1610; 9. Cervantes A, et al. </a:t>
            </a:r>
            <a:r>
              <a:rPr lang="en-US" i="1">
                <a:solidFill>
                  <a:prstClr val="black"/>
                </a:solidFill>
              </a:rPr>
              <a:t>Ann Oncol</a:t>
            </a:r>
            <a:r>
              <a:rPr lang="en-US">
                <a:solidFill>
                  <a:prstClr val="black"/>
                </a:solidFill>
              </a:rPr>
              <a:t>. 2023;34(1):10-32; </a:t>
            </a:r>
            <a:br>
              <a:rPr lang="en-US">
                <a:solidFill>
                  <a:prstClr val="black"/>
                </a:solidFill>
              </a:rPr>
            </a:br>
            <a:r>
              <a:rPr lang="en-US">
                <a:solidFill>
                  <a:prstClr val="black"/>
                </a:solidFill>
              </a:rPr>
              <a:t>10. Oh JM, et al. </a:t>
            </a:r>
            <a:r>
              <a:rPr lang="en-US" i="1">
                <a:solidFill>
                  <a:prstClr val="black"/>
                </a:solidFill>
              </a:rPr>
              <a:t>Front Immunol</a:t>
            </a:r>
            <a:r>
              <a:rPr lang="en-US">
                <a:solidFill>
                  <a:prstClr val="black"/>
                </a:solidFill>
              </a:rPr>
              <a:t>. 2025;16:1571731.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0912B8-6453-64C1-7B13-96EB776E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706"/>
            <a:ext cx="11274552" cy="789190"/>
          </a:xfrm>
        </p:spPr>
        <p:txBody>
          <a:bodyPr anchor="b" anchorCtr="0"/>
          <a:lstStyle/>
          <a:p>
            <a:r>
              <a:rPr lang="en-US">
                <a:solidFill>
                  <a:schemeClr val="accent6"/>
                </a:solidFill>
              </a:rPr>
              <a:t>Epithelial Cancers (Carcinomas) Arise From Cells That</a:t>
            </a:r>
            <a:br>
              <a:rPr lang="en-US">
                <a:solidFill>
                  <a:schemeClr val="accent6"/>
                </a:solidFill>
              </a:rPr>
            </a:br>
            <a:r>
              <a:rPr lang="en-US">
                <a:solidFill>
                  <a:schemeClr val="accent6"/>
                </a:solidFill>
              </a:rPr>
              <a:t>Line the Surfaces and Organs of the Body</a:t>
            </a:r>
            <a:r>
              <a:rPr lang="en-US" baseline="30000">
                <a:solidFill>
                  <a:schemeClr val="accent6"/>
                </a:solidFill>
              </a:rPr>
              <a:t>1–3</a:t>
            </a:r>
          </a:p>
        </p:txBody>
      </p:sp>
      <p:grpSp>
        <p:nvGrpSpPr>
          <p:cNvPr id="2409" name="Group 2408">
            <a:extLst>
              <a:ext uri="{FF2B5EF4-FFF2-40B4-BE49-F238E27FC236}">
                <a16:creationId xmlns:a16="http://schemas.microsoft.com/office/drawing/2014/main" id="{4837FADC-D13F-FB34-48C4-72666268416F}"/>
              </a:ext>
            </a:extLst>
          </p:cNvPr>
          <p:cNvGrpSpPr/>
          <p:nvPr/>
        </p:nvGrpSpPr>
        <p:grpSpPr>
          <a:xfrm>
            <a:off x="1097465" y="1512946"/>
            <a:ext cx="9993765" cy="1064160"/>
            <a:chOff x="842293" y="1223341"/>
            <a:chExt cx="10722514" cy="1141759"/>
          </a:xfrm>
        </p:grpSpPr>
        <p:pic>
          <p:nvPicPr>
            <p:cNvPr id="2386" name="Graphic 2385">
              <a:extLst>
                <a:ext uri="{FF2B5EF4-FFF2-40B4-BE49-F238E27FC236}">
                  <a16:creationId xmlns:a16="http://schemas.microsoft.com/office/drawing/2014/main" id="{6E5BC1DC-9B22-3952-7E8A-D62E2563701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42293" y="1223341"/>
              <a:ext cx="889253" cy="1141758"/>
            </a:xfrm>
            <a:prstGeom prst="rect">
              <a:avLst/>
            </a:prstGeom>
          </p:spPr>
        </p:pic>
        <p:pic>
          <p:nvPicPr>
            <p:cNvPr id="2387" name="Graphic 2386">
              <a:extLst>
                <a:ext uri="{FF2B5EF4-FFF2-40B4-BE49-F238E27FC236}">
                  <a16:creationId xmlns:a16="http://schemas.microsoft.com/office/drawing/2014/main" id="{3E9DBE45-A3B9-8957-DDE9-09DCFD63852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289259" y="1223341"/>
              <a:ext cx="889253" cy="1141758"/>
            </a:xfrm>
            <a:prstGeom prst="rect">
              <a:avLst/>
            </a:prstGeom>
          </p:spPr>
        </p:pic>
        <p:pic>
          <p:nvPicPr>
            <p:cNvPr id="2388" name="Graphic 2387">
              <a:extLst>
                <a:ext uri="{FF2B5EF4-FFF2-40B4-BE49-F238E27FC236}">
                  <a16:creationId xmlns:a16="http://schemas.microsoft.com/office/drawing/2014/main" id="{68B93FFB-2062-4E97-D6FD-BDDC8BA3922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736225" y="1223341"/>
              <a:ext cx="889253" cy="1141758"/>
            </a:xfrm>
            <a:prstGeom prst="rect">
              <a:avLst/>
            </a:prstGeom>
          </p:spPr>
        </p:pic>
        <p:pic>
          <p:nvPicPr>
            <p:cNvPr id="2389" name="Graphic 2388">
              <a:extLst>
                <a:ext uri="{FF2B5EF4-FFF2-40B4-BE49-F238E27FC236}">
                  <a16:creationId xmlns:a16="http://schemas.microsoft.com/office/drawing/2014/main" id="{C61E16C1-AC16-C5D3-30FC-1D484F7A0AB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2183191" y="1223341"/>
              <a:ext cx="889253" cy="1141758"/>
            </a:xfrm>
            <a:prstGeom prst="rect">
              <a:avLst/>
            </a:prstGeom>
          </p:spPr>
        </p:pic>
        <p:pic>
          <p:nvPicPr>
            <p:cNvPr id="2390" name="Graphic 2389">
              <a:extLst>
                <a:ext uri="{FF2B5EF4-FFF2-40B4-BE49-F238E27FC236}">
                  <a16:creationId xmlns:a16="http://schemas.microsoft.com/office/drawing/2014/main" id="{005ED745-C5FF-9DBA-5E18-D95AC0C8AB2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2630157" y="1223341"/>
              <a:ext cx="889253" cy="1141758"/>
            </a:xfrm>
            <a:prstGeom prst="rect">
              <a:avLst/>
            </a:prstGeom>
          </p:spPr>
        </p:pic>
        <p:pic>
          <p:nvPicPr>
            <p:cNvPr id="2391" name="Graphic 2390">
              <a:extLst>
                <a:ext uri="{FF2B5EF4-FFF2-40B4-BE49-F238E27FC236}">
                  <a16:creationId xmlns:a16="http://schemas.microsoft.com/office/drawing/2014/main" id="{26D6A1EA-44B4-0416-C304-A030024A58F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3077123" y="1223341"/>
              <a:ext cx="889253" cy="1141758"/>
            </a:xfrm>
            <a:prstGeom prst="rect">
              <a:avLst/>
            </a:prstGeom>
          </p:spPr>
        </p:pic>
        <p:pic>
          <p:nvPicPr>
            <p:cNvPr id="2392" name="Graphic 2391">
              <a:extLst>
                <a:ext uri="{FF2B5EF4-FFF2-40B4-BE49-F238E27FC236}">
                  <a16:creationId xmlns:a16="http://schemas.microsoft.com/office/drawing/2014/main" id="{D4A59C94-834F-A9C3-76B6-921763E4EE5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3524089" y="1223341"/>
              <a:ext cx="889253" cy="1141758"/>
            </a:xfrm>
            <a:prstGeom prst="rect">
              <a:avLst/>
            </a:prstGeom>
          </p:spPr>
        </p:pic>
        <p:pic>
          <p:nvPicPr>
            <p:cNvPr id="2393" name="Graphic 2392">
              <a:extLst>
                <a:ext uri="{FF2B5EF4-FFF2-40B4-BE49-F238E27FC236}">
                  <a16:creationId xmlns:a16="http://schemas.microsoft.com/office/drawing/2014/main" id="{EC08CA22-04C1-8B60-7CF8-AFEABFB40D7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3971055" y="1223341"/>
              <a:ext cx="889253" cy="1141758"/>
            </a:xfrm>
            <a:prstGeom prst="rect">
              <a:avLst/>
            </a:prstGeom>
          </p:spPr>
        </p:pic>
        <p:pic>
          <p:nvPicPr>
            <p:cNvPr id="2394" name="Graphic 2393">
              <a:extLst>
                <a:ext uri="{FF2B5EF4-FFF2-40B4-BE49-F238E27FC236}">
                  <a16:creationId xmlns:a16="http://schemas.microsoft.com/office/drawing/2014/main" id="{308F1D36-8081-6C16-B293-BDE7F09046E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4418021" y="1223342"/>
              <a:ext cx="889253" cy="1141758"/>
            </a:xfrm>
            <a:prstGeom prst="rect">
              <a:avLst/>
            </a:prstGeom>
          </p:spPr>
        </p:pic>
        <p:pic>
          <p:nvPicPr>
            <p:cNvPr id="2395" name="Graphic 2394">
              <a:extLst>
                <a:ext uri="{FF2B5EF4-FFF2-40B4-BE49-F238E27FC236}">
                  <a16:creationId xmlns:a16="http://schemas.microsoft.com/office/drawing/2014/main" id="{5AF86661-D361-0E01-B08A-E8B969552F6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4864987" y="1223342"/>
              <a:ext cx="889253" cy="1141758"/>
            </a:xfrm>
            <a:prstGeom prst="rect">
              <a:avLst/>
            </a:prstGeom>
          </p:spPr>
        </p:pic>
        <p:pic>
          <p:nvPicPr>
            <p:cNvPr id="2396" name="Graphic 2395">
              <a:extLst>
                <a:ext uri="{FF2B5EF4-FFF2-40B4-BE49-F238E27FC236}">
                  <a16:creationId xmlns:a16="http://schemas.microsoft.com/office/drawing/2014/main" id="{34F7B5D6-F106-8590-DCD9-790EF920C65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5311953" y="1223342"/>
              <a:ext cx="889253" cy="1141758"/>
            </a:xfrm>
            <a:prstGeom prst="rect">
              <a:avLst/>
            </a:prstGeom>
          </p:spPr>
        </p:pic>
        <p:pic>
          <p:nvPicPr>
            <p:cNvPr id="2397" name="Graphic 2396">
              <a:extLst>
                <a:ext uri="{FF2B5EF4-FFF2-40B4-BE49-F238E27FC236}">
                  <a16:creationId xmlns:a16="http://schemas.microsoft.com/office/drawing/2014/main" id="{1BF0F2BE-EEB2-D5BB-E283-030D7BE62F8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5758919" y="1223341"/>
              <a:ext cx="889253" cy="1141758"/>
            </a:xfrm>
            <a:prstGeom prst="rect">
              <a:avLst/>
            </a:prstGeom>
          </p:spPr>
        </p:pic>
        <p:pic>
          <p:nvPicPr>
            <p:cNvPr id="2398" name="Graphic 2397">
              <a:extLst>
                <a:ext uri="{FF2B5EF4-FFF2-40B4-BE49-F238E27FC236}">
                  <a16:creationId xmlns:a16="http://schemas.microsoft.com/office/drawing/2014/main" id="{2C1CE448-F5D8-0714-1BA6-D076B5ED4B7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6205885" y="1223341"/>
              <a:ext cx="889253" cy="1141758"/>
            </a:xfrm>
            <a:prstGeom prst="rect">
              <a:avLst/>
            </a:prstGeom>
          </p:spPr>
        </p:pic>
        <p:pic>
          <p:nvPicPr>
            <p:cNvPr id="2399" name="Graphic 2398">
              <a:extLst>
                <a:ext uri="{FF2B5EF4-FFF2-40B4-BE49-F238E27FC236}">
                  <a16:creationId xmlns:a16="http://schemas.microsoft.com/office/drawing/2014/main" id="{45EA1B07-72F1-940F-701C-7D89249924F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6652851" y="1223341"/>
              <a:ext cx="889253" cy="1141758"/>
            </a:xfrm>
            <a:prstGeom prst="rect">
              <a:avLst/>
            </a:prstGeom>
          </p:spPr>
        </p:pic>
        <p:pic>
          <p:nvPicPr>
            <p:cNvPr id="2400" name="Graphic 2399">
              <a:extLst>
                <a:ext uri="{FF2B5EF4-FFF2-40B4-BE49-F238E27FC236}">
                  <a16:creationId xmlns:a16="http://schemas.microsoft.com/office/drawing/2014/main" id="{F8E3F9BF-B743-B955-79E9-0DB686D6F8C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7099817" y="1223341"/>
              <a:ext cx="889253" cy="1141758"/>
            </a:xfrm>
            <a:prstGeom prst="rect">
              <a:avLst/>
            </a:prstGeom>
          </p:spPr>
        </p:pic>
        <p:pic>
          <p:nvPicPr>
            <p:cNvPr id="2401" name="Graphic 2400">
              <a:extLst>
                <a:ext uri="{FF2B5EF4-FFF2-40B4-BE49-F238E27FC236}">
                  <a16:creationId xmlns:a16="http://schemas.microsoft.com/office/drawing/2014/main" id="{E7CB9AED-0E13-0611-D098-DF639FA525A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7546783" y="1223341"/>
              <a:ext cx="889253" cy="1141758"/>
            </a:xfrm>
            <a:prstGeom prst="rect">
              <a:avLst/>
            </a:prstGeom>
          </p:spPr>
        </p:pic>
        <p:pic>
          <p:nvPicPr>
            <p:cNvPr id="2402" name="Graphic 2401">
              <a:extLst>
                <a:ext uri="{FF2B5EF4-FFF2-40B4-BE49-F238E27FC236}">
                  <a16:creationId xmlns:a16="http://schemas.microsoft.com/office/drawing/2014/main" id="{3322DF19-098B-8D98-F7F9-B664E9BBCE2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7993749" y="1223341"/>
              <a:ext cx="889253" cy="1141758"/>
            </a:xfrm>
            <a:prstGeom prst="rect">
              <a:avLst/>
            </a:prstGeom>
          </p:spPr>
        </p:pic>
        <p:pic>
          <p:nvPicPr>
            <p:cNvPr id="2403" name="Graphic 2402">
              <a:extLst>
                <a:ext uri="{FF2B5EF4-FFF2-40B4-BE49-F238E27FC236}">
                  <a16:creationId xmlns:a16="http://schemas.microsoft.com/office/drawing/2014/main" id="{A122720A-B254-8B5D-654B-A89EE94230C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440715" y="1223341"/>
              <a:ext cx="889253" cy="1141758"/>
            </a:xfrm>
            <a:prstGeom prst="rect">
              <a:avLst/>
            </a:prstGeom>
          </p:spPr>
        </p:pic>
        <p:pic>
          <p:nvPicPr>
            <p:cNvPr id="2404" name="Graphic 2403">
              <a:extLst>
                <a:ext uri="{FF2B5EF4-FFF2-40B4-BE49-F238E27FC236}">
                  <a16:creationId xmlns:a16="http://schemas.microsoft.com/office/drawing/2014/main" id="{55EE21BD-0BF1-CE03-6839-C95E01FBD7C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887681" y="1223341"/>
              <a:ext cx="889253" cy="1141758"/>
            </a:xfrm>
            <a:prstGeom prst="rect">
              <a:avLst/>
            </a:prstGeom>
          </p:spPr>
        </p:pic>
        <p:pic>
          <p:nvPicPr>
            <p:cNvPr id="2405" name="Graphic 2404">
              <a:extLst>
                <a:ext uri="{FF2B5EF4-FFF2-40B4-BE49-F238E27FC236}">
                  <a16:creationId xmlns:a16="http://schemas.microsoft.com/office/drawing/2014/main" id="{0A3ED0DD-B5BD-DBE2-342B-302C30CB8C2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9334647" y="1223341"/>
              <a:ext cx="889253" cy="1141758"/>
            </a:xfrm>
            <a:prstGeom prst="rect">
              <a:avLst/>
            </a:prstGeom>
          </p:spPr>
        </p:pic>
        <p:pic>
          <p:nvPicPr>
            <p:cNvPr id="2406" name="Graphic 2405">
              <a:extLst>
                <a:ext uri="{FF2B5EF4-FFF2-40B4-BE49-F238E27FC236}">
                  <a16:creationId xmlns:a16="http://schemas.microsoft.com/office/drawing/2014/main" id="{DE8528BE-AC88-1078-9CE2-44F61395867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9781613" y="1223341"/>
              <a:ext cx="889253" cy="1141758"/>
            </a:xfrm>
            <a:prstGeom prst="rect">
              <a:avLst/>
            </a:prstGeom>
          </p:spPr>
        </p:pic>
        <p:pic>
          <p:nvPicPr>
            <p:cNvPr id="2407" name="Graphic 2406">
              <a:extLst>
                <a:ext uri="{FF2B5EF4-FFF2-40B4-BE49-F238E27FC236}">
                  <a16:creationId xmlns:a16="http://schemas.microsoft.com/office/drawing/2014/main" id="{219034C3-D06E-2980-384E-82682BB94E2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0228579" y="1223341"/>
              <a:ext cx="889253" cy="1141758"/>
            </a:xfrm>
            <a:prstGeom prst="rect">
              <a:avLst/>
            </a:prstGeom>
          </p:spPr>
        </p:pic>
        <p:pic>
          <p:nvPicPr>
            <p:cNvPr id="2408" name="Graphic 2407">
              <a:extLst>
                <a:ext uri="{FF2B5EF4-FFF2-40B4-BE49-F238E27FC236}">
                  <a16:creationId xmlns:a16="http://schemas.microsoft.com/office/drawing/2014/main" id="{69BACE57-6155-32DC-032F-285D6C7FE32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0675554" y="1223341"/>
              <a:ext cx="889253" cy="1141758"/>
            </a:xfrm>
            <a:prstGeom prst="rect">
              <a:avLst/>
            </a:prstGeom>
          </p:spPr>
        </p:pic>
      </p:grpSp>
      <p:grpSp>
        <p:nvGrpSpPr>
          <p:cNvPr id="2410" name="Group 2409">
            <a:extLst>
              <a:ext uri="{FF2B5EF4-FFF2-40B4-BE49-F238E27FC236}">
                <a16:creationId xmlns:a16="http://schemas.microsoft.com/office/drawing/2014/main" id="{1DB611C0-95F8-7945-40F1-13FC5FE6E95F}"/>
              </a:ext>
            </a:extLst>
          </p:cNvPr>
          <p:cNvGrpSpPr/>
          <p:nvPr/>
        </p:nvGrpSpPr>
        <p:grpSpPr>
          <a:xfrm rot="10800000">
            <a:off x="1095279" y="3780913"/>
            <a:ext cx="9993765" cy="1064160"/>
            <a:chOff x="842293" y="1223341"/>
            <a:chExt cx="10722514" cy="1141759"/>
          </a:xfrm>
        </p:grpSpPr>
        <p:pic>
          <p:nvPicPr>
            <p:cNvPr id="2411" name="Graphic 2410">
              <a:extLst>
                <a:ext uri="{FF2B5EF4-FFF2-40B4-BE49-F238E27FC236}">
                  <a16:creationId xmlns:a16="http://schemas.microsoft.com/office/drawing/2014/main" id="{EF81B90A-B583-971D-4EE5-291918EED54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42293" y="1223341"/>
              <a:ext cx="889253" cy="1141758"/>
            </a:xfrm>
            <a:prstGeom prst="rect">
              <a:avLst/>
            </a:prstGeom>
          </p:spPr>
        </p:pic>
        <p:pic>
          <p:nvPicPr>
            <p:cNvPr id="2412" name="Graphic 2411">
              <a:extLst>
                <a:ext uri="{FF2B5EF4-FFF2-40B4-BE49-F238E27FC236}">
                  <a16:creationId xmlns:a16="http://schemas.microsoft.com/office/drawing/2014/main" id="{9E9D41B4-59AE-2C0E-47DF-5D8BE108861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289259" y="1223341"/>
              <a:ext cx="889253" cy="1141758"/>
            </a:xfrm>
            <a:prstGeom prst="rect">
              <a:avLst/>
            </a:prstGeom>
          </p:spPr>
        </p:pic>
        <p:pic>
          <p:nvPicPr>
            <p:cNvPr id="2413" name="Graphic 2412">
              <a:extLst>
                <a:ext uri="{FF2B5EF4-FFF2-40B4-BE49-F238E27FC236}">
                  <a16:creationId xmlns:a16="http://schemas.microsoft.com/office/drawing/2014/main" id="{A1C9ABF4-B628-FE56-9842-92E729F4E79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736225" y="1223341"/>
              <a:ext cx="889253" cy="1141758"/>
            </a:xfrm>
            <a:prstGeom prst="rect">
              <a:avLst/>
            </a:prstGeom>
          </p:spPr>
        </p:pic>
        <p:pic>
          <p:nvPicPr>
            <p:cNvPr id="2414" name="Graphic 2413">
              <a:extLst>
                <a:ext uri="{FF2B5EF4-FFF2-40B4-BE49-F238E27FC236}">
                  <a16:creationId xmlns:a16="http://schemas.microsoft.com/office/drawing/2014/main" id="{EBADAE1B-61EA-BBAA-2581-3A55D2B1BEC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2183191" y="1223341"/>
              <a:ext cx="889253" cy="1141758"/>
            </a:xfrm>
            <a:prstGeom prst="rect">
              <a:avLst/>
            </a:prstGeom>
          </p:spPr>
        </p:pic>
        <p:pic>
          <p:nvPicPr>
            <p:cNvPr id="2415" name="Graphic 2414">
              <a:extLst>
                <a:ext uri="{FF2B5EF4-FFF2-40B4-BE49-F238E27FC236}">
                  <a16:creationId xmlns:a16="http://schemas.microsoft.com/office/drawing/2014/main" id="{C334DB49-71DE-BFD5-35B5-BEC55D10606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2630157" y="1223341"/>
              <a:ext cx="889253" cy="1141758"/>
            </a:xfrm>
            <a:prstGeom prst="rect">
              <a:avLst/>
            </a:prstGeom>
          </p:spPr>
        </p:pic>
        <p:pic>
          <p:nvPicPr>
            <p:cNvPr id="2416" name="Graphic 2415">
              <a:extLst>
                <a:ext uri="{FF2B5EF4-FFF2-40B4-BE49-F238E27FC236}">
                  <a16:creationId xmlns:a16="http://schemas.microsoft.com/office/drawing/2014/main" id="{669F6549-5164-891C-3080-8D3FC397C72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3077123" y="1223341"/>
              <a:ext cx="889253" cy="1141758"/>
            </a:xfrm>
            <a:prstGeom prst="rect">
              <a:avLst/>
            </a:prstGeom>
          </p:spPr>
        </p:pic>
        <p:pic>
          <p:nvPicPr>
            <p:cNvPr id="2417" name="Graphic 2416">
              <a:extLst>
                <a:ext uri="{FF2B5EF4-FFF2-40B4-BE49-F238E27FC236}">
                  <a16:creationId xmlns:a16="http://schemas.microsoft.com/office/drawing/2014/main" id="{D810DAEF-079A-0A94-552A-96A9A5A514B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3524089" y="1223341"/>
              <a:ext cx="889253" cy="1141758"/>
            </a:xfrm>
            <a:prstGeom prst="rect">
              <a:avLst/>
            </a:prstGeom>
          </p:spPr>
        </p:pic>
        <p:pic>
          <p:nvPicPr>
            <p:cNvPr id="2418" name="Graphic 2417">
              <a:extLst>
                <a:ext uri="{FF2B5EF4-FFF2-40B4-BE49-F238E27FC236}">
                  <a16:creationId xmlns:a16="http://schemas.microsoft.com/office/drawing/2014/main" id="{CE9CE4F9-CF4C-BFDE-C6E9-43566DB5B13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3971055" y="1223341"/>
              <a:ext cx="889253" cy="1141758"/>
            </a:xfrm>
            <a:prstGeom prst="rect">
              <a:avLst/>
            </a:prstGeom>
          </p:spPr>
        </p:pic>
        <p:pic>
          <p:nvPicPr>
            <p:cNvPr id="2419" name="Graphic 2418">
              <a:extLst>
                <a:ext uri="{FF2B5EF4-FFF2-40B4-BE49-F238E27FC236}">
                  <a16:creationId xmlns:a16="http://schemas.microsoft.com/office/drawing/2014/main" id="{7BB92B6A-F251-4193-681E-AD7437D3A03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4418021" y="1223342"/>
              <a:ext cx="889253" cy="1141758"/>
            </a:xfrm>
            <a:prstGeom prst="rect">
              <a:avLst/>
            </a:prstGeom>
          </p:spPr>
        </p:pic>
        <p:pic>
          <p:nvPicPr>
            <p:cNvPr id="2420" name="Graphic 2419">
              <a:extLst>
                <a:ext uri="{FF2B5EF4-FFF2-40B4-BE49-F238E27FC236}">
                  <a16:creationId xmlns:a16="http://schemas.microsoft.com/office/drawing/2014/main" id="{CCBB6DA1-9C5E-18EB-0502-FA76BB29DE0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4864987" y="1223342"/>
              <a:ext cx="889253" cy="1141758"/>
            </a:xfrm>
            <a:prstGeom prst="rect">
              <a:avLst/>
            </a:prstGeom>
          </p:spPr>
        </p:pic>
        <p:pic>
          <p:nvPicPr>
            <p:cNvPr id="2421" name="Graphic 2420">
              <a:extLst>
                <a:ext uri="{FF2B5EF4-FFF2-40B4-BE49-F238E27FC236}">
                  <a16:creationId xmlns:a16="http://schemas.microsoft.com/office/drawing/2014/main" id="{0A2FE75F-45E3-51D5-5BED-D118B615705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5311953" y="1223342"/>
              <a:ext cx="889253" cy="1141758"/>
            </a:xfrm>
            <a:prstGeom prst="rect">
              <a:avLst/>
            </a:prstGeom>
          </p:spPr>
        </p:pic>
        <p:pic>
          <p:nvPicPr>
            <p:cNvPr id="2422" name="Graphic 2421">
              <a:extLst>
                <a:ext uri="{FF2B5EF4-FFF2-40B4-BE49-F238E27FC236}">
                  <a16:creationId xmlns:a16="http://schemas.microsoft.com/office/drawing/2014/main" id="{301935E2-937C-8F42-7D6A-F23C86D28E0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5758919" y="1223341"/>
              <a:ext cx="889253" cy="1141758"/>
            </a:xfrm>
            <a:prstGeom prst="rect">
              <a:avLst/>
            </a:prstGeom>
          </p:spPr>
        </p:pic>
        <p:pic>
          <p:nvPicPr>
            <p:cNvPr id="2423" name="Graphic 2422">
              <a:extLst>
                <a:ext uri="{FF2B5EF4-FFF2-40B4-BE49-F238E27FC236}">
                  <a16:creationId xmlns:a16="http://schemas.microsoft.com/office/drawing/2014/main" id="{5E34A8F9-0B0A-D054-3AA6-A6BBF3AB12B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6205885" y="1223341"/>
              <a:ext cx="889253" cy="1141758"/>
            </a:xfrm>
            <a:prstGeom prst="rect">
              <a:avLst/>
            </a:prstGeom>
          </p:spPr>
        </p:pic>
        <p:pic>
          <p:nvPicPr>
            <p:cNvPr id="2424" name="Graphic 2423">
              <a:extLst>
                <a:ext uri="{FF2B5EF4-FFF2-40B4-BE49-F238E27FC236}">
                  <a16:creationId xmlns:a16="http://schemas.microsoft.com/office/drawing/2014/main" id="{92F784C0-ECD3-0A97-65CC-2C106A2B44D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6652851" y="1223341"/>
              <a:ext cx="889253" cy="1141758"/>
            </a:xfrm>
            <a:prstGeom prst="rect">
              <a:avLst/>
            </a:prstGeom>
          </p:spPr>
        </p:pic>
        <p:pic>
          <p:nvPicPr>
            <p:cNvPr id="2425" name="Graphic 2424">
              <a:extLst>
                <a:ext uri="{FF2B5EF4-FFF2-40B4-BE49-F238E27FC236}">
                  <a16:creationId xmlns:a16="http://schemas.microsoft.com/office/drawing/2014/main" id="{10F25C19-DCB3-826F-B09C-5858FC63728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7099817" y="1223341"/>
              <a:ext cx="889253" cy="1141758"/>
            </a:xfrm>
            <a:prstGeom prst="rect">
              <a:avLst/>
            </a:prstGeom>
          </p:spPr>
        </p:pic>
        <p:pic>
          <p:nvPicPr>
            <p:cNvPr id="2426" name="Graphic 2425">
              <a:extLst>
                <a:ext uri="{FF2B5EF4-FFF2-40B4-BE49-F238E27FC236}">
                  <a16:creationId xmlns:a16="http://schemas.microsoft.com/office/drawing/2014/main" id="{D6188AE9-8AC9-2CAB-8052-8BEC4C33F79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7546783" y="1223341"/>
              <a:ext cx="889253" cy="1141758"/>
            </a:xfrm>
            <a:prstGeom prst="rect">
              <a:avLst/>
            </a:prstGeom>
          </p:spPr>
        </p:pic>
        <p:pic>
          <p:nvPicPr>
            <p:cNvPr id="2427" name="Graphic 2426">
              <a:extLst>
                <a:ext uri="{FF2B5EF4-FFF2-40B4-BE49-F238E27FC236}">
                  <a16:creationId xmlns:a16="http://schemas.microsoft.com/office/drawing/2014/main" id="{10A07C82-F3CF-8F1B-B926-F905337F4C4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7993749" y="1223341"/>
              <a:ext cx="889253" cy="1141758"/>
            </a:xfrm>
            <a:prstGeom prst="rect">
              <a:avLst/>
            </a:prstGeom>
          </p:spPr>
        </p:pic>
        <p:pic>
          <p:nvPicPr>
            <p:cNvPr id="2428" name="Graphic 2427">
              <a:extLst>
                <a:ext uri="{FF2B5EF4-FFF2-40B4-BE49-F238E27FC236}">
                  <a16:creationId xmlns:a16="http://schemas.microsoft.com/office/drawing/2014/main" id="{8B9EB38A-D3B9-5C2A-059F-A800A5BFC07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440715" y="1223341"/>
              <a:ext cx="889253" cy="1141758"/>
            </a:xfrm>
            <a:prstGeom prst="rect">
              <a:avLst/>
            </a:prstGeom>
          </p:spPr>
        </p:pic>
        <p:pic>
          <p:nvPicPr>
            <p:cNvPr id="2429" name="Graphic 2428">
              <a:extLst>
                <a:ext uri="{FF2B5EF4-FFF2-40B4-BE49-F238E27FC236}">
                  <a16:creationId xmlns:a16="http://schemas.microsoft.com/office/drawing/2014/main" id="{4C6401C2-C5D1-94D9-3D8D-2676C0A6D46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887681" y="1223341"/>
              <a:ext cx="889253" cy="1141758"/>
            </a:xfrm>
            <a:prstGeom prst="rect">
              <a:avLst/>
            </a:prstGeom>
          </p:spPr>
        </p:pic>
        <p:pic>
          <p:nvPicPr>
            <p:cNvPr id="2430" name="Graphic 2429">
              <a:extLst>
                <a:ext uri="{FF2B5EF4-FFF2-40B4-BE49-F238E27FC236}">
                  <a16:creationId xmlns:a16="http://schemas.microsoft.com/office/drawing/2014/main" id="{A945A05A-2039-B876-993B-85498E7CD2B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9334647" y="1223341"/>
              <a:ext cx="889253" cy="1141758"/>
            </a:xfrm>
            <a:prstGeom prst="rect">
              <a:avLst/>
            </a:prstGeom>
          </p:spPr>
        </p:pic>
        <p:pic>
          <p:nvPicPr>
            <p:cNvPr id="2431" name="Graphic 2430">
              <a:extLst>
                <a:ext uri="{FF2B5EF4-FFF2-40B4-BE49-F238E27FC236}">
                  <a16:creationId xmlns:a16="http://schemas.microsoft.com/office/drawing/2014/main" id="{8141B684-5A24-4F7E-19A3-7E523034939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9781613" y="1223341"/>
              <a:ext cx="889253" cy="1141758"/>
            </a:xfrm>
            <a:prstGeom prst="rect">
              <a:avLst/>
            </a:prstGeom>
          </p:spPr>
        </p:pic>
        <p:pic>
          <p:nvPicPr>
            <p:cNvPr id="2432" name="Graphic 2431">
              <a:extLst>
                <a:ext uri="{FF2B5EF4-FFF2-40B4-BE49-F238E27FC236}">
                  <a16:creationId xmlns:a16="http://schemas.microsoft.com/office/drawing/2014/main" id="{A93B73C7-DCB4-9461-5001-5DA803DC027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0228579" y="1223341"/>
              <a:ext cx="889253" cy="1141758"/>
            </a:xfrm>
            <a:prstGeom prst="rect">
              <a:avLst/>
            </a:prstGeom>
          </p:spPr>
        </p:pic>
        <p:pic>
          <p:nvPicPr>
            <p:cNvPr id="2433" name="Graphic 2432">
              <a:extLst>
                <a:ext uri="{FF2B5EF4-FFF2-40B4-BE49-F238E27FC236}">
                  <a16:creationId xmlns:a16="http://schemas.microsoft.com/office/drawing/2014/main" id="{746827B4-2191-FC35-15EE-13F86E671D3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0675554" y="1223341"/>
              <a:ext cx="889253" cy="1141758"/>
            </a:xfrm>
            <a:prstGeom prst="rect">
              <a:avLst/>
            </a:prstGeom>
          </p:spPr>
        </p:pic>
      </p:grpSp>
      <p:pic>
        <p:nvPicPr>
          <p:cNvPr id="2255" name="Graphic 2254">
            <a:extLst>
              <a:ext uri="{FF2B5EF4-FFF2-40B4-BE49-F238E27FC236}">
                <a16:creationId xmlns:a16="http://schemas.microsoft.com/office/drawing/2014/main" id="{2EF2E12A-4C19-6445-12EE-39DDD9BE119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199549" y="2561600"/>
            <a:ext cx="737770" cy="737770"/>
          </a:xfrm>
          <a:prstGeom prst="rect">
            <a:avLst/>
          </a:prstGeom>
        </p:spPr>
      </p:pic>
      <p:pic>
        <p:nvPicPr>
          <p:cNvPr id="2259" name="Graphic 2258">
            <a:extLst>
              <a:ext uri="{FF2B5EF4-FFF2-40B4-BE49-F238E27FC236}">
                <a16:creationId xmlns:a16="http://schemas.microsoft.com/office/drawing/2014/main" id="{B5794345-D91B-C0E6-D0F4-B71B1C2F53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122260" y="2561600"/>
            <a:ext cx="699609" cy="737770"/>
          </a:xfrm>
          <a:prstGeom prst="rect">
            <a:avLst/>
          </a:prstGeom>
        </p:spPr>
      </p:pic>
      <p:sp>
        <p:nvSpPr>
          <p:cNvPr id="2240" name="TextBox 2239">
            <a:extLst>
              <a:ext uri="{FF2B5EF4-FFF2-40B4-BE49-F238E27FC236}">
                <a16:creationId xmlns:a16="http://schemas.microsoft.com/office/drawing/2014/main" id="{E70BC6E8-BEFC-8179-8E26-255FB0B91BA9}"/>
              </a:ext>
            </a:extLst>
          </p:cNvPr>
          <p:cNvSpPr txBox="1"/>
          <p:nvPr/>
        </p:nvSpPr>
        <p:spPr>
          <a:xfrm>
            <a:off x="2347632" y="3335640"/>
            <a:ext cx="2219700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Head and Neck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(H&amp;N)</a:t>
            </a: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41" name="TextBox 2240">
            <a:extLst>
              <a:ext uri="{FF2B5EF4-FFF2-40B4-BE49-F238E27FC236}">
                <a16:creationId xmlns:a16="http://schemas.microsoft.com/office/drawing/2014/main" id="{0794F171-E170-BDE0-7F78-AD4D3E0199F8}"/>
              </a:ext>
            </a:extLst>
          </p:cNvPr>
          <p:cNvSpPr txBox="1"/>
          <p:nvPr/>
        </p:nvSpPr>
        <p:spPr>
          <a:xfrm>
            <a:off x="5123683" y="3335640"/>
            <a:ext cx="1936964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Colorectal</a:t>
            </a:r>
          </a:p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(CRC)</a:t>
            </a:r>
            <a:r>
              <a:rPr lang="en-US" sz="1200" baseline="30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21EA1ABC-D515-E976-0BB2-169F51783E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69318" y="4876885"/>
            <a:ext cx="476661" cy="46897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BB1EA65-441E-F95D-9E03-E69AEB38DD5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88111" y="4876885"/>
            <a:ext cx="399781" cy="4843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F04CFB6-5303-416E-5901-A0E82D977551}"/>
              </a:ext>
            </a:extLst>
          </p:cNvPr>
          <p:cNvSpPr txBox="1"/>
          <p:nvPr/>
        </p:nvSpPr>
        <p:spPr>
          <a:xfrm>
            <a:off x="2629262" y="4809745"/>
            <a:ext cx="693452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These cancers share risk factors (eg, smoking, alcohol) and have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 rates of recurrence, treatment resistance, and metastasis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4–10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480174-9350-A681-60C2-DFD6EA6F6A8E}"/>
              </a:ext>
            </a:extLst>
          </p:cNvPr>
          <p:cNvSpPr txBox="1"/>
          <p:nvPr/>
        </p:nvSpPr>
        <p:spPr>
          <a:xfrm>
            <a:off x="2487892" y="1240903"/>
            <a:ext cx="7212913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Examples of epithelial cancers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AA0555-2060-8B12-E472-E22DA14C0DBD}"/>
              </a:ext>
            </a:extLst>
          </p:cNvPr>
          <p:cNvSpPr txBox="1"/>
          <p:nvPr/>
        </p:nvSpPr>
        <p:spPr>
          <a:xfrm>
            <a:off x="7661535" y="3335640"/>
            <a:ext cx="1936964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Lung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(NSCLC)</a:t>
            </a:r>
            <a:r>
              <a:rPr lang="en-US" sz="1200" baseline="30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,4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87330F-C634-693F-A825-5AB8324488F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1583" y="2515875"/>
            <a:ext cx="776804" cy="8078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B6E9A34E-A03F-1EDB-484B-6D8E1939DDD8}"/>
              </a:ext>
            </a:extLst>
          </p:cNvPr>
          <p:cNvSpPr txBox="1">
            <a:spLocks/>
          </p:cNvSpPr>
          <p:nvPr/>
        </p:nvSpPr>
        <p:spPr>
          <a:xfrm>
            <a:off x="3752787" y="6530975"/>
            <a:ext cx="4683125" cy="246063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© 2026 Genmab A/S. All rights reserved.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E90B164-C2D5-AE1F-34D6-4B79E11019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906507" y="6512541"/>
            <a:ext cx="285493" cy="24622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C7B83">
                    <a:lumMod val="20000"/>
                    <a:lumOff val="8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C7B83">
                  <a:lumMod val="20000"/>
                  <a:lumOff val="80000"/>
                </a:srgbClr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98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A330C40-86FA-7FF8-3DBD-EBBD9AC98FA1}"/>
              </a:ext>
            </a:extLst>
          </p:cNvPr>
          <p:cNvSpPr/>
          <p:nvPr/>
        </p:nvSpPr>
        <p:spPr>
          <a:xfrm>
            <a:off x="476518" y="3269287"/>
            <a:ext cx="7195672" cy="11714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884D1CA-FFC9-866C-8785-1201787C9820}"/>
              </a:ext>
            </a:extLst>
          </p:cNvPr>
          <p:cNvSpPr/>
          <p:nvPr/>
        </p:nvSpPr>
        <p:spPr>
          <a:xfrm>
            <a:off x="476518" y="4598357"/>
            <a:ext cx="7195672" cy="11714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B53803F-70AF-8231-DBF9-9FD7E97E0EB2}"/>
              </a:ext>
            </a:extLst>
          </p:cNvPr>
          <p:cNvSpPr/>
          <p:nvPr/>
        </p:nvSpPr>
        <p:spPr>
          <a:xfrm>
            <a:off x="476518" y="1940217"/>
            <a:ext cx="7195672" cy="11714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67C635-2896-0885-D993-E20593C9DA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C7B83">
                    <a:lumMod val="20000"/>
                    <a:lumOff val="8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C7B83">
                  <a:lumMod val="20000"/>
                  <a:lumOff val="80000"/>
                </a:srgbClr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C0425-7AA5-6F14-0716-5A8C1CB16EF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baseline="30000">
                <a:solidFill>
                  <a:prstClr val="black"/>
                </a:solidFill>
              </a:rPr>
              <a:t>a</a:t>
            </a:r>
            <a:r>
              <a:rPr lang="en-US">
                <a:solidFill>
                  <a:prstClr val="black"/>
                </a:solidFill>
              </a:rPr>
              <a:t>Oral cavity, pharynx, larynx.</a:t>
            </a:r>
          </a:p>
          <a:p>
            <a:r>
              <a:rPr lang="en-US">
                <a:solidFill>
                  <a:prstClr val="black"/>
                </a:solidFill>
              </a:rPr>
              <a:t>CRC, colorectal cancer; H&amp;N, head and neck cancer; US, United States.</a:t>
            </a:r>
          </a:p>
          <a:p>
            <a:r>
              <a:rPr lang="en-US">
                <a:solidFill>
                  <a:prstClr val="black"/>
                </a:solidFill>
              </a:rPr>
              <a:t>Siegel RL, et al. </a:t>
            </a:r>
            <a:r>
              <a:rPr lang="en-US" i="1">
                <a:solidFill>
                  <a:prstClr val="black"/>
                </a:solidFill>
              </a:rPr>
              <a:t>CA Cancer J Clin</a:t>
            </a:r>
            <a:r>
              <a:rPr lang="en-US">
                <a:solidFill>
                  <a:prstClr val="black"/>
                </a:solidFill>
              </a:rPr>
              <a:t>. 2026;76(1):e70043.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6D0428-54E9-D662-5971-3325043A1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706"/>
            <a:ext cx="11274552" cy="789190"/>
          </a:xfrm>
        </p:spPr>
        <p:txBody>
          <a:bodyPr/>
          <a:lstStyle/>
          <a:p>
            <a:r>
              <a:rPr lang="en-US"/>
              <a:t>H&amp;N, CRC, and Lung Cancers Are Common in the US and </a:t>
            </a:r>
            <a:br>
              <a:rPr lang="en-US"/>
            </a:br>
            <a:r>
              <a:rPr lang="en-US"/>
              <a:t>Claim the Lives of Thousands of People Every Year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1D11D6-70E3-C9B6-0210-E7865A5367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6612" y="4712720"/>
            <a:ext cx="906486" cy="9427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5EFD25C-71B9-A33F-FF82-5AF3149EAE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27279" y="3423400"/>
            <a:ext cx="854146" cy="85414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4538E1B-096A-7B54-75A2-52C50DA8FC9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571635" y="2093823"/>
            <a:ext cx="809966" cy="8541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E563D0-2AC8-54EF-4679-136A6AA5B4E7}"/>
              </a:ext>
            </a:extLst>
          </p:cNvPr>
          <p:cNvSpPr txBox="1"/>
          <p:nvPr/>
        </p:nvSpPr>
        <p:spPr>
          <a:xfrm>
            <a:off x="797107" y="2332674"/>
            <a:ext cx="236668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20C0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Head and neck</a:t>
            </a:r>
            <a:r>
              <a:rPr kumimoji="0" lang="en-US" sz="1600" b="1" i="0" u="none" strike="noStrike" kern="1200" cap="none" spc="0" normalizeH="0" baseline="30000" noProof="0">
                <a:ln>
                  <a:noFill/>
                </a:ln>
                <a:solidFill>
                  <a:srgbClr val="220C0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420A5F-81B6-7DD7-A324-9DC81733C62D}"/>
              </a:ext>
            </a:extLst>
          </p:cNvPr>
          <p:cNvSpPr txBox="1"/>
          <p:nvPr/>
        </p:nvSpPr>
        <p:spPr>
          <a:xfrm>
            <a:off x="797107" y="3687029"/>
            <a:ext cx="236668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20C0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Lung and bronchus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46B676-A759-CD6E-63D9-691E521208FE}"/>
              </a:ext>
            </a:extLst>
          </p:cNvPr>
          <p:cNvSpPr txBox="1"/>
          <p:nvPr/>
        </p:nvSpPr>
        <p:spPr>
          <a:xfrm>
            <a:off x="797107" y="5016098"/>
            <a:ext cx="2366682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20C0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Colon and rectum</a:t>
            </a:r>
            <a:endParaRPr kumimoji="0" lang="en-US" sz="1600" b="1" i="0" u="none" strike="noStrike" kern="1200" cap="none" spc="0" normalizeH="0" baseline="30000" noProof="0">
              <a:ln>
                <a:noFill/>
              </a:ln>
              <a:solidFill>
                <a:srgbClr val="220C0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816FC8-6835-BE48-7E01-D9F20D9FC1B4}"/>
              </a:ext>
            </a:extLst>
          </p:cNvPr>
          <p:cNvSpPr txBox="1"/>
          <p:nvPr/>
        </p:nvSpPr>
        <p:spPr>
          <a:xfrm>
            <a:off x="4984812" y="2123087"/>
            <a:ext cx="2280621" cy="37173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186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17,110</a:t>
            </a:r>
            <a:endParaRPr lang="en-US" sz="16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B49E42-2937-B1AF-FC7B-D318903ED17C}"/>
              </a:ext>
            </a:extLst>
          </p:cNvPr>
          <p:cNvSpPr txBox="1"/>
          <p:nvPr/>
        </p:nvSpPr>
        <p:spPr>
          <a:xfrm>
            <a:off x="4984812" y="2542635"/>
            <a:ext cx="2280621" cy="37173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1860"/>
              </a:lnSpc>
            </a:pPr>
            <a:r>
              <a:rPr lang="en-US" sz="1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72,770</a:t>
            </a:r>
            <a:endParaRPr lang="en-US" sz="1600" b="1" baseline="3000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223302-8D34-363D-102D-9D5B0CBBB449}"/>
              </a:ext>
            </a:extLst>
          </p:cNvPr>
          <p:cNvSpPr txBox="1"/>
          <p:nvPr/>
        </p:nvSpPr>
        <p:spPr>
          <a:xfrm>
            <a:off x="4984812" y="3457035"/>
            <a:ext cx="2280621" cy="37173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186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124,990</a:t>
            </a:r>
            <a:endParaRPr lang="en-US" sz="16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0BFF9B-1203-C22D-D500-A0900A1B7641}"/>
              </a:ext>
            </a:extLst>
          </p:cNvPr>
          <p:cNvSpPr txBox="1"/>
          <p:nvPr/>
        </p:nvSpPr>
        <p:spPr>
          <a:xfrm>
            <a:off x="4984812" y="3876583"/>
            <a:ext cx="2280621" cy="37173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1860"/>
              </a:lnSpc>
            </a:pPr>
            <a:r>
              <a:rPr lang="en-US" sz="1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229,410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8F00D1-A461-8C71-FA7E-9F3DEC450DD7}"/>
              </a:ext>
            </a:extLst>
          </p:cNvPr>
          <p:cNvSpPr txBox="1"/>
          <p:nvPr/>
        </p:nvSpPr>
        <p:spPr>
          <a:xfrm>
            <a:off x="4984812" y="4798519"/>
            <a:ext cx="2280621" cy="37173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1860"/>
              </a:lnSpc>
            </a:pPr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55,230</a:t>
            </a:r>
            <a:endParaRPr lang="en-US" sz="1600" b="1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26FD23-6D4A-D9A2-000D-140D4782696F}"/>
              </a:ext>
            </a:extLst>
          </p:cNvPr>
          <p:cNvSpPr txBox="1"/>
          <p:nvPr/>
        </p:nvSpPr>
        <p:spPr>
          <a:xfrm>
            <a:off x="4984812" y="5218067"/>
            <a:ext cx="2280621" cy="37173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1860"/>
              </a:lnSpc>
            </a:pPr>
            <a:r>
              <a:rPr lang="en-US" sz="1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158,850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7A0FE3-8A2A-74A5-1DD4-AD66CBBBCB09}"/>
              </a:ext>
            </a:extLst>
          </p:cNvPr>
          <p:cNvSpPr txBox="1"/>
          <p:nvPr/>
        </p:nvSpPr>
        <p:spPr>
          <a:xfrm>
            <a:off x="476518" y="1106589"/>
            <a:ext cx="11277599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US Cancer Estimates (2026)</a:t>
            </a:r>
            <a:endParaRPr kumimoji="0" lang="en-US" sz="2400" b="1" i="0" u="none" strike="noStrike" kern="100" cap="none" spc="0" normalizeH="0" baseline="0" noProof="0">
              <a:ln>
                <a:noFill/>
              </a:ln>
              <a:solidFill>
                <a:srgbClr val="A22218"/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D7BFC321-18DC-66A8-4052-E6ABC3CCEA24}"/>
              </a:ext>
            </a:extLst>
          </p:cNvPr>
          <p:cNvSpPr/>
          <p:nvPr/>
        </p:nvSpPr>
        <p:spPr>
          <a:xfrm>
            <a:off x="7686279" y="2123087"/>
            <a:ext cx="612999" cy="3466713"/>
          </a:xfrm>
          <a:prstGeom prst="rightBrace">
            <a:avLst>
              <a:gd name="adj1" fmla="val 0"/>
              <a:gd name="adj2" fmla="val 53247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FA4F44-477D-2EE5-3E3D-B44F60B1B036}"/>
              </a:ext>
            </a:extLst>
          </p:cNvPr>
          <p:cNvSpPr txBox="1"/>
          <p:nvPr/>
        </p:nvSpPr>
        <p:spPr>
          <a:xfrm>
            <a:off x="490172" y="1482433"/>
            <a:ext cx="1401340" cy="2658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wrap="square" t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Deaths</a:t>
            </a:r>
            <a:endParaRPr kumimoji="0" lang="en-US" sz="1200" b="1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271E140-9041-551D-074A-F8ED9EB46DF4}"/>
              </a:ext>
            </a:extLst>
          </p:cNvPr>
          <p:cNvSpPr txBox="1"/>
          <p:nvPr/>
        </p:nvSpPr>
        <p:spPr>
          <a:xfrm>
            <a:off x="1975412" y="1482433"/>
            <a:ext cx="1401340" cy="26582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square" t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220C0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cases</a:t>
            </a:r>
            <a:endParaRPr kumimoji="0" lang="en-US" sz="1200" b="1" i="0" u="none" strike="noStrike" kern="1200" cap="none" spc="0" normalizeH="0" baseline="30000" noProof="0">
              <a:ln>
                <a:noFill/>
              </a:ln>
              <a:solidFill>
                <a:srgbClr val="220C0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24EF75-C461-07AD-0391-33090F90BD0F}"/>
              </a:ext>
            </a:extLst>
          </p:cNvPr>
          <p:cNvSpPr txBox="1"/>
          <p:nvPr/>
        </p:nvSpPr>
        <p:spPr>
          <a:xfrm>
            <a:off x="8406626" y="3477355"/>
            <a:ext cx="338812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200,000 deaths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450,000 new cases</a:t>
            </a:r>
          </a:p>
        </p:txBody>
      </p:sp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B7206E2A-A6CE-3B27-9F39-82D2F0072BC0}"/>
              </a:ext>
            </a:extLst>
          </p:cNvPr>
          <p:cNvSpPr txBox="1">
            <a:spLocks/>
          </p:cNvSpPr>
          <p:nvPr/>
        </p:nvSpPr>
        <p:spPr>
          <a:xfrm>
            <a:off x="3752849" y="6530975"/>
            <a:ext cx="4683125" cy="246063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© 2026 Genmab A/S.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928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1382B-F4AF-CE48-71E1-56C0BD54D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76D526A3-24EE-8821-2B4A-19A5BE4A0D9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074" y="6073140"/>
            <a:ext cx="11274552" cy="365760"/>
          </a:xfrm>
        </p:spPr>
        <p:txBody>
          <a:bodyPr/>
          <a:lstStyle/>
          <a:p>
            <a:r>
              <a:rPr lang="en-US" dirty="0"/>
              <a:t>1. Hanahan D. </a:t>
            </a:r>
            <a:r>
              <a:rPr lang="en-US" i="1" dirty="0"/>
              <a:t>Cancer </a:t>
            </a:r>
            <a:r>
              <a:rPr lang="en-US" i="1" dirty="0" err="1"/>
              <a:t>Discov</a:t>
            </a:r>
            <a:r>
              <a:rPr lang="en-US" dirty="0"/>
              <a:t>. 2022;12(1):31-46; 2. </a:t>
            </a:r>
            <a:r>
              <a:rPr lang="de-DE" dirty="0">
                <a:solidFill>
                  <a:prstClr val="black"/>
                </a:solidFill>
              </a:rPr>
              <a:t>Torborg SR, et al. </a:t>
            </a:r>
            <a:r>
              <a:rPr lang="en-US" i="1" dirty="0"/>
              <a:t>Trends Cancer</a:t>
            </a:r>
            <a:r>
              <a:rPr lang="en-US" dirty="0"/>
              <a:t>. 2022;8(9):735-746.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7116F9-D400-910F-1130-7426C135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43678"/>
            <a:ext cx="11274552" cy="400174"/>
          </a:xfrm>
        </p:spPr>
        <p:txBody>
          <a:bodyPr/>
          <a:lstStyle/>
          <a:p>
            <a:r>
              <a:rPr lang="en-US" dirty="0"/>
              <a:t>Pathogenic Plasticity Has Emerged as a Critical Cancer Hallmark</a:t>
            </a:r>
            <a:r>
              <a:rPr lang="en-US" baseline="30000" dirty="0"/>
              <a:t>1,2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FCC8A2-04D3-C705-C707-66D5CA93B1CD}"/>
              </a:ext>
            </a:extLst>
          </p:cNvPr>
          <p:cNvSpPr txBox="1"/>
          <p:nvPr/>
        </p:nvSpPr>
        <p:spPr>
          <a:xfrm>
            <a:off x="457200" y="743878"/>
            <a:ext cx="11277599" cy="3046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el"/>
                <a:ea typeface="+mn-ea"/>
                <a:cs typeface="Arial" panose="020B0604020202020204" pitchFamily="34" charset="0"/>
              </a:rPr>
              <a:t>Carcinomas Can Exploit Plasticity to Drive Disease Progression by Orchestrating Other Hallmarks</a:t>
            </a:r>
            <a:r>
              <a:rPr kumimoji="0" lang="en-US" sz="2200" b="1" i="0" u="none" strike="noStrike" kern="1200" cap="none" spc="0" normalizeH="0" baseline="3000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el"/>
                <a:ea typeface="+mn-ea"/>
                <a:cs typeface="Arial" panose="020B0604020202020204" pitchFamily="34" charset="0"/>
              </a:rPr>
              <a:t>1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A22218"/>
              </a:solidFill>
              <a:effectLst/>
              <a:uLnTx/>
              <a:uFillTx/>
              <a:latin typeface="Arie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ijdelijke aanduiding voor voettekst 4">
            <a:extLst>
              <a:ext uri="{FF2B5EF4-FFF2-40B4-BE49-F238E27FC236}">
                <a16:creationId xmlns:a16="http://schemas.microsoft.com/office/drawing/2014/main" id="{6291F87A-4CE0-582A-EC2B-5D6D86F0CDD1}"/>
              </a:ext>
            </a:extLst>
          </p:cNvPr>
          <p:cNvSpPr txBox="1">
            <a:spLocks/>
          </p:cNvSpPr>
          <p:nvPr/>
        </p:nvSpPr>
        <p:spPr>
          <a:xfrm>
            <a:off x="3752849" y="6530975"/>
            <a:ext cx="4683125" cy="246063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© 2026 Genmab A/S. All rights reserved.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AF0FBF-7B57-4A49-85C5-3EF3AAFF367E}"/>
              </a:ext>
            </a:extLst>
          </p:cNvPr>
          <p:cNvGrpSpPr/>
          <p:nvPr/>
        </p:nvGrpSpPr>
        <p:grpSpPr>
          <a:xfrm>
            <a:off x="4323764" y="1897046"/>
            <a:ext cx="3000141" cy="3079286"/>
            <a:chOff x="8057881" y="1832619"/>
            <a:chExt cx="3000141" cy="3079286"/>
          </a:xfrm>
        </p:grpSpPr>
        <p:sp>
          <p:nvSpPr>
            <p:cNvPr id="3" name="Rounded Rectangle 10">
              <a:extLst>
                <a:ext uri="{FF2B5EF4-FFF2-40B4-BE49-F238E27FC236}">
                  <a16:creationId xmlns:a16="http://schemas.microsoft.com/office/drawing/2014/main" id="{E13FC5CE-4AD1-8FB5-A82B-D0D7CD695B3D}"/>
                </a:ext>
              </a:extLst>
            </p:cNvPr>
            <p:cNvSpPr/>
            <p:nvPr/>
          </p:nvSpPr>
          <p:spPr>
            <a:xfrm>
              <a:off x="8057883" y="1832619"/>
              <a:ext cx="3000139" cy="3079286"/>
            </a:xfrm>
            <a:prstGeom prst="roundRect">
              <a:avLst>
                <a:gd name="adj" fmla="val 6294"/>
              </a:avLst>
            </a:prstGeom>
            <a:solidFill>
              <a:schemeClr val="accent1">
                <a:lumMod val="75000"/>
              </a:schemeClr>
            </a:solidFill>
            <a:ln w="127000">
              <a:noFill/>
            </a:ln>
            <a:effectLst>
              <a:outerShdw blurRad="451897" dist="381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5" name="Round Same Side Corner Rectangle 11">
              <a:extLst>
                <a:ext uri="{FF2B5EF4-FFF2-40B4-BE49-F238E27FC236}">
                  <a16:creationId xmlns:a16="http://schemas.microsoft.com/office/drawing/2014/main" id="{293A9F75-811C-6F0F-939E-449F7E03FEE3}"/>
                </a:ext>
              </a:extLst>
            </p:cNvPr>
            <p:cNvSpPr/>
            <p:nvPr/>
          </p:nvSpPr>
          <p:spPr>
            <a:xfrm rot="10800000">
              <a:off x="8057881" y="4053513"/>
              <a:ext cx="3000139" cy="858389"/>
            </a:xfrm>
            <a:prstGeom prst="round2SameRect">
              <a:avLst>
                <a:gd name="adj1" fmla="val 10912"/>
                <a:gd name="adj2" fmla="val 0"/>
              </a:avLst>
            </a:prstGeom>
            <a:solidFill>
              <a:schemeClr val="bg2">
                <a:lumMod val="20000"/>
                <a:lumOff val="80000"/>
              </a:schemeClr>
            </a:solidFill>
            <a:ln w="1270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</p:grpSp>
      <p:pic>
        <p:nvPicPr>
          <p:cNvPr id="6" name="Graphic 1036">
            <a:extLst>
              <a:ext uri="{FF2B5EF4-FFF2-40B4-BE49-F238E27FC236}">
                <a16:creationId xmlns:a16="http://schemas.microsoft.com/office/drawing/2014/main" id="{BCE8CB9F-5980-9A52-75F1-1EE2C0569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96302">
            <a:off x="6277685" y="2594725"/>
            <a:ext cx="879304" cy="823652"/>
          </a:xfrm>
          <a:prstGeom prst="rect">
            <a:avLst/>
          </a:prstGeom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669B3D2-A457-9D57-18E2-37614226463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31517" y="2323581"/>
            <a:ext cx="1028700" cy="1320800"/>
          </a:xfrm>
          <a:prstGeom prst="rect">
            <a:avLst/>
          </a:prstGeom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FE28529-365E-B1FC-671B-8B6CB0C172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312706" y="2385093"/>
            <a:ext cx="1066800" cy="1066800"/>
          </a:xfrm>
          <a:prstGeom prst="rect">
            <a:avLst/>
          </a:prstGeom>
          <a:effectLst>
            <a:outerShdw blurRad="444500" algn="ctr" rotWithShape="0">
              <a:schemeClr val="accent6">
                <a:alpha val="30000"/>
              </a:schemeClr>
            </a:out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CA8900-A009-FEE0-6129-6C1447C4EC7B}"/>
              </a:ext>
            </a:extLst>
          </p:cNvPr>
          <p:cNvCxnSpPr>
            <a:cxnSpLocks/>
          </p:cNvCxnSpPr>
          <p:nvPr/>
        </p:nvCxnSpPr>
        <p:spPr>
          <a:xfrm>
            <a:off x="6197251" y="2953068"/>
            <a:ext cx="259452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9ADF9B-2A91-7D62-E74E-750FCD7BAEDF}"/>
              </a:ext>
            </a:extLst>
          </p:cNvPr>
          <p:cNvCxnSpPr>
            <a:cxnSpLocks/>
          </p:cNvCxnSpPr>
          <p:nvPr/>
        </p:nvCxnSpPr>
        <p:spPr>
          <a:xfrm>
            <a:off x="5189208" y="2954904"/>
            <a:ext cx="259452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E0CE4FD-421C-8737-78A8-A795BDC3AC17}"/>
              </a:ext>
            </a:extLst>
          </p:cNvPr>
          <p:cNvSpPr txBox="1"/>
          <p:nvPr/>
        </p:nvSpPr>
        <p:spPr>
          <a:xfrm>
            <a:off x="4646388" y="4334831"/>
            <a:ext cx="2354893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Cancer changing</a:t>
            </a:r>
            <a:endParaRPr kumimoji="0" lang="en-US" sz="1600" b="0" i="1" u="none" strike="noStrike" kern="1200" cap="none" spc="0" normalizeH="0" baseline="30000" noProof="0">
              <a:ln>
                <a:noFill/>
              </a:ln>
              <a:solidFill>
                <a:srgbClr val="A2221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794496-E114-913C-58AB-7E6FDA342BDC}"/>
              </a:ext>
            </a:extLst>
          </p:cNvPr>
          <p:cNvSpPr txBox="1"/>
          <p:nvPr/>
        </p:nvSpPr>
        <p:spPr>
          <a:xfrm flipH="1">
            <a:off x="4323762" y="1447865"/>
            <a:ext cx="3000139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Pathogenic Plasticity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1,</a:t>
            </a:r>
            <a:r>
              <a:rPr lang="en-US" sz="2200" b="1" baseline="30000" dirty="0">
                <a:solidFill>
                  <a:srgbClr val="A22218"/>
                </a:solidFill>
                <a:latin typeface="Ariel"/>
              </a:rPr>
              <a:t>2</a:t>
            </a:r>
            <a:endParaRPr kumimoji="0" lang="en-US" sz="2200" b="1" i="0" u="none" strike="noStrike" kern="1200" cap="none" spc="0" normalizeH="0" baseline="30000" noProof="0" dirty="0">
              <a:ln>
                <a:noFill/>
              </a:ln>
              <a:solidFill>
                <a:srgbClr val="A22218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146025-F5E2-65BB-A96E-C100E559FC15}"/>
              </a:ext>
            </a:extLst>
          </p:cNvPr>
          <p:cNvGrpSpPr/>
          <p:nvPr/>
        </p:nvGrpSpPr>
        <p:grpSpPr>
          <a:xfrm>
            <a:off x="658892" y="3020547"/>
            <a:ext cx="3182388" cy="2744972"/>
            <a:chOff x="658892" y="3094880"/>
            <a:chExt cx="3182388" cy="274497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87C6BC8-CA68-329C-CB50-485C86BD45E2}"/>
                </a:ext>
              </a:extLst>
            </p:cNvPr>
            <p:cNvGrpSpPr/>
            <p:nvPr/>
          </p:nvGrpSpPr>
          <p:grpSpPr>
            <a:xfrm>
              <a:off x="822655" y="3197570"/>
              <a:ext cx="2591609" cy="2642282"/>
              <a:chOff x="822655" y="3197570"/>
              <a:chExt cx="2591609" cy="2642282"/>
            </a:xfrm>
          </p:grpSpPr>
          <p:sp>
            <p:nvSpPr>
              <p:cNvPr id="17" name="Rounded Rectangle 2">
                <a:extLst>
                  <a:ext uri="{FF2B5EF4-FFF2-40B4-BE49-F238E27FC236}">
                    <a16:creationId xmlns:a16="http://schemas.microsoft.com/office/drawing/2014/main" id="{8416F277-2735-3382-3405-7FDFE81AFE02}"/>
                  </a:ext>
                </a:extLst>
              </p:cNvPr>
              <p:cNvSpPr/>
              <p:nvPr/>
            </p:nvSpPr>
            <p:spPr>
              <a:xfrm>
                <a:off x="881908" y="3197570"/>
                <a:ext cx="2522734" cy="2639135"/>
              </a:xfrm>
              <a:prstGeom prst="roundRect">
                <a:avLst>
                  <a:gd name="adj" fmla="val 6294"/>
                </a:avLst>
              </a:prstGeom>
              <a:solidFill>
                <a:srgbClr val="5A6E97"/>
              </a:solidFill>
              <a:ln w="127000">
                <a:noFill/>
              </a:ln>
              <a:effectLst>
                <a:outerShdw blurRad="451897" dist="381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endParaRPr>
              </a:p>
            </p:txBody>
          </p:sp>
          <p:sp>
            <p:nvSpPr>
              <p:cNvPr id="25" name="Round Same Side Corner Rectangle 13">
                <a:extLst>
                  <a:ext uri="{FF2B5EF4-FFF2-40B4-BE49-F238E27FC236}">
                    <a16:creationId xmlns:a16="http://schemas.microsoft.com/office/drawing/2014/main" id="{2F16E3CF-B801-43D4-0486-2E4A85F9584D}"/>
                  </a:ext>
                </a:extLst>
              </p:cNvPr>
              <p:cNvSpPr/>
              <p:nvPr/>
            </p:nvSpPr>
            <p:spPr>
              <a:xfrm rot="10800000">
                <a:off x="883970" y="5050664"/>
                <a:ext cx="2524989" cy="789188"/>
              </a:xfrm>
              <a:prstGeom prst="round2SameRect">
                <a:avLst>
                  <a:gd name="adj1" fmla="val 10912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27000"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3B7571-42BE-EBCA-5643-CBD7D92F8602}"/>
                  </a:ext>
                </a:extLst>
              </p:cNvPr>
              <p:cNvSpPr txBox="1"/>
              <p:nvPr/>
            </p:nvSpPr>
            <p:spPr>
              <a:xfrm>
                <a:off x="822655" y="5262554"/>
                <a:ext cx="25916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>
                    <a:ln>
                      <a:noFill/>
                    </a:ln>
                    <a:solidFill>
                      <a:srgbClr val="3B579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Cancer growing</a:t>
                </a:r>
                <a:endParaRPr kumimoji="0" lang="en-US" sz="1600" b="0" i="1" u="none" strike="noStrike" kern="1200" cap="none" spc="0" normalizeH="0" baseline="30000" noProof="0">
                  <a:ln>
                    <a:noFill/>
                  </a:ln>
                  <a:solidFill>
                    <a:srgbClr val="3B579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3EE216E-0339-E4FA-208C-C9AEF5078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892" y="3094880"/>
              <a:ext cx="3182388" cy="2170364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5222F52-48D4-0468-62B8-DBAD4CF8B6B6}"/>
              </a:ext>
            </a:extLst>
          </p:cNvPr>
          <p:cNvSpPr txBox="1"/>
          <p:nvPr/>
        </p:nvSpPr>
        <p:spPr>
          <a:xfrm flipH="1">
            <a:off x="1154078" y="2399327"/>
            <a:ext cx="21920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Proliferation &amp; Dormancy</a:t>
            </a:r>
            <a:r>
              <a:rPr kumimoji="0" lang="en-US" sz="2000" b="1" i="0" u="none" strike="noStrike" kern="1200" cap="none" spc="0" normalizeH="0" baseline="3000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88B696-0F81-8C96-78F6-A483B3CD0705}"/>
              </a:ext>
            </a:extLst>
          </p:cNvPr>
          <p:cNvSpPr txBox="1"/>
          <p:nvPr/>
        </p:nvSpPr>
        <p:spPr>
          <a:xfrm flipH="1">
            <a:off x="8457391" y="2399327"/>
            <a:ext cx="21920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Invasion &amp; Metastasis</a:t>
            </a:r>
            <a:r>
              <a:rPr kumimoji="0" lang="en-US" sz="2000" b="1" i="0" u="none" strike="noStrike" kern="1200" cap="none" spc="0" normalizeH="0" baseline="3000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1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CC8650-2771-0013-DC99-2725F2C473EA}"/>
              </a:ext>
            </a:extLst>
          </p:cNvPr>
          <p:cNvGrpSpPr/>
          <p:nvPr/>
        </p:nvGrpSpPr>
        <p:grpSpPr>
          <a:xfrm>
            <a:off x="8297258" y="3122711"/>
            <a:ext cx="2527110" cy="2642808"/>
            <a:chOff x="8297258" y="2920314"/>
            <a:chExt cx="2527110" cy="2642808"/>
          </a:xfrm>
        </p:grpSpPr>
        <p:sp>
          <p:nvSpPr>
            <p:cNvPr id="32" name="Rounded Rectangle 59">
              <a:extLst>
                <a:ext uri="{FF2B5EF4-FFF2-40B4-BE49-F238E27FC236}">
                  <a16:creationId xmlns:a16="http://schemas.microsoft.com/office/drawing/2014/main" id="{36472BD9-C1C4-A11C-7F88-82A9BC057C0B}"/>
                </a:ext>
              </a:extLst>
            </p:cNvPr>
            <p:cNvSpPr/>
            <p:nvPr/>
          </p:nvSpPr>
          <p:spPr>
            <a:xfrm>
              <a:off x="8301576" y="2920314"/>
              <a:ext cx="2515015" cy="2607511"/>
            </a:xfrm>
            <a:prstGeom prst="roundRect">
              <a:avLst>
                <a:gd name="adj" fmla="val 6294"/>
              </a:avLst>
            </a:prstGeom>
            <a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b="-6506"/>
              </a:stretch>
            </a:blipFill>
            <a:ln w="127000">
              <a:noFill/>
            </a:ln>
            <a:effectLst>
              <a:outerShdw blurRad="451897" dist="381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33" name="Round Same Side Corner Rectangle 13">
              <a:extLst>
                <a:ext uri="{FF2B5EF4-FFF2-40B4-BE49-F238E27FC236}">
                  <a16:creationId xmlns:a16="http://schemas.microsoft.com/office/drawing/2014/main" id="{D333048D-8D4E-1A43-12A7-897C0000918C}"/>
                </a:ext>
              </a:extLst>
            </p:cNvPr>
            <p:cNvSpPr/>
            <p:nvPr/>
          </p:nvSpPr>
          <p:spPr>
            <a:xfrm rot="10800000">
              <a:off x="8297258" y="4773934"/>
              <a:ext cx="2527110" cy="789188"/>
            </a:xfrm>
            <a:prstGeom prst="round2SameRect">
              <a:avLst>
                <a:gd name="adj1" fmla="val 10912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27000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3955D8E-40CD-2800-56E9-CEA3855ED18C}"/>
                </a:ext>
              </a:extLst>
            </p:cNvPr>
            <p:cNvSpPr txBox="1"/>
            <p:nvPr/>
          </p:nvSpPr>
          <p:spPr>
            <a:xfrm>
              <a:off x="8639838" y="5009887"/>
              <a:ext cx="1832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srgbClr val="3B579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Cancer moving</a:t>
              </a:r>
              <a:endParaRPr kumimoji="0" lang="en-US" sz="1600" b="0" i="1" u="none" strike="noStrike" kern="1200" cap="none" spc="0" normalizeH="0" baseline="3000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10ABB0F4-2585-ACF0-A598-628D7DCC4CA7}"/>
              </a:ext>
            </a:extLst>
          </p:cNvPr>
          <p:cNvCxnSpPr>
            <a:cxnSpLocks/>
            <a:stCxn id="13" idx="3"/>
            <a:endCxn id="28" idx="0"/>
          </p:cNvCxnSpPr>
          <p:nvPr/>
        </p:nvCxnSpPr>
        <p:spPr>
          <a:xfrm rot="10800000" flipV="1">
            <a:off x="2250086" y="1654845"/>
            <a:ext cx="2073676" cy="744482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7D94AC7A-25D7-86CC-795A-CBC7D7D145AA}"/>
              </a:ext>
            </a:extLst>
          </p:cNvPr>
          <p:cNvCxnSpPr>
            <a:cxnSpLocks/>
            <a:stCxn id="13" idx="1"/>
            <a:endCxn id="29" idx="0"/>
          </p:cNvCxnSpPr>
          <p:nvPr/>
        </p:nvCxnSpPr>
        <p:spPr>
          <a:xfrm>
            <a:off x="7323901" y="1654845"/>
            <a:ext cx="2229498" cy="744482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2">
            <a:extLst>
              <a:ext uri="{FF2B5EF4-FFF2-40B4-BE49-F238E27FC236}">
                <a16:creationId xmlns:a16="http://schemas.microsoft.com/office/drawing/2014/main" id="{E0804E94-30F8-CB26-BA33-853F8DCB99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906507" y="6512541"/>
            <a:ext cx="285493" cy="24622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C7B83">
                    <a:lumMod val="20000"/>
                    <a:lumOff val="8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C7B83">
                  <a:lumMod val="20000"/>
                  <a:lumOff val="80000"/>
                </a:srgbClr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85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39F98-409F-5769-4E78-BB042863E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01A181-112B-8B54-66B4-CF211FEDE4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C7B83">
                    <a:lumMod val="20000"/>
                    <a:lumOff val="8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C7B83">
                  <a:lumMod val="20000"/>
                  <a:lumOff val="80000"/>
                </a:srgbClr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AA8EC-1248-475A-5F72-AD626A94588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073" y="5935980"/>
            <a:ext cx="11449433" cy="502920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1. Du X, et al. </a:t>
            </a:r>
            <a:r>
              <a:rPr lang="en-US" i="1" dirty="0">
                <a:solidFill>
                  <a:prstClr val="black"/>
                </a:solidFill>
              </a:rPr>
              <a:t>Front Cell Dev Biol</a:t>
            </a:r>
            <a:r>
              <a:rPr lang="en-US" dirty="0">
                <a:solidFill>
                  <a:prstClr val="black"/>
                </a:solidFill>
              </a:rPr>
              <a:t>. 2026:14;1752590; 2. </a:t>
            </a:r>
            <a:r>
              <a:rPr lang="de-DE" dirty="0">
                <a:solidFill>
                  <a:prstClr val="black"/>
                </a:solidFill>
              </a:rPr>
              <a:t>Torborg SR, et al. </a:t>
            </a:r>
            <a:r>
              <a:rPr lang="en-US" i="1" dirty="0"/>
              <a:t>Trends Cancer</a:t>
            </a:r>
            <a:r>
              <a:rPr lang="en-US" dirty="0"/>
              <a:t>. 2022;8(9):735-746; 3. </a:t>
            </a:r>
            <a:r>
              <a:rPr lang="en-US" dirty="0">
                <a:solidFill>
                  <a:prstClr val="black"/>
                </a:solidFill>
              </a:rPr>
              <a:t>Hanahan D</a:t>
            </a:r>
            <a:r>
              <a:rPr lang="en-US" i="1" dirty="0">
                <a:solidFill>
                  <a:prstClr val="black"/>
                </a:solidFill>
              </a:rPr>
              <a:t>. Cancer </a:t>
            </a:r>
            <a:r>
              <a:rPr lang="en-US" i="1" dirty="0" err="1">
                <a:solidFill>
                  <a:prstClr val="black"/>
                </a:solidFill>
              </a:rPr>
              <a:t>Discov</a:t>
            </a:r>
            <a:r>
              <a:rPr lang="en-US" dirty="0">
                <a:solidFill>
                  <a:prstClr val="black"/>
                </a:solidFill>
              </a:rPr>
              <a:t>. 2022;12(1):31-46; 4. Strauss R, et al. </a:t>
            </a:r>
            <a:r>
              <a:rPr lang="en-US" i="1" dirty="0">
                <a:solidFill>
                  <a:prstClr val="black"/>
                </a:solidFill>
              </a:rPr>
              <a:t>Mol Ther</a:t>
            </a:r>
            <a:r>
              <a:rPr lang="en-US" dirty="0">
                <a:solidFill>
                  <a:prstClr val="black"/>
                </a:solidFill>
              </a:rPr>
              <a:t>. 2012;20(5):887-897;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5. </a:t>
            </a:r>
            <a:r>
              <a:rPr lang="en-US" dirty="0" err="1"/>
              <a:t>Mäkitie</a:t>
            </a:r>
            <a:r>
              <a:rPr lang="en-US" dirty="0"/>
              <a:t> AA, et al. </a:t>
            </a:r>
            <a:r>
              <a:rPr lang="en-US" i="1" dirty="0">
                <a:solidFill>
                  <a:prstClr val="black"/>
                </a:solidFill>
              </a:rPr>
              <a:t>Head Neck</a:t>
            </a:r>
            <a:r>
              <a:rPr lang="en-US" dirty="0">
                <a:solidFill>
                  <a:prstClr val="black"/>
                </a:solidFill>
              </a:rPr>
              <a:t>. 2019;41(10):3712-3718; 6. Thompson EW, et al. </a:t>
            </a:r>
            <a:r>
              <a:rPr lang="en-US" i="1" dirty="0">
                <a:solidFill>
                  <a:prstClr val="black"/>
                </a:solidFill>
              </a:rPr>
              <a:t>Nat Rev Clin Oncol.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/>
              <a:t>2025;22(10):711-733.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66144E-F1DE-9DF1-A9B1-351DBAE63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Presentation Uses Terms That Are Interrelated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3B7C8-1FEE-109B-9B49-D9A43A0E3BA9}"/>
              </a:ext>
            </a:extLst>
          </p:cNvPr>
          <p:cNvSpPr txBox="1"/>
          <p:nvPr/>
        </p:nvSpPr>
        <p:spPr>
          <a:xfrm>
            <a:off x="476518" y="1070162"/>
            <a:ext cx="11277599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Clarifying Key Terms</a:t>
            </a:r>
            <a:endParaRPr kumimoji="0" lang="en-US" sz="2400" b="1" i="0" u="none" strike="noStrike" kern="100" cap="none" spc="0" normalizeH="0" baseline="0" noProof="0">
              <a:ln>
                <a:noFill/>
              </a:ln>
              <a:solidFill>
                <a:srgbClr val="A22218"/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jdelijke aanduiding voor voettekst 4">
            <a:extLst>
              <a:ext uri="{FF2B5EF4-FFF2-40B4-BE49-F238E27FC236}">
                <a16:creationId xmlns:a16="http://schemas.microsoft.com/office/drawing/2014/main" id="{9B6BC37C-E235-6C2E-069A-81733AEDB195}"/>
              </a:ext>
            </a:extLst>
          </p:cNvPr>
          <p:cNvSpPr txBox="1">
            <a:spLocks/>
          </p:cNvSpPr>
          <p:nvPr/>
        </p:nvSpPr>
        <p:spPr>
          <a:xfrm>
            <a:off x="3752849" y="6530975"/>
            <a:ext cx="4683125" cy="246063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© 2026 Genmab A/S. All rights reserved.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A8759C5C-D856-2949-A805-678B824F3849}"/>
              </a:ext>
            </a:extLst>
          </p:cNvPr>
          <p:cNvSpPr txBox="1">
            <a:spLocks/>
          </p:cNvSpPr>
          <p:nvPr/>
        </p:nvSpPr>
        <p:spPr>
          <a:xfrm>
            <a:off x="408941" y="4773329"/>
            <a:ext cx="3794045" cy="365760"/>
          </a:xfrm>
          <a:prstGeom prst="rect">
            <a:avLst/>
          </a:prstGeom>
        </p:spPr>
        <p:txBody>
          <a:bodyPr/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80000"/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186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4D87371-4A24-8928-E7D5-1591DCE08B46}"/>
              </a:ext>
            </a:extLst>
          </p:cNvPr>
          <p:cNvGrpSpPr/>
          <p:nvPr/>
        </p:nvGrpSpPr>
        <p:grpSpPr>
          <a:xfrm>
            <a:off x="615011" y="3911061"/>
            <a:ext cx="4118434" cy="1765839"/>
            <a:chOff x="3740187" y="1311235"/>
            <a:chExt cx="4118434" cy="1765839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B4ECD90-EE2B-8E9E-1509-09873052041E}"/>
                </a:ext>
              </a:extLst>
            </p:cNvPr>
            <p:cNvSpPr/>
            <p:nvPr/>
          </p:nvSpPr>
          <p:spPr>
            <a:xfrm>
              <a:off x="3752848" y="1330438"/>
              <a:ext cx="4105773" cy="1746636"/>
            </a:xfrm>
            <a:prstGeom prst="roundRect">
              <a:avLst>
                <a:gd name="adj" fmla="val 3688"/>
              </a:avLst>
            </a:prstGeom>
            <a:solidFill>
              <a:schemeClr val="bg1"/>
            </a:solidFill>
            <a:ln>
              <a:noFill/>
            </a:ln>
            <a:effectLst>
              <a:outerShdw blurRad="127052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000000"/>
                </a:solidFill>
              </a:endParaRPr>
            </a:p>
            <a:p>
              <a:pPr lvl="0" algn="ctr" defTabSz="931863">
                <a:lnSpc>
                  <a:spcPct val="90000"/>
                </a:lnSpc>
                <a:spcBef>
                  <a:spcPts val="1000"/>
                </a:spcBef>
                <a:buClr>
                  <a:srgbClr val="000000"/>
                </a:buClr>
                <a:buSzPct val="100000"/>
                <a:defRPr/>
              </a:pPr>
              <a:r>
                <a:rPr lang="en-US" b="1" dirty="0">
                  <a:solidFill>
                    <a:srgbClr val="000000"/>
                  </a:solidFill>
                </a:rPr>
                <a:t>Cancer cells co-opting plasticity to initiate tumors, metastasize, and </a:t>
              </a:r>
              <a:br>
                <a:rPr lang="en-US" b="1" dirty="0">
                  <a:solidFill>
                    <a:srgbClr val="000000"/>
                  </a:solidFill>
                </a:rPr>
              </a:br>
              <a:r>
                <a:rPr lang="en-US" b="1" dirty="0">
                  <a:solidFill>
                    <a:srgbClr val="000000"/>
                  </a:solidFill>
                </a:rPr>
                <a:t>resist treatment</a:t>
              </a:r>
              <a:r>
                <a:rPr lang="en-US" b="1" baseline="300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9" name="Round Same Side Corner Rectangle 28">
              <a:extLst>
                <a:ext uri="{FF2B5EF4-FFF2-40B4-BE49-F238E27FC236}">
                  <a16:creationId xmlns:a16="http://schemas.microsoft.com/office/drawing/2014/main" id="{68CC4E29-7119-D620-7CEA-99E9B2E74474}"/>
                </a:ext>
              </a:extLst>
            </p:cNvPr>
            <p:cNvSpPr/>
            <p:nvPr/>
          </p:nvSpPr>
          <p:spPr>
            <a:xfrm>
              <a:off x="3740187" y="1311235"/>
              <a:ext cx="4118434" cy="512064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ntent Placeholder 5">
              <a:extLst>
                <a:ext uri="{FF2B5EF4-FFF2-40B4-BE49-F238E27FC236}">
                  <a16:creationId xmlns:a16="http://schemas.microsoft.com/office/drawing/2014/main" id="{56B05C78-5A78-3C5A-F65E-91178DFF1512}"/>
                </a:ext>
              </a:extLst>
            </p:cNvPr>
            <p:cNvSpPr txBox="1">
              <a:spLocks/>
            </p:cNvSpPr>
            <p:nvPr/>
          </p:nvSpPr>
          <p:spPr>
            <a:xfrm>
              <a:off x="3762571" y="1354045"/>
              <a:ext cx="4096050" cy="447715"/>
            </a:xfrm>
            <a:prstGeom prst="rect">
              <a:avLst/>
            </a:prstGeom>
          </p:spPr>
          <p:txBody>
            <a:bodyPr/>
            <a:lstStyle>
              <a:lvl1pPr marL="230188" indent="-230188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SzPct val="100000"/>
                <a:buFont typeface="Arial" panose="020B0604020202020204" pitchFamily="34" charset="0"/>
                <a:buChar char="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38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6363" indent="-2349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SzPct val="80000"/>
                <a:buFont typeface="Calibri" panose="020F050202020403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60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Pathogenic Plasticity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A22218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660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lang="en-US" sz="2400" b="1">
                <a:solidFill>
                  <a:srgbClr val="A22218"/>
                </a:solidFill>
                <a:latin typeface="Ariel"/>
              </a:endParaRPr>
            </a:p>
            <a:p>
              <a:pPr marL="0" marR="0" lvl="0" indent="0" algn="ctr" defTabSz="660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A22218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	</a:t>
              </a:r>
              <a:endParaRPr kumimoji="0" lang="en-US" sz="1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02339C0-AED5-1C8E-BC73-41FBC8976C23}"/>
              </a:ext>
            </a:extLst>
          </p:cNvPr>
          <p:cNvGrpSpPr/>
          <p:nvPr/>
        </p:nvGrpSpPr>
        <p:grpSpPr>
          <a:xfrm>
            <a:off x="628918" y="1759119"/>
            <a:ext cx="4090620" cy="1829185"/>
            <a:chOff x="3740187" y="1311235"/>
            <a:chExt cx="4090620" cy="1829185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B9939C2-CD78-421B-5A28-897B000CD03C}"/>
                </a:ext>
              </a:extLst>
            </p:cNvPr>
            <p:cNvSpPr/>
            <p:nvPr/>
          </p:nvSpPr>
          <p:spPr>
            <a:xfrm>
              <a:off x="3752849" y="1330438"/>
              <a:ext cx="4077958" cy="1809982"/>
            </a:xfrm>
            <a:prstGeom prst="roundRect">
              <a:avLst>
                <a:gd name="adj" fmla="val 3688"/>
              </a:avLst>
            </a:prstGeom>
            <a:solidFill>
              <a:schemeClr val="bg1"/>
            </a:solidFill>
            <a:ln>
              <a:noFill/>
            </a:ln>
            <a:effectLst>
              <a:outerShdw blurRad="127052" sx="104000" sy="10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0000"/>
                </a:solidFill>
              </a:endParaRPr>
            </a:p>
            <a:p>
              <a:pPr algn="ctr"/>
              <a:br>
                <a:rPr lang="en-US" b="1">
                  <a:solidFill>
                    <a:srgbClr val="000000"/>
                  </a:solidFill>
                </a:rPr>
              </a:br>
              <a:r>
                <a:rPr lang="en-US" b="1">
                  <a:solidFill>
                    <a:srgbClr val="000000"/>
                  </a:solidFill>
                </a:rPr>
                <a:t>Characteristic of stem-like cells that enables self-renewal and differentiation into other cell phenotypes</a:t>
              </a:r>
              <a:r>
                <a:rPr lang="en-US" b="1" baseline="30000">
                  <a:solidFill>
                    <a:srgbClr val="000000"/>
                  </a:solidFill>
                </a:rPr>
                <a:t>1,2</a:t>
              </a:r>
            </a:p>
          </p:txBody>
        </p:sp>
        <p:sp>
          <p:nvSpPr>
            <p:cNvPr id="33" name="Round Same Side Corner Rectangle 32">
              <a:extLst>
                <a:ext uri="{FF2B5EF4-FFF2-40B4-BE49-F238E27FC236}">
                  <a16:creationId xmlns:a16="http://schemas.microsoft.com/office/drawing/2014/main" id="{7983DAAC-C7F1-8F82-8246-6C3A9B926193}"/>
                </a:ext>
              </a:extLst>
            </p:cNvPr>
            <p:cNvSpPr/>
            <p:nvPr/>
          </p:nvSpPr>
          <p:spPr>
            <a:xfrm>
              <a:off x="3740187" y="1311235"/>
              <a:ext cx="4090620" cy="512064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ontent Placeholder 5">
              <a:extLst>
                <a:ext uri="{FF2B5EF4-FFF2-40B4-BE49-F238E27FC236}">
                  <a16:creationId xmlns:a16="http://schemas.microsoft.com/office/drawing/2014/main" id="{3089D92A-C76A-0F61-9043-F0955C4FC7FB}"/>
                </a:ext>
              </a:extLst>
            </p:cNvPr>
            <p:cNvSpPr txBox="1">
              <a:spLocks/>
            </p:cNvSpPr>
            <p:nvPr/>
          </p:nvSpPr>
          <p:spPr>
            <a:xfrm>
              <a:off x="3762571" y="1354045"/>
              <a:ext cx="4068236" cy="447715"/>
            </a:xfrm>
            <a:prstGeom prst="rect">
              <a:avLst/>
            </a:prstGeom>
          </p:spPr>
          <p:txBody>
            <a:bodyPr/>
            <a:lstStyle>
              <a:lvl1pPr marL="230188" indent="-230188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SzPct val="100000"/>
                <a:buFont typeface="Arial" panose="020B0604020202020204" pitchFamily="34" charset="0"/>
                <a:buChar char="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38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6363" indent="-2349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SzPct val="80000"/>
                <a:buFont typeface="Calibri" panose="020F050202020403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60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Plasticity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A22218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 </a:t>
              </a:r>
              <a:r>
                <a:rPr kumimoji="0" 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A22218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	</a:t>
              </a:r>
              <a:endParaRPr kumimoji="0" lang="en-US" sz="1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C69423-AAE9-9F63-A439-1ECCB7327039}"/>
              </a:ext>
            </a:extLst>
          </p:cNvPr>
          <p:cNvGrpSpPr/>
          <p:nvPr/>
        </p:nvGrpSpPr>
        <p:grpSpPr>
          <a:xfrm>
            <a:off x="5490747" y="1759119"/>
            <a:ext cx="6244053" cy="3901541"/>
            <a:chOff x="3752849" y="1311235"/>
            <a:chExt cx="3003018" cy="2053618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A9BF6EA0-4EC0-A4AB-41E8-2860746CA902}"/>
                </a:ext>
              </a:extLst>
            </p:cNvPr>
            <p:cNvSpPr/>
            <p:nvPr/>
          </p:nvSpPr>
          <p:spPr>
            <a:xfrm>
              <a:off x="3752849" y="1330438"/>
              <a:ext cx="3003018" cy="2034415"/>
            </a:xfrm>
            <a:prstGeom prst="roundRect">
              <a:avLst>
                <a:gd name="adj" fmla="val 3688"/>
              </a:avLst>
            </a:prstGeom>
            <a:solidFill>
              <a:schemeClr val="bg1"/>
            </a:solidFill>
            <a:ln>
              <a:noFill/>
            </a:ln>
            <a:effectLst>
              <a:outerShdw blurRad="184599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Round Same Side Corner Rectangle 36">
              <a:extLst>
                <a:ext uri="{FF2B5EF4-FFF2-40B4-BE49-F238E27FC236}">
                  <a16:creationId xmlns:a16="http://schemas.microsoft.com/office/drawing/2014/main" id="{5CBFBDE9-43A2-F39A-D83D-473C6FA44546}"/>
                </a:ext>
              </a:extLst>
            </p:cNvPr>
            <p:cNvSpPr/>
            <p:nvPr/>
          </p:nvSpPr>
          <p:spPr>
            <a:xfrm>
              <a:off x="3752849" y="1311235"/>
              <a:ext cx="3003018" cy="343651"/>
            </a:xfrm>
            <a:prstGeom prst="round2Same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ontent Placeholder 5">
              <a:extLst>
                <a:ext uri="{FF2B5EF4-FFF2-40B4-BE49-F238E27FC236}">
                  <a16:creationId xmlns:a16="http://schemas.microsoft.com/office/drawing/2014/main" id="{A3A198D2-C4E5-46C1-6303-F192A1267005}"/>
                </a:ext>
              </a:extLst>
            </p:cNvPr>
            <p:cNvSpPr txBox="1">
              <a:spLocks/>
            </p:cNvSpPr>
            <p:nvPr/>
          </p:nvSpPr>
          <p:spPr>
            <a:xfrm>
              <a:off x="3762571" y="1354045"/>
              <a:ext cx="2993296" cy="300841"/>
            </a:xfrm>
            <a:prstGeom prst="rect">
              <a:avLst/>
            </a:prstGeom>
          </p:spPr>
          <p:txBody>
            <a:bodyPr/>
            <a:lstStyle>
              <a:lvl1pPr marL="230188" indent="-230188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2"/>
                </a:buClr>
                <a:buSzPct val="100000"/>
                <a:buFont typeface="Arial" panose="020B0604020202020204" pitchFamily="34" charset="0"/>
                <a:buChar char="•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SzPct val="100000"/>
                <a:buFont typeface="Arial" panose="020B0604020202020204" pitchFamily="34" charset="0"/>
                <a:buChar char="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3838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6363" indent="-2349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2"/>
                </a:buClr>
                <a:buSzPct val="80000"/>
                <a:buFont typeface="Calibri" panose="020F050202020403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lnSpc>
                  <a:spcPct val="100000"/>
                </a:lnSpc>
                <a:spcBef>
                  <a:spcPts val="0"/>
                </a:spcBef>
                <a:buClrTx/>
                <a:buSzTx/>
                <a:buNone/>
                <a:defRPr/>
              </a:pPr>
              <a:r>
                <a:rPr lang="en-US" sz="2400" b="1" i="1">
                  <a:solidFill>
                    <a:srgbClr val="A22218"/>
                  </a:solidFill>
                </a:rPr>
                <a:t>Epithelial-Mesenchymal Transition (EMT)</a:t>
              </a:r>
              <a:endParaRPr lang="en-US" sz="2400" i="1">
                <a:solidFill>
                  <a:srgbClr val="FFFFFF"/>
                </a:solidFill>
              </a:endParaRPr>
            </a:p>
            <a:p>
              <a:pPr marL="0" marR="0" lvl="0" indent="0" algn="ctr" defTabSz="660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lang="en-US" sz="2400" b="1">
                <a:solidFill>
                  <a:srgbClr val="A22218"/>
                </a:solidFill>
                <a:latin typeface="Ariel"/>
              </a:endParaRPr>
            </a:p>
            <a:p>
              <a:pPr marL="0" marR="0" lvl="0" indent="0" algn="ctr" defTabSz="660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A22218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	</a:t>
              </a:r>
              <a:endParaRPr kumimoji="0" lang="en-US" sz="18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3A5B181-C663-D022-7A31-AAD6E81D20D9}"/>
              </a:ext>
            </a:extLst>
          </p:cNvPr>
          <p:cNvSpPr txBox="1"/>
          <p:nvPr/>
        </p:nvSpPr>
        <p:spPr>
          <a:xfrm>
            <a:off x="5757109" y="2500710"/>
            <a:ext cx="5793311" cy="18774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An example of pathogenic plasticity that occurs in epithelial cancers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2–5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Epithelial cells lose their stationary characteristics (eg, cell-to-cell adhesion) and acquire mesenchymal traits that facilitate motility and invasion</a:t>
            </a:r>
            <a:r>
              <a:rPr lang="en-US" sz="1600" baseline="30000" dirty="0">
                <a:solidFill>
                  <a:srgbClr val="000000"/>
                </a:solidFill>
                <a:latin typeface="Ariel"/>
              </a:rPr>
              <a:t>5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,6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Mesenchymal-epithelial-transition (MET) is the </a:t>
            </a:r>
            <a:r>
              <a:rPr lang="en-US" sz="1600" dirty="0">
                <a:solidFill>
                  <a:srgbClr val="000000"/>
                </a:solidFill>
                <a:latin typeface="Ariel"/>
              </a:rPr>
              <a:t>complementary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 process where epithelial characteristics are restored</a:t>
            </a:r>
            <a:r>
              <a:rPr lang="en-US" sz="1600" baseline="30000" dirty="0">
                <a:solidFill>
                  <a:srgbClr val="000000"/>
                </a:solidFill>
                <a:latin typeface="Ariel"/>
              </a:rPr>
              <a:t>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F54626-AF60-7A19-1AA8-B4A03CE82299}"/>
              </a:ext>
            </a:extLst>
          </p:cNvPr>
          <p:cNvGrpSpPr/>
          <p:nvPr/>
        </p:nvGrpSpPr>
        <p:grpSpPr>
          <a:xfrm>
            <a:off x="6799691" y="4613961"/>
            <a:ext cx="3620569" cy="789573"/>
            <a:chOff x="9754106" y="4907499"/>
            <a:chExt cx="2701114" cy="58906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33476CC-4BAE-99AE-2042-6CB0115AFAC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64996" y="4907499"/>
              <a:ext cx="1134121" cy="589061"/>
              <a:chOff x="8447374" y="1947974"/>
              <a:chExt cx="1433849" cy="744738"/>
            </a:xfrm>
          </p:grpSpPr>
          <p:pic>
            <p:nvPicPr>
              <p:cNvPr id="43" name="Content Placeholder 79">
                <a:extLst>
                  <a:ext uri="{FF2B5EF4-FFF2-40B4-BE49-F238E27FC236}">
                    <a16:creationId xmlns:a16="http://schemas.microsoft.com/office/drawing/2014/main" id="{65B7916A-CCA5-9207-75A8-90DD22207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7374" y="1958054"/>
                <a:ext cx="1433849" cy="700252"/>
              </a:xfrm>
              <a:prstGeom prst="rect">
                <a:avLst/>
              </a:prstGeom>
              <a:effectLst>
                <a:outerShdw blurRad="63500" algn="ctr" rotWithShape="0">
                  <a:schemeClr val="accent6">
                    <a:alpha val="50167"/>
                  </a:schemeClr>
                </a:outerShdw>
              </a:effectLst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EF5B4074-6D42-9119-184B-E26A9651A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6" r="886"/>
              <a:stretch/>
            </p:blipFill>
            <p:spPr>
              <a:xfrm>
                <a:off x="8447374" y="1947974"/>
                <a:ext cx="468516" cy="744738"/>
              </a:xfrm>
              <a:prstGeom prst="rect">
                <a:avLst/>
              </a:prstGeom>
              <a:effectLst>
                <a:outerShdw blurRad="444500" algn="ctr" rotWithShape="0">
                  <a:schemeClr val="accent6">
                    <a:alpha val="20000"/>
                  </a:schemeClr>
                </a:outerShdw>
              </a:effectLst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D6416CD-CED0-3B67-8145-019FCDC6ED6B}"/>
                </a:ext>
              </a:extLst>
            </p:cNvPr>
            <p:cNvSpPr txBox="1"/>
            <p:nvPr/>
          </p:nvSpPr>
          <p:spPr>
            <a:xfrm>
              <a:off x="9754106" y="5028025"/>
              <a:ext cx="660387" cy="374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E2B45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Epithelial</a:t>
              </a: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E2B45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E2B45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cell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677351D-8D09-24F5-FA2C-56088494BCF5}"/>
                </a:ext>
              </a:extLst>
            </p:cNvPr>
            <p:cNvSpPr txBox="1"/>
            <p:nvPr/>
          </p:nvSpPr>
          <p:spPr>
            <a:xfrm>
              <a:off x="11543737" y="5022526"/>
              <a:ext cx="911483" cy="374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E2B45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Mesenchymal</a:t>
              </a: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E2B45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E2B45"/>
                  </a:solidFill>
                  <a:effectLst/>
                  <a:uLnTx/>
                  <a:uFillTx/>
                  <a:latin typeface="Ariel"/>
                  <a:ea typeface="+mn-ea"/>
                  <a:cs typeface="+mn-cs"/>
                </a:rPr>
                <a:t>cell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517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3E4E67F-1181-288B-B8CF-23EA1FF250A3}"/>
              </a:ext>
            </a:extLst>
          </p:cNvPr>
          <p:cNvSpPr/>
          <p:nvPr/>
        </p:nvSpPr>
        <p:spPr>
          <a:xfrm>
            <a:off x="6893539" y="1528329"/>
            <a:ext cx="4616894" cy="3381093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  <a:alpha val="47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00D7CE-58E0-4880-7D77-1FBDA174AB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906507" y="6512541"/>
            <a:ext cx="285493" cy="24622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2F1FE7-663E-4466-9BC7-B7B99D8843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C7B83">
                    <a:lumMod val="20000"/>
                    <a:lumOff val="80000"/>
                  </a:srgbClr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C7B83">
                  <a:lumMod val="20000"/>
                  <a:lumOff val="80000"/>
                </a:srgbClr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9398DF8F-3DBE-3087-03E0-96DC7A03804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074" y="5691518"/>
            <a:ext cx="11274552" cy="747382"/>
          </a:xfrm>
        </p:spPr>
        <p:txBody>
          <a:bodyPr/>
          <a:lstStyle/>
          <a:p>
            <a:br>
              <a:rPr lang="en-US" baseline="30000" dirty="0"/>
            </a:br>
            <a:r>
              <a:rPr lang="en-US" baseline="30000" dirty="0" err="1"/>
              <a:t>a</a:t>
            </a:r>
            <a:r>
              <a:rPr lang="en-US" dirty="0" err="1"/>
              <a:t>Other</a:t>
            </a:r>
            <a:r>
              <a:rPr lang="en-US" dirty="0"/>
              <a:t> resistance mechanisms include EGFR mutations (interference with treatment binding site) and downstream mutations (activation of signaling pathways that bypass EGFR).</a:t>
            </a:r>
            <a:r>
              <a:rPr lang="en-US" baseline="30000" dirty="0"/>
              <a:t>1–3</a:t>
            </a:r>
            <a:br>
              <a:rPr lang="en-US" baseline="30000" dirty="0"/>
            </a:br>
            <a:r>
              <a:rPr lang="en-US" dirty="0"/>
              <a:t>CRC, colorectal cancer; EGFR, epidermal growth factor receptor; EMT, epithelial-mesenchymal transition; H&amp;N, head and neck cancer; </a:t>
            </a:r>
            <a:r>
              <a:rPr lang="en-US" dirty="0">
                <a:solidFill>
                  <a:prstClr val="black"/>
                </a:solidFill>
              </a:rPr>
              <a:t>NSCLC, non-small cell lung cancer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1. </a:t>
            </a:r>
            <a:r>
              <a:rPr lang="en-US" dirty="0" err="1"/>
              <a:t>Chhouri</a:t>
            </a:r>
            <a:r>
              <a:rPr lang="en-US" dirty="0"/>
              <a:t> H, et al. </a:t>
            </a:r>
            <a:r>
              <a:rPr lang="en-US" i="1" dirty="0"/>
              <a:t>Cancers (Basel). </a:t>
            </a:r>
            <a:r>
              <a:rPr lang="en-US" dirty="0"/>
              <a:t>2023;15(2):504; 2. Zhou J, et al. </a:t>
            </a:r>
            <a:r>
              <a:rPr lang="en-US" i="1" dirty="0"/>
              <a:t>J Exp Clin Cancer Res</a:t>
            </a:r>
            <a:r>
              <a:rPr lang="en-US" dirty="0"/>
              <a:t>. 2021;40(1):328; 3. </a:t>
            </a:r>
            <a:r>
              <a:rPr lang="en-US" dirty="0">
                <a:solidFill>
                  <a:prstClr val="black"/>
                </a:solidFill>
              </a:rPr>
              <a:t>Carosi F, et al. </a:t>
            </a:r>
            <a:r>
              <a:rPr lang="en-US" i="1" dirty="0">
                <a:solidFill>
                  <a:prstClr val="black"/>
                </a:solidFill>
              </a:rPr>
              <a:t>Crit Rev Oncol </a:t>
            </a:r>
            <a:r>
              <a:rPr lang="en-US" i="1" dirty="0" err="1">
                <a:solidFill>
                  <a:prstClr val="black"/>
                </a:solidFill>
              </a:rPr>
              <a:t>Hematol</a:t>
            </a:r>
            <a:r>
              <a:rPr lang="en-US" dirty="0">
                <a:solidFill>
                  <a:prstClr val="black"/>
                </a:solidFill>
              </a:rPr>
              <a:t>. 2026;221:105207; 4.</a:t>
            </a:r>
            <a:r>
              <a:rPr lang="en-US" dirty="0"/>
              <a:t> Halder S, et al. </a:t>
            </a:r>
            <a:r>
              <a:rPr lang="en-US" i="1" dirty="0"/>
              <a:t>Expert </a:t>
            </a:r>
            <a:r>
              <a:rPr lang="en-US" i="1" dirty="0" err="1"/>
              <a:t>Opin</a:t>
            </a:r>
            <a:r>
              <a:rPr lang="en-US" i="1" dirty="0"/>
              <a:t> Ther Targets</a:t>
            </a:r>
            <a:r>
              <a:rPr lang="en-US" dirty="0"/>
              <a:t>. 2023;27(4-5):305-324; 5. London M, Gallo E. </a:t>
            </a:r>
            <a:r>
              <a:rPr lang="en-US" i="1" dirty="0"/>
              <a:t>Cell Biol Int</a:t>
            </a:r>
            <a:r>
              <a:rPr lang="en-US" dirty="0"/>
              <a:t>. 2020;44(6):1267-1282; 6.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Xu MJ, et al. </a:t>
            </a:r>
            <a:r>
              <a:rPr lang="en-US" i="1" dirty="0">
                <a:solidFill>
                  <a:prstClr val="black"/>
                </a:solidFill>
                <a:latin typeface="Calibri" panose="020F0502020204030204"/>
              </a:rPr>
              <a:t>Cancer Metastasis Rev.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2017;36(3):463-473</a:t>
            </a:r>
            <a:r>
              <a:rPr lang="en-US" dirty="0"/>
              <a:t>; 7. </a:t>
            </a:r>
            <a:r>
              <a:rPr lang="en-US" dirty="0">
                <a:solidFill>
                  <a:prstClr val="black"/>
                </a:solidFill>
              </a:rPr>
              <a:t>Thompson EW, et al. </a:t>
            </a:r>
            <a:r>
              <a:rPr lang="en-US" i="1" dirty="0">
                <a:solidFill>
                  <a:prstClr val="black"/>
                </a:solidFill>
              </a:rPr>
              <a:t>Nat Rev Clin Oncol.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/>
              <a:t>2025;22(10):711-733;</a:t>
            </a:r>
            <a:br>
              <a:rPr lang="en-US" dirty="0"/>
            </a:br>
            <a:r>
              <a:rPr lang="en-US" dirty="0"/>
              <a:t>8. Kobayashi K. </a:t>
            </a:r>
            <a:r>
              <a:rPr lang="en-US" i="1" dirty="0"/>
              <a:t>J Respir</a:t>
            </a:r>
            <a:r>
              <a:rPr lang="en-US" dirty="0"/>
              <a:t>. 2023;3(4):223-236</a:t>
            </a:r>
            <a:r>
              <a:rPr lang="en-US" dirty="0">
                <a:solidFill>
                  <a:prstClr val="black"/>
                </a:solidFill>
              </a:rPr>
              <a:t>; 9. Ciardiello D, et al. </a:t>
            </a:r>
            <a:r>
              <a:rPr lang="en-US" i="1" dirty="0">
                <a:solidFill>
                  <a:prstClr val="black"/>
                </a:solidFill>
              </a:rPr>
              <a:t>Cancer Treat Rev</a:t>
            </a:r>
            <a:r>
              <a:rPr lang="en-US" dirty="0">
                <a:solidFill>
                  <a:prstClr val="black"/>
                </a:solidFill>
              </a:rPr>
              <a:t>. 2024:124:102683; 10. </a:t>
            </a:r>
            <a:r>
              <a:rPr lang="en-US" dirty="0" err="1">
                <a:solidFill>
                  <a:prstClr val="black"/>
                </a:solidFill>
              </a:rPr>
              <a:t>Khattri</a:t>
            </a:r>
            <a:r>
              <a:rPr lang="en-US" dirty="0">
                <a:solidFill>
                  <a:prstClr val="black"/>
                </a:solidFill>
              </a:rPr>
              <a:t> A, et al. </a:t>
            </a:r>
            <a:r>
              <a:rPr lang="en-US" i="1" dirty="0">
                <a:solidFill>
                  <a:prstClr val="black"/>
                </a:solidFill>
              </a:rPr>
              <a:t>Cancer Gene Ther</a:t>
            </a:r>
            <a:r>
              <a:rPr lang="en-US" dirty="0">
                <a:solidFill>
                  <a:prstClr val="black"/>
                </a:solidFill>
              </a:rPr>
              <a:t>. 2024;31(10):1477-1485.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882EFB-7B2B-5FCE-6C39-A7FB66101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63451"/>
            <a:ext cx="11449303" cy="400174"/>
          </a:xfrm>
        </p:spPr>
        <p:txBody>
          <a:bodyPr/>
          <a:lstStyle/>
          <a:p>
            <a:r>
              <a:rPr lang="en-US"/>
              <a:t>Plasticity Is a Mechanism of Resistance to EGFR-Targeted Therapy</a:t>
            </a:r>
            <a:r>
              <a:rPr lang="en-US" baseline="30000"/>
              <a:t>1–3</a:t>
            </a:r>
          </a:p>
        </p:txBody>
      </p:sp>
      <p:sp>
        <p:nvSpPr>
          <p:cNvPr id="11" name="Isosceles Triangle 6">
            <a:extLst>
              <a:ext uri="{FF2B5EF4-FFF2-40B4-BE49-F238E27FC236}">
                <a16:creationId xmlns:a16="http://schemas.microsoft.com/office/drawing/2014/main" id="{A5DA4556-30D5-0CB7-7EAE-022473EF984D}"/>
              </a:ext>
            </a:extLst>
          </p:cNvPr>
          <p:cNvSpPr/>
          <p:nvPr/>
        </p:nvSpPr>
        <p:spPr>
          <a:xfrm rot="10800000">
            <a:off x="6991251" y="2911732"/>
            <a:ext cx="152856" cy="9556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E6453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919265-BA81-A21E-4943-8E358312EBE8}"/>
              </a:ext>
            </a:extLst>
          </p:cNvPr>
          <p:cNvSpPr txBox="1"/>
          <p:nvPr/>
        </p:nvSpPr>
        <p:spPr>
          <a:xfrm>
            <a:off x="8893808" y="4963074"/>
            <a:ext cx="540982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A02CEE-6CD3-8C87-A70D-1959DCA52736}"/>
              </a:ext>
            </a:extLst>
          </p:cNvPr>
          <p:cNvSpPr txBox="1"/>
          <p:nvPr/>
        </p:nvSpPr>
        <p:spPr>
          <a:xfrm>
            <a:off x="6905784" y="2612738"/>
            <a:ext cx="2339964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EGFR-targeted therapy</a:t>
            </a:r>
          </a:p>
        </p:txBody>
      </p:sp>
      <p:sp>
        <p:nvSpPr>
          <p:cNvPr id="18" name="Isosceles Triangle 14">
            <a:extLst>
              <a:ext uri="{FF2B5EF4-FFF2-40B4-BE49-F238E27FC236}">
                <a16:creationId xmlns:a16="http://schemas.microsoft.com/office/drawing/2014/main" id="{A060588E-9A62-DFA9-6786-FF9E004CAE96}"/>
              </a:ext>
            </a:extLst>
          </p:cNvPr>
          <p:cNvSpPr/>
          <p:nvPr/>
        </p:nvSpPr>
        <p:spPr>
          <a:xfrm>
            <a:off x="9011444" y="4297610"/>
            <a:ext cx="152856" cy="9556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70D06E-2D73-F6F5-8225-27377FF9CC1C}"/>
              </a:ext>
            </a:extLst>
          </p:cNvPr>
          <p:cNvSpPr txBox="1"/>
          <p:nvPr/>
        </p:nvSpPr>
        <p:spPr>
          <a:xfrm>
            <a:off x="7953708" y="4371417"/>
            <a:ext cx="2268327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Treatment resistance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71BD07-55BC-B1A5-20D9-93ADF58D6239}"/>
              </a:ext>
            </a:extLst>
          </p:cNvPr>
          <p:cNvSpPr txBox="1"/>
          <p:nvPr/>
        </p:nvSpPr>
        <p:spPr>
          <a:xfrm>
            <a:off x="10758243" y="3060106"/>
            <a:ext cx="728084" cy="253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Baseline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2CA4A2-1494-FE7E-7FF8-47759F993199}"/>
              </a:ext>
            </a:extLst>
          </p:cNvPr>
          <p:cNvGrpSpPr/>
          <p:nvPr/>
        </p:nvGrpSpPr>
        <p:grpSpPr>
          <a:xfrm rot="10800000">
            <a:off x="6437743" y="1713551"/>
            <a:ext cx="321634" cy="2866002"/>
            <a:chOff x="6247234" y="2266048"/>
            <a:chExt cx="321634" cy="315293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AA06DA-CEDB-5627-2F89-7370F1503A74}"/>
                </a:ext>
              </a:extLst>
            </p:cNvPr>
            <p:cNvSpPr txBox="1"/>
            <p:nvPr/>
          </p:nvSpPr>
          <p:spPr>
            <a:xfrm rot="5400000">
              <a:off x="5634296" y="4484412"/>
              <a:ext cx="1547522" cy="321622"/>
            </a:xfrm>
            <a:prstGeom prst="roundRect">
              <a:avLst>
                <a:gd name="adj" fmla="val 50000"/>
              </a:avLst>
            </a:prstGeom>
            <a:gradFill>
              <a:gsLst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</a:gsLst>
              <a:lin ang="10800000" scaled="0"/>
            </a:gradFill>
          </p:spPr>
          <p:txBody>
            <a:bodyPr wrap="square" rtlCol="0" anchor="ctr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A2221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Progression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AC95FD-1A33-BB1A-9419-8BEE2757A1FC}"/>
                </a:ext>
              </a:extLst>
            </p:cNvPr>
            <p:cNvSpPr txBox="1"/>
            <p:nvPr/>
          </p:nvSpPr>
          <p:spPr>
            <a:xfrm rot="5400000">
              <a:off x="5634282" y="2879000"/>
              <a:ext cx="1547525" cy="321621"/>
            </a:xfrm>
            <a:prstGeom prst="roundRect">
              <a:avLst>
                <a:gd name="adj" fmla="val 50000"/>
              </a:avLst>
            </a:prstGeom>
            <a:gradFill>
              <a:gsLst>
                <a:gs pos="70000">
                  <a:schemeClr val="bg2">
                    <a:lumMod val="20000"/>
                    <a:lumOff val="80000"/>
                    <a:alpha val="0"/>
                  </a:schemeClr>
                </a:gs>
                <a:gs pos="0">
                  <a:schemeClr val="bg2">
                    <a:lumMod val="40000"/>
                    <a:lumOff val="60000"/>
                  </a:schemeClr>
                </a:gs>
              </a:gsLst>
              <a:lin ang="0" scaled="0"/>
            </a:gradFill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A2221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Response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118F6C-B521-1EE1-A12E-FB36DF03055F}"/>
              </a:ext>
            </a:extLst>
          </p:cNvPr>
          <p:cNvCxnSpPr>
            <a:cxnSpLocks/>
          </p:cNvCxnSpPr>
          <p:nvPr/>
        </p:nvCxnSpPr>
        <p:spPr>
          <a:xfrm>
            <a:off x="6893539" y="3189856"/>
            <a:ext cx="3864704" cy="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3">
            <a:extLst>
              <a:ext uri="{FF2B5EF4-FFF2-40B4-BE49-F238E27FC236}">
                <a16:creationId xmlns:a16="http://schemas.microsoft.com/office/drawing/2014/main" id="{6D45A960-A131-B69A-5112-C21F0932FF98}"/>
              </a:ext>
            </a:extLst>
          </p:cNvPr>
          <p:cNvSpPr/>
          <p:nvPr/>
        </p:nvSpPr>
        <p:spPr>
          <a:xfrm>
            <a:off x="6893539" y="2652476"/>
            <a:ext cx="3840598" cy="1547960"/>
          </a:xfrm>
          <a:custGeom>
            <a:avLst/>
            <a:gdLst>
              <a:gd name="connsiteX0" fmla="*/ 0 w 3753134"/>
              <a:gd name="connsiteY0" fmla="*/ 995622 h 2304724"/>
              <a:gd name="connsiteX1" fmla="*/ 1023582 w 3753134"/>
              <a:gd name="connsiteY1" fmla="*/ 1227634 h 2304724"/>
              <a:gd name="connsiteX2" fmla="*/ 1323833 w 3753134"/>
              <a:gd name="connsiteY2" fmla="*/ 2060148 h 2304724"/>
              <a:gd name="connsiteX3" fmla="*/ 1951630 w 3753134"/>
              <a:gd name="connsiteY3" fmla="*/ 2142034 h 2304724"/>
              <a:gd name="connsiteX4" fmla="*/ 2565779 w 3753134"/>
              <a:gd name="connsiteY4" fmla="*/ 40279 h 2304724"/>
              <a:gd name="connsiteX5" fmla="*/ 3384645 w 3753134"/>
              <a:gd name="connsiteY5" fmla="*/ 818202 h 2304724"/>
              <a:gd name="connsiteX6" fmla="*/ 3753134 w 3753134"/>
              <a:gd name="connsiteY6" fmla="*/ 1555181 h 2304724"/>
              <a:gd name="connsiteX0" fmla="*/ 0 w 3753134"/>
              <a:gd name="connsiteY0" fmla="*/ 995622 h 2301998"/>
              <a:gd name="connsiteX1" fmla="*/ 928048 w 3753134"/>
              <a:gd name="connsiteY1" fmla="*/ 1295873 h 2301998"/>
              <a:gd name="connsiteX2" fmla="*/ 1323833 w 3753134"/>
              <a:gd name="connsiteY2" fmla="*/ 2060148 h 2301998"/>
              <a:gd name="connsiteX3" fmla="*/ 1951630 w 3753134"/>
              <a:gd name="connsiteY3" fmla="*/ 2142034 h 2301998"/>
              <a:gd name="connsiteX4" fmla="*/ 2565779 w 3753134"/>
              <a:gd name="connsiteY4" fmla="*/ 40279 h 2301998"/>
              <a:gd name="connsiteX5" fmla="*/ 3384645 w 3753134"/>
              <a:gd name="connsiteY5" fmla="*/ 818202 h 2301998"/>
              <a:gd name="connsiteX6" fmla="*/ 3753134 w 3753134"/>
              <a:gd name="connsiteY6" fmla="*/ 1555181 h 2301998"/>
              <a:gd name="connsiteX0" fmla="*/ 0 w 3753134"/>
              <a:gd name="connsiteY0" fmla="*/ 995622 h 2312099"/>
              <a:gd name="connsiteX1" fmla="*/ 928048 w 3753134"/>
              <a:gd name="connsiteY1" fmla="*/ 1295873 h 2312099"/>
              <a:gd name="connsiteX2" fmla="*/ 1323833 w 3753134"/>
              <a:gd name="connsiteY2" fmla="*/ 2060148 h 2312099"/>
              <a:gd name="connsiteX3" fmla="*/ 1951630 w 3753134"/>
              <a:gd name="connsiteY3" fmla="*/ 2142034 h 2312099"/>
              <a:gd name="connsiteX4" fmla="*/ 2565779 w 3753134"/>
              <a:gd name="connsiteY4" fmla="*/ 40279 h 2312099"/>
              <a:gd name="connsiteX5" fmla="*/ 3384645 w 3753134"/>
              <a:gd name="connsiteY5" fmla="*/ 818202 h 2312099"/>
              <a:gd name="connsiteX6" fmla="*/ 3753134 w 3753134"/>
              <a:gd name="connsiteY6" fmla="*/ 1555181 h 2312099"/>
              <a:gd name="connsiteX0" fmla="*/ 0 w 3753134"/>
              <a:gd name="connsiteY0" fmla="*/ 1010079 h 2326556"/>
              <a:gd name="connsiteX1" fmla="*/ 928048 w 3753134"/>
              <a:gd name="connsiteY1" fmla="*/ 1310330 h 2326556"/>
              <a:gd name="connsiteX2" fmla="*/ 1323833 w 3753134"/>
              <a:gd name="connsiteY2" fmla="*/ 2074605 h 2326556"/>
              <a:gd name="connsiteX3" fmla="*/ 1951630 w 3753134"/>
              <a:gd name="connsiteY3" fmla="*/ 2156491 h 2326556"/>
              <a:gd name="connsiteX4" fmla="*/ 2565779 w 3753134"/>
              <a:gd name="connsiteY4" fmla="*/ 54736 h 2326556"/>
              <a:gd name="connsiteX5" fmla="*/ 3398292 w 3753134"/>
              <a:gd name="connsiteY5" fmla="*/ 696181 h 2326556"/>
              <a:gd name="connsiteX6" fmla="*/ 3753134 w 3753134"/>
              <a:gd name="connsiteY6" fmla="*/ 1569638 h 2326556"/>
              <a:gd name="connsiteX0" fmla="*/ 0 w 3875964"/>
              <a:gd name="connsiteY0" fmla="*/ 1010079 h 2326556"/>
              <a:gd name="connsiteX1" fmla="*/ 928048 w 3875964"/>
              <a:gd name="connsiteY1" fmla="*/ 1310330 h 2326556"/>
              <a:gd name="connsiteX2" fmla="*/ 1323833 w 3875964"/>
              <a:gd name="connsiteY2" fmla="*/ 2074605 h 2326556"/>
              <a:gd name="connsiteX3" fmla="*/ 1951630 w 3875964"/>
              <a:gd name="connsiteY3" fmla="*/ 2156491 h 2326556"/>
              <a:gd name="connsiteX4" fmla="*/ 2565779 w 3875964"/>
              <a:gd name="connsiteY4" fmla="*/ 54736 h 2326556"/>
              <a:gd name="connsiteX5" fmla="*/ 3398292 w 3875964"/>
              <a:gd name="connsiteY5" fmla="*/ 696181 h 2326556"/>
              <a:gd name="connsiteX6" fmla="*/ 3875964 w 3875964"/>
              <a:gd name="connsiteY6" fmla="*/ 1828945 h 2326556"/>
              <a:gd name="connsiteX0" fmla="*/ 0 w 3875964"/>
              <a:gd name="connsiteY0" fmla="*/ 992584 h 2309061"/>
              <a:gd name="connsiteX1" fmla="*/ 928048 w 3875964"/>
              <a:gd name="connsiteY1" fmla="*/ 1292835 h 2309061"/>
              <a:gd name="connsiteX2" fmla="*/ 1323833 w 3875964"/>
              <a:gd name="connsiteY2" fmla="*/ 2057110 h 2309061"/>
              <a:gd name="connsiteX3" fmla="*/ 1951630 w 3875964"/>
              <a:gd name="connsiteY3" fmla="*/ 2138996 h 2309061"/>
              <a:gd name="connsiteX4" fmla="*/ 2565779 w 3875964"/>
              <a:gd name="connsiteY4" fmla="*/ 37241 h 2309061"/>
              <a:gd name="connsiteX5" fmla="*/ 3398292 w 3875964"/>
              <a:gd name="connsiteY5" fmla="*/ 678686 h 2309061"/>
              <a:gd name="connsiteX6" fmla="*/ 3875964 w 3875964"/>
              <a:gd name="connsiteY6" fmla="*/ 1811450 h 2309061"/>
              <a:gd name="connsiteX0" fmla="*/ 0 w 3875964"/>
              <a:gd name="connsiteY0" fmla="*/ 991937 h 2308414"/>
              <a:gd name="connsiteX1" fmla="*/ 928048 w 3875964"/>
              <a:gd name="connsiteY1" fmla="*/ 1292188 h 2308414"/>
              <a:gd name="connsiteX2" fmla="*/ 1323833 w 3875964"/>
              <a:gd name="connsiteY2" fmla="*/ 2056463 h 2308414"/>
              <a:gd name="connsiteX3" fmla="*/ 1951630 w 3875964"/>
              <a:gd name="connsiteY3" fmla="*/ 2138349 h 2308414"/>
              <a:gd name="connsiteX4" fmla="*/ 2565779 w 3875964"/>
              <a:gd name="connsiteY4" fmla="*/ 36594 h 2308414"/>
              <a:gd name="connsiteX5" fmla="*/ 3398292 w 3875964"/>
              <a:gd name="connsiteY5" fmla="*/ 678039 h 2308414"/>
              <a:gd name="connsiteX6" fmla="*/ 3875964 w 3875964"/>
              <a:gd name="connsiteY6" fmla="*/ 1810803 h 2308414"/>
              <a:gd name="connsiteX0" fmla="*/ 0 w 3875964"/>
              <a:gd name="connsiteY0" fmla="*/ 991937 h 2308414"/>
              <a:gd name="connsiteX1" fmla="*/ 928048 w 3875964"/>
              <a:gd name="connsiteY1" fmla="*/ 1292188 h 2308414"/>
              <a:gd name="connsiteX2" fmla="*/ 1323833 w 3875964"/>
              <a:gd name="connsiteY2" fmla="*/ 2056463 h 2308414"/>
              <a:gd name="connsiteX3" fmla="*/ 1951630 w 3875964"/>
              <a:gd name="connsiteY3" fmla="*/ 2138349 h 2308414"/>
              <a:gd name="connsiteX4" fmla="*/ 2565779 w 3875964"/>
              <a:gd name="connsiteY4" fmla="*/ 36594 h 2308414"/>
              <a:gd name="connsiteX5" fmla="*/ 3398292 w 3875964"/>
              <a:gd name="connsiteY5" fmla="*/ 678039 h 2308414"/>
              <a:gd name="connsiteX6" fmla="*/ 3875964 w 3875964"/>
              <a:gd name="connsiteY6" fmla="*/ 1810803 h 2308414"/>
              <a:gd name="connsiteX0" fmla="*/ 0 w 3628314"/>
              <a:gd name="connsiteY0" fmla="*/ 991937 h 2308414"/>
              <a:gd name="connsiteX1" fmla="*/ 928048 w 3628314"/>
              <a:gd name="connsiteY1" fmla="*/ 1292188 h 2308414"/>
              <a:gd name="connsiteX2" fmla="*/ 1323833 w 3628314"/>
              <a:gd name="connsiteY2" fmla="*/ 2056463 h 2308414"/>
              <a:gd name="connsiteX3" fmla="*/ 1951630 w 3628314"/>
              <a:gd name="connsiteY3" fmla="*/ 2138349 h 2308414"/>
              <a:gd name="connsiteX4" fmla="*/ 2565779 w 3628314"/>
              <a:gd name="connsiteY4" fmla="*/ 36594 h 2308414"/>
              <a:gd name="connsiteX5" fmla="*/ 3398292 w 3628314"/>
              <a:gd name="connsiteY5" fmla="*/ 678039 h 2308414"/>
              <a:gd name="connsiteX6" fmla="*/ 3628314 w 3628314"/>
              <a:gd name="connsiteY6" fmla="*/ 1163103 h 2308414"/>
              <a:gd name="connsiteX0" fmla="*/ 0 w 3398292"/>
              <a:gd name="connsiteY0" fmla="*/ 991937 h 2308414"/>
              <a:gd name="connsiteX1" fmla="*/ 928048 w 3398292"/>
              <a:gd name="connsiteY1" fmla="*/ 1292188 h 2308414"/>
              <a:gd name="connsiteX2" fmla="*/ 1323833 w 3398292"/>
              <a:gd name="connsiteY2" fmla="*/ 2056463 h 2308414"/>
              <a:gd name="connsiteX3" fmla="*/ 1951630 w 3398292"/>
              <a:gd name="connsiteY3" fmla="*/ 2138349 h 2308414"/>
              <a:gd name="connsiteX4" fmla="*/ 2565779 w 3398292"/>
              <a:gd name="connsiteY4" fmla="*/ 36594 h 2308414"/>
              <a:gd name="connsiteX5" fmla="*/ 3398292 w 3398292"/>
              <a:gd name="connsiteY5" fmla="*/ 678039 h 2308414"/>
              <a:gd name="connsiteX0" fmla="*/ 0 w 2565779"/>
              <a:gd name="connsiteY0" fmla="*/ 955343 h 2271820"/>
              <a:gd name="connsiteX1" fmla="*/ 928048 w 2565779"/>
              <a:gd name="connsiteY1" fmla="*/ 1255594 h 2271820"/>
              <a:gd name="connsiteX2" fmla="*/ 1323833 w 2565779"/>
              <a:gd name="connsiteY2" fmla="*/ 2019869 h 2271820"/>
              <a:gd name="connsiteX3" fmla="*/ 1951630 w 2565779"/>
              <a:gd name="connsiteY3" fmla="*/ 2101755 h 2271820"/>
              <a:gd name="connsiteX4" fmla="*/ 2565779 w 2565779"/>
              <a:gd name="connsiteY4" fmla="*/ 0 h 2271820"/>
              <a:gd name="connsiteX0" fmla="*/ 0 w 2616579"/>
              <a:gd name="connsiteY0" fmla="*/ 650543 h 1944644"/>
              <a:gd name="connsiteX1" fmla="*/ 928048 w 2616579"/>
              <a:gd name="connsiteY1" fmla="*/ 950794 h 1944644"/>
              <a:gd name="connsiteX2" fmla="*/ 1323833 w 2616579"/>
              <a:gd name="connsiteY2" fmla="*/ 1715069 h 1944644"/>
              <a:gd name="connsiteX3" fmla="*/ 1951630 w 2616579"/>
              <a:gd name="connsiteY3" fmla="*/ 1796955 h 1944644"/>
              <a:gd name="connsiteX4" fmla="*/ 2616579 w 2616579"/>
              <a:gd name="connsiteY4" fmla="*/ 0 h 1944644"/>
              <a:gd name="connsiteX0" fmla="*/ 0 w 2823748"/>
              <a:gd name="connsiteY0" fmla="*/ 679118 h 1975314"/>
              <a:gd name="connsiteX1" fmla="*/ 928048 w 2823748"/>
              <a:gd name="connsiteY1" fmla="*/ 979369 h 1975314"/>
              <a:gd name="connsiteX2" fmla="*/ 1323833 w 2823748"/>
              <a:gd name="connsiteY2" fmla="*/ 1743644 h 1975314"/>
              <a:gd name="connsiteX3" fmla="*/ 1951630 w 2823748"/>
              <a:gd name="connsiteY3" fmla="*/ 1825530 h 1975314"/>
              <a:gd name="connsiteX4" fmla="*/ 2823748 w 2823748"/>
              <a:gd name="connsiteY4" fmla="*/ 0 h 1975314"/>
              <a:gd name="connsiteX0" fmla="*/ 0 w 2823748"/>
              <a:gd name="connsiteY0" fmla="*/ 679118 h 1975314"/>
              <a:gd name="connsiteX1" fmla="*/ 928048 w 2823748"/>
              <a:gd name="connsiteY1" fmla="*/ 979369 h 1975314"/>
              <a:gd name="connsiteX2" fmla="*/ 1323833 w 2823748"/>
              <a:gd name="connsiteY2" fmla="*/ 1743644 h 1975314"/>
              <a:gd name="connsiteX3" fmla="*/ 1951630 w 2823748"/>
              <a:gd name="connsiteY3" fmla="*/ 1825530 h 1975314"/>
              <a:gd name="connsiteX4" fmla="*/ 2823748 w 2823748"/>
              <a:gd name="connsiteY4" fmla="*/ 0 h 1975314"/>
              <a:gd name="connsiteX0" fmla="*/ 0 w 2823748"/>
              <a:gd name="connsiteY0" fmla="*/ 679118 h 1994745"/>
              <a:gd name="connsiteX1" fmla="*/ 928048 w 2823748"/>
              <a:gd name="connsiteY1" fmla="*/ 979369 h 1994745"/>
              <a:gd name="connsiteX2" fmla="*/ 1323833 w 2823748"/>
              <a:gd name="connsiteY2" fmla="*/ 1743644 h 1994745"/>
              <a:gd name="connsiteX3" fmla="*/ 1951630 w 2823748"/>
              <a:gd name="connsiteY3" fmla="*/ 1825530 h 1994745"/>
              <a:gd name="connsiteX4" fmla="*/ 2823748 w 2823748"/>
              <a:gd name="connsiteY4" fmla="*/ 0 h 1994745"/>
              <a:gd name="connsiteX0" fmla="*/ 0 w 2823748"/>
              <a:gd name="connsiteY0" fmla="*/ 679118 h 2016587"/>
              <a:gd name="connsiteX1" fmla="*/ 928048 w 2823748"/>
              <a:gd name="connsiteY1" fmla="*/ 979369 h 2016587"/>
              <a:gd name="connsiteX2" fmla="*/ 1323833 w 2823748"/>
              <a:gd name="connsiteY2" fmla="*/ 1743644 h 2016587"/>
              <a:gd name="connsiteX3" fmla="*/ 1951630 w 2823748"/>
              <a:gd name="connsiteY3" fmla="*/ 1825530 h 2016587"/>
              <a:gd name="connsiteX4" fmla="*/ 2823748 w 2823748"/>
              <a:gd name="connsiteY4" fmla="*/ 0 h 2016587"/>
              <a:gd name="connsiteX0" fmla="*/ 0 w 2823748"/>
              <a:gd name="connsiteY0" fmla="*/ 679118 h 2016587"/>
              <a:gd name="connsiteX1" fmla="*/ 928048 w 2823748"/>
              <a:gd name="connsiteY1" fmla="*/ 979369 h 2016587"/>
              <a:gd name="connsiteX2" fmla="*/ 1323833 w 2823748"/>
              <a:gd name="connsiteY2" fmla="*/ 1743644 h 2016587"/>
              <a:gd name="connsiteX3" fmla="*/ 1951630 w 2823748"/>
              <a:gd name="connsiteY3" fmla="*/ 1825530 h 2016587"/>
              <a:gd name="connsiteX4" fmla="*/ 2823748 w 2823748"/>
              <a:gd name="connsiteY4" fmla="*/ 0 h 2016587"/>
              <a:gd name="connsiteX0" fmla="*/ 0 w 2823748"/>
              <a:gd name="connsiteY0" fmla="*/ 679118 h 2016587"/>
              <a:gd name="connsiteX1" fmla="*/ 928048 w 2823748"/>
              <a:gd name="connsiteY1" fmla="*/ 979369 h 2016587"/>
              <a:gd name="connsiteX2" fmla="*/ 1323833 w 2823748"/>
              <a:gd name="connsiteY2" fmla="*/ 1743644 h 2016587"/>
              <a:gd name="connsiteX3" fmla="*/ 1951630 w 2823748"/>
              <a:gd name="connsiteY3" fmla="*/ 1825530 h 2016587"/>
              <a:gd name="connsiteX4" fmla="*/ 2823748 w 2823748"/>
              <a:gd name="connsiteY4" fmla="*/ 0 h 2016587"/>
              <a:gd name="connsiteX0" fmla="*/ 0 w 2823748"/>
              <a:gd name="connsiteY0" fmla="*/ 679118 h 1990443"/>
              <a:gd name="connsiteX1" fmla="*/ 928048 w 2823748"/>
              <a:gd name="connsiteY1" fmla="*/ 979369 h 1990443"/>
              <a:gd name="connsiteX2" fmla="*/ 1323833 w 2823748"/>
              <a:gd name="connsiteY2" fmla="*/ 1743644 h 1990443"/>
              <a:gd name="connsiteX3" fmla="*/ 1951630 w 2823748"/>
              <a:gd name="connsiteY3" fmla="*/ 1825530 h 1990443"/>
              <a:gd name="connsiteX4" fmla="*/ 2823748 w 2823748"/>
              <a:gd name="connsiteY4" fmla="*/ 0 h 1990443"/>
              <a:gd name="connsiteX0" fmla="*/ 0 w 2823748"/>
              <a:gd name="connsiteY0" fmla="*/ 679118 h 2002400"/>
              <a:gd name="connsiteX1" fmla="*/ 928048 w 2823748"/>
              <a:gd name="connsiteY1" fmla="*/ 979369 h 2002400"/>
              <a:gd name="connsiteX2" fmla="*/ 1323833 w 2823748"/>
              <a:gd name="connsiteY2" fmla="*/ 1743644 h 2002400"/>
              <a:gd name="connsiteX3" fmla="*/ 1951630 w 2823748"/>
              <a:gd name="connsiteY3" fmla="*/ 1825530 h 2002400"/>
              <a:gd name="connsiteX4" fmla="*/ 2823748 w 2823748"/>
              <a:gd name="connsiteY4" fmla="*/ 0 h 2002400"/>
              <a:gd name="connsiteX0" fmla="*/ 0 w 2823748"/>
              <a:gd name="connsiteY0" fmla="*/ 679118 h 2024789"/>
              <a:gd name="connsiteX1" fmla="*/ 928048 w 2823748"/>
              <a:gd name="connsiteY1" fmla="*/ 979369 h 2024789"/>
              <a:gd name="connsiteX2" fmla="*/ 1323833 w 2823748"/>
              <a:gd name="connsiteY2" fmla="*/ 1743644 h 2024789"/>
              <a:gd name="connsiteX3" fmla="*/ 1951630 w 2823748"/>
              <a:gd name="connsiteY3" fmla="*/ 1825530 h 2024789"/>
              <a:gd name="connsiteX4" fmla="*/ 2823748 w 2823748"/>
              <a:gd name="connsiteY4" fmla="*/ 0 h 202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3748" h="2024789">
                <a:moveTo>
                  <a:pt x="0" y="679118"/>
                </a:moveTo>
                <a:cubicBezTo>
                  <a:pt x="401471" y="706413"/>
                  <a:pt x="688523" y="752228"/>
                  <a:pt x="928048" y="979369"/>
                </a:cubicBezTo>
                <a:cubicBezTo>
                  <a:pt x="1167573" y="1206510"/>
                  <a:pt x="1189451" y="1422848"/>
                  <a:pt x="1323833" y="1743644"/>
                </a:cubicBezTo>
                <a:cubicBezTo>
                  <a:pt x="1458215" y="2064440"/>
                  <a:pt x="1690314" y="2136025"/>
                  <a:pt x="1951630" y="1825530"/>
                </a:cubicBezTo>
                <a:cubicBezTo>
                  <a:pt x="2356472" y="1360904"/>
                  <a:pt x="2381121" y="331669"/>
                  <a:pt x="2823748" y="0"/>
                </a:cubicBezTo>
              </a:path>
            </a:pathLst>
          </a:custGeom>
          <a:noFill/>
          <a:ln w="38100">
            <a:solidFill>
              <a:schemeClr val="accent2"/>
            </a:solidFill>
            <a:headEnd type="none" w="lg" len="lg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63992F-5FE0-C1F6-1E95-BCCE00F37959}"/>
              </a:ext>
            </a:extLst>
          </p:cNvPr>
          <p:cNvGrpSpPr/>
          <p:nvPr/>
        </p:nvGrpSpPr>
        <p:grpSpPr>
          <a:xfrm>
            <a:off x="6874976" y="1528330"/>
            <a:ext cx="4754740" cy="3382696"/>
            <a:chOff x="6684476" y="842955"/>
            <a:chExt cx="4347819" cy="453324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D3A0D2-A36C-4D59-B37D-CBBBDECFAE8A}"/>
                </a:ext>
              </a:extLst>
            </p:cNvPr>
            <p:cNvCxnSpPr>
              <a:cxnSpLocks/>
            </p:cNvCxnSpPr>
            <p:nvPr/>
          </p:nvCxnSpPr>
          <p:spPr>
            <a:xfrm>
              <a:off x="6684476" y="842955"/>
              <a:ext cx="0" cy="4530939"/>
            </a:xfrm>
            <a:prstGeom prst="line">
              <a:avLst/>
            </a:prstGeom>
            <a:ln w="38100" cap="sq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FF99F27-1A08-CD9E-0826-5DB1B03090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84476" y="5376199"/>
              <a:ext cx="4347819" cy="0"/>
            </a:xfrm>
            <a:prstGeom prst="line">
              <a:avLst/>
            </a:prstGeom>
            <a:ln w="38100" cap="sq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B175814-C2D8-8FFD-F2DE-ADFF4BA23D88}"/>
              </a:ext>
            </a:extLst>
          </p:cNvPr>
          <p:cNvSpPr txBox="1"/>
          <p:nvPr/>
        </p:nvSpPr>
        <p:spPr>
          <a:xfrm>
            <a:off x="6146782" y="2975775"/>
            <a:ext cx="70408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B57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Tumor burden</a:t>
            </a: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6E8D48AA-6917-EE26-854D-D74F21B611D9}"/>
              </a:ext>
            </a:extLst>
          </p:cNvPr>
          <p:cNvSpPr/>
          <p:nvPr/>
        </p:nvSpPr>
        <p:spPr>
          <a:xfrm>
            <a:off x="439595" y="2805726"/>
            <a:ext cx="5629368" cy="1139348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444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18872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Epithelial cancers commonly develop resistance</a:t>
            </a:r>
            <a:r>
              <a:rPr kumimoji="0" lang="en-US" sz="1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4–6</a:t>
            </a:r>
          </a:p>
        </p:txBody>
      </p:sp>
      <p:sp>
        <p:nvSpPr>
          <p:cNvPr id="23" name="Rectangle: Rounded Corners 19">
            <a:extLst>
              <a:ext uri="{FF2B5EF4-FFF2-40B4-BE49-F238E27FC236}">
                <a16:creationId xmlns:a16="http://schemas.microsoft.com/office/drawing/2014/main" id="{6DDB77D4-B623-D426-8C3C-30BC6C54D4C6}"/>
              </a:ext>
            </a:extLst>
          </p:cNvPr>
          <p:cNvSpPr/>
          <p:nvPr/>
        </p:nvSpPr>
        <p:spPr>
          <a:xfrm>
            <a:off x="439595" y="1436951"/>
            <a:ext cx="5629368" cy="1139348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444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18872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Implicated in proliferation, metastasis, and survival</a:t>
            </a:r>
            <a:r>
              <a:rPr kumimoji="0" lang="en-US" sz="1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4,5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27FDBB2C-6C53-99F4-30D5-F6ABB5A69F21}"/>
              </a:ext>
            </a:extLst>
          </p:cNvPr>
          <p:cNvSpPr/>
          <p:nvPr/>
        </p:nvSpPr>
        <p:spPr>
          <a:xfrm>
            <a:off x="427208" y="1417471"/>
            <a:ext cx="5654143" cy="582833"/>
          </a:xfrm>
          <a:prstGeom prst="round2SameRect">
            <a:avLst>
              <a:gd name="adj1" fmla="val 39008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6E1029-BEB9-62B5-017F-2561AED6C087}"/>
              </a:ext>
            </a:extLst>
          </p:cNvPr>
          <p:cNvSpPr txBox="1"/>
          <p:nvPr/>
        </p:nvSpPr>
        <p:spPr>
          <a:xfrm>
            <a:off x="421033" y="1597849"/>
            <a:ext cx="567496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Arial" panose="020B0604020202020204" pitchFamily="34" charset="0"/>
              </a:rPr>
              <a:t>EGFR is overexpressed in 40%–97% of H&amp;N, CRC, and NSCLC tumors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Arial" panose="020B0604020202020204" pitchFamily="34" charset="0"/>
              </a:rPr>
              <a:t>4–6</a:t>
            </a:r>
          </a:p>
        </p:txBody>
      </p:sp>
      <p:sp>
        <p:nvSpPr>
          <p:cNvPr id="32" name="Round Same Side Corner Rectangle 31">
            <a:extLst>
              <a:ext uri="{FF2B5EF4-FFF2-40B4-BE49-F238E27FC236}">
                <a16:creationId xmlns:a16="http://schemas.microsoft.com/office/drawing/2014/main" id="{CB013FDB-405C-1AE0-898F-425541BFFBCA}"/>
              </a:ext>
            </a:extLst>
          </p:cNvPr>
          <p:cNvSpPr/>
          <p:nvPr/>
        </p:nvSpPr>
        <p:spPr>
          <a:xfrm>
            <a:off x="427208" y="2795009"/>
            <a:ext cx="5654143" cy="582833"/>
          </a:xfrm>
          <a:prstGeom prst="round2SameRect">
            <a:avLst>
              <a:gd name="adj1" fmla="val 39008"/>
              <a:gd name="adj2" fmla="val 0"/>
            </a:avLst>
          </a:prstGeom>
          <a:solidFill>
            <a:schemeClr val="accent1">
              <a:lumMod val="7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144BA5-F61F-E103-830D-C2808046B556}"/>
              </a:ext>
            </a:extLst>
          </p:cNvPr>
          <p:cNvSpPr txBox="1"/>
          <p:nvPr/>
        </p:nvSpPr>
        <p:spPr>
          <a:xfrm>
            <a:off x="500951" y="2959421"/>
            <a:ext cx="550665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Arial" panose="020B0604020202020204" pitchFamily="34" charset="0"/>
              </a:rPr>
              <a:t>EGFR-targeted therapies can block receptor signaling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Arial" panose="020B0604020202020204" pitchFamily="34" charset="0"/>
              </a:rPr>
              <a:t>4,5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3CDAF3-BE3A-C6DF-D70E-FDC1B46D2EC5}"/>
              </a:ext>
            </a:extLst>
          </p:cNvPr>
          <p:cNvSpPr txBox="1"/>
          <p:nvPr/>
        </p:nvSpPr>
        <p:spPr>
          <a:xfrm>
            <a:off x="6759365" y="5237031"/>
            <a:ext cx="51471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Figure is hypothetical and does not reflect data from a specific clinical study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8–10</a:t>
            </a:r>
          </a:p>
        </p:txBody>
      </p:sp>
      <p:sp>
        <p:nvSpPr>
          <p:cNvPr id="9" name="Rectangle: Rounded Corners 59">
            <a:extLst>
              <a:ext uri="{FF2B5EF4-FFF2-40B4-BE49-F238E27FC236}">
                <a16:creationId xmlns:a16="http://schemas.microsoft.com/office/drawing/2014/main" id="{14099197-72EC-F7AF-808C-057C521223D4}"/>
              </a:ext>
            </a:extLst>
          </p:cNvPr>
          <p:cNvSpPr/>
          <p:nvPr/>
        </p:nvSpPr>
        <p:spPr>
          <a:xfrm>
            <a:off x="439595" y="4174501"/>
            <a:ext cx="5629368" cy="1139348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444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18872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Cancer cells existing in a dynamic state with hybrid features</a:t>
            </a:r>
            <a:r>
              <a:rPr kumimoji="0" lang="en-US" sz="1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7</a:t>
            </a:r>
          </a:p>
        </p:txBody>
      </p:sp>
      <p:sp>
        <p:nvSpPr>
          <p:cNvPr id="25" name="Round Same Side Corner Rectangle 34">
            <a:extLst>
              <a:ext uri="{FF2B5EF4-FFF2-40B4-BE49-F238E27FC236}">
                <a16:creationId xmlns:a16="http://schemas.microsoft.com/office/drawing/2014/main" id="{0A41546A-F09A-D168-DF3B-8C4B5AF81E95}"/>
              </a:ext>
            </a:extLst>
          </p:cNvPr>
          <p:cNvSpPr/>
          <p:nvPr/>
        </p:nvSpPr>
        <p:spPr>
          <a:xfrm>
            <a:off x="427208" y="4160672"/>
            <a:ext cx="5654143" cy="582833"/>
          </a:xfrm>
          <a:prstGeom prst="round2SameRect">
            <a:avLst>
              <a:gd name="adj1" fmla="val 39008"/>
              <a:gd name="adj2" fmla="val 0"/>
            </a:avLst>
          </a:prstGeom>
          <a:solidFill>
            <a:schemeClr val="accent2"/>
          </a:solidFill>
          <a:ln w="1270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el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B5E977-50A4-4873-CF83-175BA4973A6E}"/>
              </a:ext>
            </a:extLst>
          </p:cNvPr>
          <p:cNvSpPr txBox="1"/>
          <p:nvPr/>
        </p:nvSpPr>
        <p:spPr>
          <a:xfrm>
            <a:off x="225618" y="4339598"/>
            <a:ext cx="605732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Arial" panose="020B0604020202020204" pitchFamily="34" charset="0"/>
              </a:rPr>
              <a:t>EMT is an established resistance mechanism</a:t>
            </a:r>
            <a:r>
              <a:rPr kumimoji="0" lang="en-US" sz="14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el"/>
                <a:ea typeface="+mn-ea"/>
                <a:cs typeface="Arial" panose="020B0604020202020204" pitchFamily="34" charset="0"/>
              </a:rPr>
              <a:t>1–3a</a:t>
            </a:r>
          </a:p>
        </p:txBody>
      </p:sp>
      <p:sp>
        <p:nvSpPr>
          <p:cNvPr id="43" name="Tijdelijke aanduiding voor voettekst 4">
            <a:extLst>
              <a:ext uri="{FF2B5EF4-FFF2-40B4-BE49-F238E27FC236}">
                <a16:creationId xmlns:a16="http://schemas.microsoft.com/office/drawing/2014/main" id="{83F73603-045D-F01A-2862-F899DFBEE750}"/>
              </a:ext>
            </a:extLst>
          </p:cNvPr>
          <p:cNvSpPr txBox="1">
            <a:spLocks/>
          </p:cNvSpPr>
          <p:nvPr/>
        </p:nvSpPr>
        <p:spPr>
          <a:xfrm>
            <a:off x="3752849" y="6530975"/>
            <a:ext cx="4683125" cy="246063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© 2026 Genmab A/S. All rights reserved.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0B96559-324E-7774-631D-7F94A43EF137}"/>
              </a:ext>
            </a:extLst>
          </p:cNvPr>
          <p:cNvGrpSpPr>
            <a:grpSpLocks noChangeAspect="1"/>
          </p:cNvGrpSpPr>
          <p:nvPr/>
        </p:nvGrpSpPr>
        <p:grpSpPr>
          <a:xfrm>
            <a:off x="8722308" y="3408931"/>
            <a:ext cx="937290" cy="486827"/>
            <a:chOff x="8447374" y="1947974"/>
            <a:chExt cx="1433849" cy="744738"/>
          </a:xfrm>
        </p:grpSpPr>
        <p:pic>
          <p:nvPicPr>
            <p:cNvPr id="54" name="Content Placeholder 79">
              <a:extLst>
                <a:ext uri="{FF2B5EF4-FFF2-40B4-BE49-F238E27FC236}">
                  <a16:creationId xmlns:a16="http://schemas.microsoft.com/office/drawing/2014/main" id="{55FFC5D3-A7DF-4ACA-170A-C6EA329CC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7374" y="1958054"/>
              <a:ext cx="1433849" cy="700252"/>
            </a:xfrm>
            <a:prstGeom prst="rect">
              <a:avLst/>
            </a:prstGeom>
            <a:effectLst>
              <a:outerShdw blurRad="63500" algn="ctr" rotWithShape="0">
                <a:schemeClr val="accent6">
                  <a:alpha val="50167"/>
                </a:schemeClr>
              </a:outerShdw>
            </a:effectLst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46C35FB0-9287-B460-07A6-3A2E0D9B0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" r="886"/>
            <a:stretch/>
          </p:blipFill>
          <p:spPr>
            <a:xfrm>
              <a:off x="8447374" y="1947974"/>
              <a:ext cx="468516" cy="744738"/>
            </a:xfrm>
            <a:prstGeom prst="rect">
              <a:avLst/>
            </a:prstGeom>
            <a:effectLst>
              <a:outerShdw blurRad="444500" algn="ctr" rotWithShape="0">
                <a:schemeClr val="accent6">
                  <a:alpha val="20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6405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B22C1-3523-46ED-B178-891DC6400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0210A7-9865-CC51-4555-22A85D9798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906507" y="6512541"/>
            <a:ext cx="285493" cy="246221"/>
          </a:xfrm>
        </p:spPr>
        <p:txBody>
          <a:bodyPr/>
          <a:lstStyle/>
          <a:p>
            <a:pPr lvl="0"/>
            <a:fld id="{B22F1FE7-663E-4466-9BC7-B7B99D884349}" type="slidenum">
              <a:rPr lang="en-US" noProof="0" smtClean="0"/>
              <a:pPr lvl="0"/>
              <a:t>9</a:t>
            </a:fld>
            <a:endParaRPr lang="en-US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CFBD87-439D-ABD1-C471-D351FE1E43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073" y="6073140"/>
            <a:ext cx="11449433" cy="365760"/>
          </a:xfrm>
        </p:spPr>
        <p:txBody>
          <a:bodyPr/>
          <a:lstStyle/>
          <a:p>
            <a:r>
              <a:rPr lang="en-US" dirty="0"/>
              <a:t>CRC, colorectal cancer; EGFR, epidermal growth factor receptor; EMT, epithelial-mesenchymal transition; H&amp;N, head and neck cancer.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1. Siegel RL, et al. </a:t>
            </a:r>
            <a:r>
              <a:rPr lang="en-US" i="1" dirty="0">
                <a:solidFill>
                  <a:prstClr val="black"/>
                </a:solidFill>
              </a:rPr>
              <a:t>CA Cancer J Clin</a:t>
            </a:r>
            <a:r>
              <a:rPr lang="en-US" dirty="0">
                <a:solidFill>
                  <a:prstClr val="black"/>
                </a:solidFill>
              </a:rPr>
              <a:t>. 2026;76(1):e70043; 2. Halder S, et al. </a:t>
            </a:r>
            <a:r>
              <a:rPr lang="en-US" i="1" dirty="0">
                <a:solidFill>
                  <a:prstClr val="black"/>
                </a:solidFill>
              </a:rPr>
              <a:t>Expert </a:t>
            </a:r>
            <a:r>
              <a:rPr lang="en-US" i="1" dirty="0" err="1">
                <a:solidFill>
                  <a:prstClr val="black"/>
                </a:solidFill>
              </a:rPr>
              <a:t>Opin</a:t>
            </a:r>
            <a:r>
              <a:rPr lang="en-US" i="1" dirty="0">
                <a:solidFill>
                  <a:prstClr val="black"/>
                </a:solidFill>
              </a:rPr>
              <a:t> Ther Targets</a:t>
            </a:r>
            <a:r>
              <a:rPr lang="en-US" dirty="0">
                <a:solidFill>
                  <a:prstClr val="black"/>
                </a:solidFill>
              </a:rPr>
              <a:t>. 2023;27(4-5):305-324; 3</a:t>
            </a:r>
            <a:r>
              <a:rPr lang="en-US" dirty="0">
                <a:solidFill>
                  <a:srgbClr val="222222"/>
                </a:solidFill>
              </a:rPr>
              <a:t>. </a:t>
            </a:r>
            <a:r>
              <a:rPr lang="en-US" dirty="0">
                <a:solidFill>
                  <a:prstClr val="black"/>
                </a:solidFill>
              </a:rPr>
              <a:t>Hanahan D. </a:t>
            </a:r>
            <a:r>
              <a:rPr lang="en-US" i="1" dirty="0">
                <a:solidFill>
                  <a:prstClr val="black"/>
                </a:solidFill>
              </a:rPr>
              <a:t>Cancer </a:t>
            </a:r>
            <a:r>
              <a:rPr lang="en-US" i="1" dirty="0" err="1">
                <a:solidFill>
                  <a:prstClr val="black"/>
                </a:solidFill>
              </a:rPr>
              <a:t>Discov</a:t>
            </a:r>
            <a:r>
              <a:rPr lang="en-US" dirty="0">
                <a:solidFill>
                  <a:prstClr val="black"/>
                </a:solidFill>
              </a:rPr>
              <a:t>. 2022;12(1):31-46;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4. </a:t>
            </a:r>
            <a:r>
              <a:rPr lang="de-DE" dirty="0">
                <a:solidFill>
                  <a:prstClr val="black"/>
                </a:solidFill>
              </a:rPr>
              <a:t>Torborg SR, et al. </a:t>
            </a:r>
            <a:r>
              <a:rPr lang="en-US" i="1" dirty="0"/>
              <a:t>Trends Cancer</a:t>
            </a:r>
            <a:r>
              <a:rPr lang="en-US" dirty="0"/>
              <a:t>. 2022;8(9):735-746; </a:t>
            </a:r>
            <a:r>
              <a:rPr lang="en-US" dirty="0">
                <a:solidFill>
                  <a:prstClr val="black"/>
                </a:solidFill>
              </a:rPr>
              <a:t>5. </a:t>
            </a:r>
            <a:r>
              <a:rPr lang="en-US" dirty="0" err="1">
                <a:solidFill>
                  <a:prstClr val="black"/>
                </a:solidFill>
              </a:rPr>
              <a:t>Chhouri</a:t>
            </a:r>
            <a:r>
              <a:rPr lang="en-US" dirty="0">
                <a:solidFill>
                  <a:prstClr val="black"/>
                </a:solidFill>
              </a:rPr>
              <a:t> H, et al. </a:t>
            </a:r>
            <a:r>
              <a:rPr lang="en-US" i="1" dirty="0">
                <a:solidFill>
                  <a:prstClr val="black"/>
                </a:solidFill>
              </a:rPr>
              <a:t>Cancers (Basel)</a:t>
            </a:r>
            <a:r>
              <a:rPr lang="en-US" dirty="0">
                <a:solidFill>
                  <a:prstClr val="black"/>
                </a:solidFill>
              </a:rPr>
              <a:t>. 2023;15(2):504; 6. Zhou J, et al. </a:t>
            </a:r>
            <a:r>
              <a:rPr lang="en-US" i="1" dirty="0">
                <a:solidFill>
                  <a:prstClr val="black"/>
                </a:solidFill>
              </a:rPr>
              <a:t>J Exp Clin Cancer Res</a:t>
            </a:r>
            <a:r>
              <a:rPr lang="en-US" dirty="0">
                <a:solidFill>
                  <a:prstClr val="black"/>
                </a:solidFill>
              </a:rPr>
              <a:t>. 2021;40(1):328;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7. Carosi F, et al. </a:t>
            </a:r>
            <a:r>
              <a:rPr lang="en-US" i="1" dirty="0">
                <a:solidFill>
                  <a:prstClr val="black"/>
                </a:solidFill>
              </a:rPr>
              <a:t>Crit Rev Oncol </a:t>
            </a:r>
            <a:r>
              <a:rPr lang="en-US" i="1" dirty="0" err="1">
                <a:solidFill>
                  <a:prstClr val="black"/>
                </a:solidFill>
              </a:rPr>
              <a:t>Hematol</a:t>
            </a:r>
            <a:r>
              <a:rPr lang="en-US" dirty="0">
                <a:solidFill>
                  <a:prstClr val="black"/>
                </a:solidFill>
              </a:rPr>
              <a:t>. 2026;221:105207.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8DB7D2-CD9C-4EA9-C119-C598547D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63722"/>
            <a:ext cx="11274552" cy="400174"/>
          </a:xfrm>
        </p:spPr>
        <p:txBody>
          <a:bodyPr/>
          <a:lstStyle/>
          <a:p>
            <a:r>
              <a:rPr lang="en-US"/>
              <a:t>The Battle Against Epithelial Cancers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52085A5-9AA1-3CB7-3BBF-ACEDF325F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83082"/>
            <a:ext cx="11274552" cy="3029552"/>
          </a:xfrm>
        </p:spPr>
        <p:txBody>
          <a:bodyPr/>
          <a:lstStyle/>
          <a:p>
            <a:pPr lvl="0">
              <a:spcBef>
                <a:spcPts val="1800"/>
              </a:spcBef>
              <a:buClr>
                <a:schemeClr val="accent6"/>
              </a:buClr>
            </a:pPr>
            <a:r>
              <a:rPr lang="en-US" b="1" dirty="0">
                <a:solidFill>
                  <a:schemeClr val="accent1"/>
                </a:solidFill>
              </a:rPr>
              <a:t>Epithelial cancers (eg, H&amp;N, CRC, lung) </a:t>
            </a:r>
            <a:r>
              <a:rPr lang="en-US" dirty="0"/>
              <a:t>are common and have a </a:t>
            </a:r>
            <a:r>
              <a:rPr lang="en-US" b="1" dirty="0">
                <a:solidFill>
                  <a:schemeClr val="accent1"/>
                </a:solidFill>
              </a:rPr>
              <a:t>poor prognosis</a:t>
            </a:r>
            <a:r>
              <a:rPr lang="en-US" dirty="0"/>
              <a:t>, despite an established treatment target, EGFR</a:t>
            </a:r>
            <a:r>
              <a:rPr lang="en-US" baseline="30000" dirty="0"/>
              <a:t>1,2</a:t>
            </a:r>
          </a:p>
          <a:p>
            <a:pPr lvl="0">
              <a:spcBef>
                <a:spcPts val="1800"/>
              </a:spcBef>
              <a:buClr>
                <a:schemeClr val="accent6"/>
              </a:buClr>
            </a:pPr>
            <a:endParaRPr lang="en-US" b="1" dirty="0">
              <a:solidFill>
                <a:schemeClr val="accent1"/>
              </a:solidFill>
            </a:endParaRPr>
          </a:p>
          <a:p>
            <a:pPr lvl="0">
              <a:spcBef>
                <a:spcPts val="1800"/>
              </a:spcBef>
              <a:buClr>
                <a:schemeClr val="accent6"/>
              </a:buClr>
            </a:pPr>
            <a:r>
              <a:rPr lang="en-US" b="1" dirty="0">
                <a:solidFill>
                  <a:schemeClr val="accent1"/>
                </a:solidFill>
              </a:rPr>
              <a:t>Pathogenic plasticity has emerged as a critical hallmark of epithelial cancers </a:t>
            </a:r>
            <a:r>
              <a:rPr lang="en-US" dirty="0"/>
              <a:t>and can drive disease progression by orchestrating proliferation and metastasis</a:t>
            </a:r>
            <a:r>
              <a:rPr lang="en-US" baseline="30000" dirty="0"/>
              <a:t>3,4</a:t>
            </a:r>
          </a:p>
          <a:p>
            <a:pPr lvl="0">
              <a:spcBef>
                <a:spcPts val="1800"/>
              </a:spcBef>
              <a:buClr>
                <a:schemeClr val="accent6"/>
              </a:buClr>
            </a:pPr>
            <a:endParaRPr lang="en-US" b="1" dirty="0">
              <a:solidFill>
                <a:schemeClr val="accent1"/>
              </a:solidFill>
            </a:endParaRPr>
          </a:p>
          <a:p>
            <a:pPr lvl="0">
              <a:spcBef>
                <a:spcPts val="1800"/>
              </a:spcBef>
              <a:buClr>
                <a:schemeClr val="accent6"/>
              </a:buClr>
            </a:pPr>
            <a:r>
              <a:rPr lang="en-US" b="1" dirty="0">
                <a:solidFill>
                  <a:schemeClr val="accent1"/>
                </a:solidFill>
              </a:rPr>
              <a:t>EMT is an example </a:t>
            </a:r>
            <a:r>
              <a:rPr lang="en-US" dirty="0"/>
              <a:t>of pathogenic plasticity and a </a:t>
            </a:r>
            <a:r>
              <a:rPr lang="en-US" b="1" dirty="0">
                <a:solidFill>
                  <a:schemeClr val="accent1"/>
                </a:solidFill>
              </a:rPr>
              <a:t>resistance mechanism </a:t>
            </a:r>
            <a:r>
              <a:rPr lang="en-US" dirty="0"/>
              <a:t>to EGFR-targeted therapy</a:t>
            </a:r>
            <a:r>
              <a:rPr lang="en-US" baseline="30000" dirty="0"/>
              <a:t>5–7</a:t>
            </a:r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06DE62A7-2F95-6D81-A000-1590CF4935D1}"/>
              </a:ext>
            </a:extLst>
          </p:cNvPr>
          <p:cNvSpPr txBox="1">
            <a:spLocks/>
          </p:cNvSpPr>
          <p:nvPr/>
        </p:nvSpPr>
        <p:spPr>
          <a:xfrm>
            <a:off x="3752849" y="6530975"/>
            <a:ext cx="4683125" cy="246063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FFFF">
                    <a:lumMod val="50000"/>
                  </a:srgbClr>
                </a:solidFill>
              </a:rPr>
              <a:t>© 2026 Genmab A/S.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F4BA6-B8B9-A7D5-885E-BF95DB6017DE}"/>
              </a:ext>
            </a:extLst>
          </p:cNvPr>
          <p:cNvSpPr txBox="1"/>
          <p:nvPr/>
        </p:nvSpPr>
        <p:spPr>
          <a:xfrm>
            <a:off x="476518" y="1031054"/>
            <a:ext cx="11277599" cy="3323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22218"/>
                </a:solidFill>
                <a:effectLst/>
                <a:uLnTx/>
                <a:uFillTx/>
                <a:latin typeface="Ariel"/>
                <a:ea typeface="+mn-ea"/>
                <a:cs typeface="+mn-cs"/>
              </a:rPr>
              <a:t>Key Takeaways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srgbClr val="A22218"/>
              </a:solidFill>
              <a:effectLst/>
              <a:uLnTx/>
              <a:uFillTx/>
              <a:latin typeface="Calibri" panose="020F05020202040302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69081"/>
      </p:ext>
    </p:extLst>
  </p:cSld>
  <p:clrMapOvr>
    <a:masterClrMapping/>
  </p:clrMapOvr>
</p:sld>
</file>

<file path=ppt/theme/theme1.xml><?xml version="1.0" encoding="utf-8"?>
<a:theme xmlns:a="http://schemas.openxmlformats.org/drawingml/2006/main" name="Merus LGR5 DSE- OPT2">
  <a:themeElements>
    <a:clrScheme name="Custom 27">
      <a:dk1>
        <a:srgbClr val="000000"/>
      </a:dk1>
      <a:lt1>
        <a:srgbClr val="FFFFFF"/>
      </a:lt1>
      <a:dk2>
        <a:srgbClr val="E30010"/>
      </a:dk2>
      <a:lt2>
        <a:srgbClr val="E6453A"/>
      </a:lt2>
      <a:accent1>
        <a:srgbClr val="A22218"/>
      </a:accent1>
      <a:accent2>
        <a:srgbClr val="3B5791"/>
      </a:accent2>
      <a:accent3>
        <a:srgbClr val="FFC30C"/>
      </a:accent3>
      <a:accent4>
        <a:srgbClr val="2A2A2A"/>
      </a:accent4>
      <a:accent5>
        <a:srgbClr val="6C7B83"/>
      </a:accent5>
      <a:accent6>
        <a:srgbClr val="220C0D"/>
      </a:accent6>
      <a:hlink>
        <a:srgbClr val="3B5791"/>
      </a:hlink>
      <a:folHlink>
        <a:srgbClr val="3B5791"/>
      </a:folHlink>
    </a:clrScheme>
    <a:fontScheme name="Mersus LGR5 DSE">
      <a:majorFont>
        <a:latin typeface="Georgia"/>
        <a:ea typeface=""/>
        <a:cs typeface=""/>
      </a:majorFont>
      <a:minorFont>
        <a:latin typeface="Ari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5000"/>
          </a:lnSpc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rus slide deck blank" id="{39EB20F5-0332-9B4C-B79C-142DD574CBA0}" vid="{CAD48EAB-2ED5-B446-93C3-38770309E3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4408</Words>
  <Application>Microsoft Office PowerPoint</Application>
  <PresentationFormat>Widescreen</PresentationFormat>
  <Paragraphs>327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Arial</vt:lpstr>
      <vt:lpstr>Arial Black</vt:lpstr>
      <vt:lpstr>Ariel</vt:lpstr>
      <vt:lpstr>Calibri</vt:lpstr>
      <vt:lpstr>Courier New</vt:lpstr>
      <vt:lpstr>Times New Roman</vt:lpstr>
      <vt:lpstr>Wingdings</vt:lpstr>
      <vt:lpstr>Merus LGR5 DSE- OPT2</vt:lpstr>
      <vt:lpstr>PowerPoint Presentation</vt:lpstr>
      <vt:lpstr>This Presentation Contains Three (3) Distinct Chapters</vt:lpstr>
      <vt:lpstr>Chapter 1  The Battle Against  Epithelial Cancers</vt:lpstr>
      <vt:lpstr>Epithelial Cancers (Carcinomas) Arise From Cells That Line the Surfaces and Organs of the Body1–3</vt:lpstr>
      <vt:lpstr>H&amp;N, CRC, and Lung Cancers Are Common in the US and  Claim the Lives of Thousands of People Every Year</vt:lpstr>
      <vt:lpstr>Pathogenic Plasticity Has Emerged as a Critical Cancer Hallmark1,2</vt:lpstr>
      <vt:lpstr>This Presentation Uses Terms That Are Interrelated</vt:lpstr>
      <vt:lpstr>Plasticity Is a Mechanism of Resistance to EGFR-Targeted Therapy1–3</vt:lpstr>
      <vt:lpstr>The Battle Against Epithelial Cancers</vt:lpstr>
      <vt:lpstr>Chapter 2  Pathogenic Plasticity</vt:lpstr>
      <vt:lpstr>Plasticity Is a Normal Part of Tissue Homeostasis, but It Can Be Exploited by Cancer1–3</vt:lpstr>
      <vt:lpstr>In a Healthy Setting, Adult Stem Cells in Epithelial Tissue Express a Protein Called LGR51</vt:lpstr>
      <vt:lpstr>In a Pathogenic Setting, Cancer Cells Can Unlock LGR5 Expression, Which Enables Tumor Initiation1,2</vt:lpstr>
      <vt:lpstr>Overexpression of LGR5 Occurs Across Carcinomas and  Has Been Associated With Poor Outcomes1–6</vt:lpstr>
      <vt:lpstr>Pathogenic Plasticity</vt:lpstr>
      <vt:lpstr>Chapter 3  LGR5, the  Moving Target</vt:lpstr>
      <vt:lpstr>Preclinical Data Indicate That Expression of LGR5 Is Dynamic and Can Change in Response to Cancer Therapy1–4</vt:lpstr>
      <vt:lpstr>Preclinical Data Indicate That Expression of LGR5 Is Dynamic and Can Change in Response to Cancer Therapy1–4</vt:lpstr>
      <vt:lpstr>PowerPoint Presentation</vt:lpstr>
      <vt:lpstr>In the Journey of Cancer, LGR5 Is Active During Tumor Initiation1–3</vt:lpstr>
      <vt:lpstr>LGR5, the Moving Target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Ashfield</dc:creator>
  <cp:lastModifiedBy>Jessica Dempsey</cp:lastModifiedBy>
  <cp:revision>18</cp:revision>
  <dcterms:created xsi:type="dcterms:W3CDTF">2026-02-09T16:55:39Z</dcterms:created>
  <dcterms:modified xsi:type="dcterms:W3CDTF">2026-06-11T20:57:27Z</dcterms:modified>
</cp:coreProperties>
</file>