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9"/>
  </p:notesMasterIdLst>
  <p:sldIdLst>
    <p:sldId id="2147480360" r:id="rId2"/>
    <p:sldId id="2147480352" r:id="rId3"/>
    <p:sldId id="2147480361" r:id="rId4"/>
    <p:sldId id="2147480391" r:id="rId5"/>
    <p:sldId id="2147480392" r:id="rId6"/>
    <p:sldId id="2147480341" r:id="rId7"/>
    <p:sldId id="2147480362" r:id="rId8"/>
    <p:sldId id="2147480363" r:id="rId9"/>
    <p:sldId id="2147480364" r:id="rId10"/>
    <p:sldId id="2147480365" r:id="rId11"/>
    <p:sldId id="2147480366" r:id="rId12"/>
    <p:sldId id="2147480393" r:id="rId13"/>
    <p:sldId id="2147480368" r:id="rId14"/>
    <p:sldId id="2147480397" r:id="rId15"/>
    <p:sldId id="2147480382" r:id="rId16"/>
    <p:sldId id="2147480395" r:id="rId17"/>
    <p:sldId id="2147480399" r:id="rId18"/>
    <p:sldId id="2147480386" r:id="rId19"/>
    <p:sldId id="2147480374" r:id="rId20"/>
    <p:sldId id="2147480359" r:id="rId21"/>
    <p:sldId id="2147480375" r:id="rId22"/>
    <p:sldId id="2147480376" r:id="rId23"/>
    <p:sldId id="2147480388" r:id="rId24"/>
    <p:sldId id="2147480378" r:id="rId25"/>
    <p:sldId id="2147480379" r:id="rId26"/>
    <p:sldId id="2147480380" r:id="rId27"/>
    <p:sldId id="21474803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C69657-76CE-761E-02AA-CE85EDFE8D8D}" name="Kathleen Major" initials="KM" userId="S::Kathleen.Major@ashfieldmedcomms.com::29ea3ea2-1324-4abd-a3ee-b6abf17c74d1" providerId="AD"/>
  <p188:author id="{150B686A-C375-7E20-9CF5-1BB88622C27D}" name="Michael Fiedler" initials="MF" userId="XFio6Ux+X3T6hC9t5IJyenHvjb/fM9y06novtR70Sg0=" providerId="None"/>
  <p188:author id="{89372E93-8D23-75C4-6D5B-5CD9D7A1BAFD}" name="Juan Ramos" initials="JR" userId="S::Juan.Ramos@ashfieldmedcomms.com::8876aeb5-ee18-4997-b012-76e694a75f9d" providerId="AD"/>
  <p188:author id="{984D7ECF-0C7C-7FA3-F589-D762CFCE9489}" name="Ashfield" initials="ASH" userId="Ashfiel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16D"/>
    <a:srgbClr val="6B7CA6"/>
    <a:srgbClr val="3B5690"/>
    <a:srgbClr val="866500"/>
    <a:srgbClr val="3B5791"/>
    <a:srgbClr val="E35F55"/>
    <a:srgbClr val="7A1912"/>
    <a:srgbClr val="E66056"/>
    <a:srgbClr val="7080A9"/>
    <a:srgbClr val="A7B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37AF3-5A58-44AF-8BF8-72D7032A8AEC}" v="16" dt="2025-11-03T16:30:01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96318" autoAdjust="0"/>
  </p:normalViewPr>
  <p:slideViewPr>
    <p:cSldViewPr snapToGrid="0">
      <p:cViewPr varScale="1">
        <p:scale>
          <a:sx n="90" d="100"/>
          <a:sy n="90" d="100"/>
        </p:scale>
        <p:origin x="1104" y="306"/>
      </p:cViewPr>
      <p:guideLst>
        <p:guide orient="horz" pos="16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88"/>
    </p:cViewPr>
  </p:sorter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F10D-9AEB-4A9C-AD4B-523CD66C9987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D33B-2E16-46A6-BB62-44094FC27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1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1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BFFCB-624F-5E88-EAEA-A096BBD4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025B1-226D-D442-59A2-D140D414B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9F2FF-5EA7-C2EE-EED9-D4BB96B75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Establish the importance of cell plasticity by illustrating how it coordinates the action of other cancer hallmarks (eg, organized crime)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Identify the enemy of this story, which are cancer cells that acquire </a:t>
            </a:r>
            <a:br>
              <a:rPr lang="en-US" dirty="0"/>
            </a:br>
            <a:r>
              <a:rPr lang="en-US" dirty="0"/>
              <a:t>stem-cell–like capabilities (eg, crime boss)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Set the table for a tool that cancer acquires to become stem-cell–like (LGR5)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and then the text boxes (top/down, left/right)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hallmark graphics are reused from a previous slide, but now arranged in a hierarchical fashion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Plasticity/reprogramming (single cell) sits above proliferation/dormancy (left) and invasion/metastasis (right)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 quote at the bottom reinforces that cancer cells with plasticity are dangerous because they are dynamic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FD258-F13F-E2A6-7599-0CB373A6B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the tumor-initiating potential of cancer cells with plasticity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then go through visual left to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image is a visualization of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subset of cancer cells with plasticity that drive tumor formation (primary or metastatic)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These cells can be thought of as dynamic “crime bosses”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remaining cells are differentiated tumor cells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These cells can be thought of as simpler “henchmen”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liver is illustrated as a common site of metastasis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6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7418-DC09-D703-A2E4-928C0756B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D3A8F-1289-A205-1106-905EEDFF6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1207F-49C2-DD14-5E7C-8262C23AB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plasticity as a natural process that occurs throughout the body, driven by the action of adult stem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turnover of epithelial cells in the intestine as an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Position LGR5 as a critical protein for intestinal cell plasticity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then go through the text left to right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Finish with the statement in the lower-right corner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images are a visualization of the copy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Each of the tissue types shown participates in regular cell turnover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Epithelial cells and intestinal tissue are highlighted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Epithelial adult stem cells naturally express LGR5 and they are responsible for replacing intestinal epithelial cells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icon in the lower right is a normal LGR5-positive epithelial cell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footnote (a): LGR5 is also found in lung and oral tissue where it similarly supports tissue homeostasis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footnote (b): LGR5 is also known as GPR49 (G-Protein Receptor 49)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B0485-E7D6-25AE-D9AA-DCB1BFB1E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detailed information on LGR5 (eg, structure, function, ligand)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Focus on aspects of LGR5 biology that enable cancer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then the text in the light blue boxes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first 2 bullets are relevant to Wnt/</a:t>
            </a:r>
            <a:r>
              <a:rPr lang="en-US" spc="-50" dirty="0"/>
              <a:t>β-catenin </a:t>
            </a:r>
            <a:r>
              <a:rPr lang="en-US" dirty="0"/>
              <a:t>signaling</a:t>
            </a:r>
          </a:p>
          <a:p>
            <a:pPr marL="1085850" lvl="2" indent="-171450">
              <a:buFont typeface="Aptos" panose="020B0004020202020204" pitchFamily="34" charset="0"/>
              <a:buChar char="–"/>
            </a:pPr>
            <a:r>
              <a:rPr lang="en-US" dirty="0"/>
              <a:t>This will be important later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third bullet reinforces points made previously (self-renewing, </a:t>
            </a:r>
            <a:br>
              <a:rPr lang="en-US" dirty="0"/>
            </a:br>
            <a:r>
              <a:rPr lang="en-US" dirty="0"/>
              <a:t>long-lived)</a:t>
            </a:r>
          </a:p>
          <a:p>
            <a:pPr marL="1085850" lvl="2" indent="-171450">
              <a:buFont typeface="Aptos" panose="020B0004020202020204" pitchFamily="34" charset="0"/>
              <a:buChar char="–"/>
            </a:pPr>
            <a:r>
              <a:rPr lang="en-US" dirty="0"/>
              <a:t>The icon in the lower right is a normal LGR5-positive </a:t>
            </a:r>
            <a:br>
              <a:rPr lang="en-US" dirty="0"/>
            </a:br>
            <a:r>
              <a:rPr lang="en-US" dirty="0"/>
              <a:t>epithelial cell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F5AF-8310-38D2-627B-B56C7A82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37774-9544-9E99-0EDE-3D85F2771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EBC74-8EE6-82E0-1545-613F0F05B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Educate on the dynamic change that happens with LGR5-positive cells in CRC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Illustrate the pattern of LGR5 expression in normal vs early cancer</a:t>
            </a:r>
          </a:p>
          <a:p>
            <a:endParaRPr lang="en-US" sz="1100" b="1" dirty="0"/>
          </a:p>
          <a:p>
            <a:r>
              <a:rPr lang="en-US" sz="110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Start by reading the title, then unpack the slide left to right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100" dirty="0"/>
              <a:t>The left-side illustration reflects the restricted expression pattern of LGR5 under normal conditions (~6% of total crypt cells)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100" dirty="0"/>
              <a:t>The right-side illustration reflects the expansion of LGR5 expression (~70% of total crypt cells) that occurs early in colorectal tumorigenesis (adenomas and adenocarcinomas)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With an abundance of LGR5-positive cells, the epithelial tissue on the right is primed for proliferation and tumor initiation</a:t>
            </a:r>
          </a:p>
          <a:p>
            <a:endParaRPr lang="en-US" sz="1100" b="1" dirty="0"/>
          </a:p>
          <a:p>
            <a:r>
              <a:rPr lang="en-US" sz="1100" b="1" dirty="0"/>
              <a:t>Additional background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Wnt-signaling is an example of a stem-cell pathway that can have activating mutations that lead to LGR5 dysregulation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100" dirty="0"/>
              <a:t>This detail is omitted from the slide to avoid introducing Wnt-signaling prematurely in the presentation</a:t>
            </a:r>
          </a:p>
          <a:p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793B-C5F0-16FF-F45E-F21DB7A68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3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4AE0-BBF5-B0C6-5CFD-5370FFA3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9B5E7-437F-B010-18E0-7364C7B96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32879-BE31-7302-D32A-0FE69EAC8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Provide clinical evidence that LGR5 has a pathogenic role in epithelial cancers </a:t>
            </a:r>
            <a:br>
              <a:rPr lang="en-US" sz="900" dirty="0"/>
            </a:br>
            <a:r>
              <a:rPr lang="en-US" sz="900" dirty="0"/>
              <a:t>(ie, this regulator of stem-cell activity is hijacked by cancer)</a:t>
            </a:r>
          </a:p>
          <a:p>
            <a:endParaRPr lang="en-US" sz="900" b="1" dirty="0"/>
          </a:p>
          <a:p>
            <a:r>
              <a:rPr lang="en-US" sz="90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Start by reading the title, then go through each column (left to right)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The column on the left (colorectal cancer) encompass multiple messages because LGR5 research is more mature in this tissue type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900" dirty="0"/>
              <a:t>Presented findings do not include survival outcomes, but the data reflect the presence of smoldering disease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The KM curve in the middle (head and neck cancer) indicates that expression of LGR5 in patients with OSCC is associated with poorer overall survival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900" dirty="0"/>
              <a:t>LGR5 is normally expressed in oral tissue where it supports tissue homeostasis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The figure on the right (lung cancer) indicates that tumor tissue from patients with NSCLC has higher LGR5 expression compared to normal adjacent (non-tumor) tissue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900" dirty="0"/>
              <a:t>LGR5 is normally expressed in the lung where it supports alveolar differentiation</a:t>
            </a:r>
          </a:p>
          <a:p>
            <a:pPr lvl="0"/>
            <a:endParaRPr lang="en-US" sz="900" dirty="0"/>
          </a:p>
          <a:p>
            <a:pPr lvl="0"/>
            <a:r>
              <a:rPr lang="en-US" sz="900" b="1" dirty="0"/>
              <a:t>Additional background information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/>
              <a:t>Each of the presented studies relies on mRNA expression for LGR5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There is no reliable commercial antibody for LGR5 detection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Studies evaluating LGR5 expression using immunohistochemistry (IHC) have produced conflicting results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613B-E929-EC56-3717-9F107FA18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9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3C6D2-DAD4-4354-0B5E-8AFCA64B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9876D-AFC6-92AD-E78D-B05F665C5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ECF4C-433D-271C-7113-08269D3C7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5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/>
              <a:t>Establish role of Wnt-signaling in cancer progression, specifically metastasis (via epithelial-mesenchymal transition [EMT])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/>
              <a:t>Educate on how LGR5 accelerates Wnt-signaling</a:t>
            </a:r>
          </a:p>
          <a:p>
            <a:endParaRPr lang="en-US" sz="850" b="1" dirty="0"/>
          </a:p>
          <a:p>
            <a:r>
              <a:rPr lang="en-US" sz="85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/>
              <a:t>Start by reading the title, then explain the figure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/>
              <a:t>The image on the right illustrates how increased levels of </a:t>
            </a:r>
            <a:r>
              <a:rPr lang="el-GR" sz="850" dirty="0"/>
              <a:t>β-</a:t>
            </a:r>
            <a:r>
              <a:rPr lang="en-US" sz="850" dirty="0"/>
              <a:t>catenin in the nucleus lead to cancer progression through activation of Wnt target genes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850" dirty="0"/>
              <a:t>Wnt target genes can drive a variety of cancer behaviors (eg, proliferation, resistance) and metastasis (via epithelial mesenchymal transition [EMT])</a:t>
            </a:r>
            <a:r>
              <a:rPr lang="en-US" sz="850" dirty="0">
                <a:solidFill>
                  <a:schemeClr val="bg1"/>
                </a:solidFill>
              </a:rPr>
              <a:t> </a:t>
            </a:r>
            <a:r>
              <a:rPr lang="en-US" sz="850" dirty="0"/>
              <a:t>is being highlighted in the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/>
              <a:t>The animation illustrates how the presence of LGR5 leads to an increase in</a:t>
            </a:r>
            <a:r>
              <a:rPr lang="el-GR" sz="850" dirty="0"/>
              <a:t> β-</a:t>
            </a:r>
            <a:r>
              <a:rPr lang="en-US" sz="850" dirty="0"/>
              <a:t>catenin </a:t>
            </a:r>
          </a:p>
          <a:p>
            <a:pPr lvl="0"/>
            <a:endParaRPr lang="en-US" sz="850" dirty="0"/>
          </a:p>
          <a:p>
            <a:pPr lvl="0"/>
            <a:r>
              <a:rPr lang="en-US" sz="850" b="1" dirty="0"/>
              <a:t>Additional background information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50" dirty="0"/>
              <a:t>There are 3 footnotes on this slide. They are included for background/reactive purposes </a:t>
            </a:r>
            <a:br>
              <a:rPr lang="en-US" sz="850" dirty="0"/>
            </a:br>
            <a:r>
              <a:rPr lang="en-US" sz="850" dirty="0"/>
              <a:t>(ie, in response to a question)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850" b="1" dirty="0"/>
              <a:t>a) </a:t>
            </a:r>
            <a:r>
              <a:rPr lang="en-US" sz="850" dirty="0"/>
              <a:t>Provides a brief synopsis of how LGR5 is thought function (re: sequester E3 ligases that remove Wnt-receptors)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50" dirty="0"/>
              <a:t>It is important to note that this evidence is based on the LGR family of proteins since direct evidence for LGR5 is lacking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850" b="1" dirty="0"/>
              <a:t>b) </a:t>
            </a:r>
            <a:r>
              <a:rPr lang="en-US" sz="850" dirty="0"/>
              <a:t>Because LGR5 is itself a Wnt-target gene, activating mutations in this pathway unlock LGR5 expression, which then adds to Wnt-signaling (re: accelerates)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850" b="1" dirty="0"/>
              <a:t>c)</a:t>
            </a:r>
            <a:r>
              <a:rPr lang="en-US" sz="850" dirty="0"/>
              <a:t> “Resistance” applies to chemotherapy/radiation as well as immune resistance and resistance to immune checkpoint inhibitors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50" dirty="0"/>
              <a:t>Wnt signaling helps generate an immunologically cold/insensitive tumor microenvironment, which allows cancer to avoid immune cell recognition and resist immunotherapy</a:t>
            </a:r>
          </a:p>
          <a:p>
            <a:endParaRPr lang="en-US" sz="8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047A5-17BC-623A-D907-5F054DB5C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80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how acceleration of Wnt-signaling drives metastasis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Illustrate cellular changes that occur as cancer cells transition from an epithelial to mesenchymal phenotype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and then the text from the top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Summary of the visual (top to bottom):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Top/left: visual of </a:t>
            </a:r>
            <a:r>
              <a:rPr lang="el-GR" dirty="0"/>
              <a:t>β</a:t>
            </a:r>
            <a:r>
              <a:rPr lang="en-US" dirty="0"/>
              <a:t>-catenin in the nucleus driving expression of Wnt target genes, which provides continuity from previous slide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Top/right: message on Wnt-signaling (</a:t>
            </a:r>
            <a:r>
              <a:rPr lang="en-US" b="1" dirty="0"/>
              <a:t>bolded</a:t>
            </a:r>
            <a:r>
              <a:rPr lang="en-US" dirty="0"/>
              <a:t>) and correlations with LGR5 expression (unbolded)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Middle: visualization of EMT where epithelial cells from a primary tumor change to mesenchymal cells, capable of metastasis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Bottom box: message on how EMT enables metastasis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8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77CC-D796-191A-D395-64D29CF3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E05E3-A4F5-CFFB-F601-EDB4136C0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8BEE8-9EED-29D8-9C5D-62B9B9982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E9760-0EC3-6879-189E-32C65D62A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3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how mesenchymal cells develop secondary tumors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Illustrate how mesenchymal cells revert back to epithelial cells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and describe the visual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text in the upper right (Mesenchymal-Epithelial Transition [MET]) is the process being illustrated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text underneath the title (“Pathogenic plasticity”) is a reminder of the chapter segment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–"/>
              <a:tabLst/>
              <a:defRPr/>
            </a:pPr>
            <a:r>
              <a:rPr lang="en-US" dirty="0"/>
              <a:t>The text in the black box summarizes the mechanics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03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1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8187-D277-20FD-1CE9-7F1CC101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AD55A9-4819-1740-1156-17819D4C8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99B4C-25F7-C76E-3943-408E64341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Educate on the dynamic relationship between EGFR-inhibition and LGR5 expression</a:t>
            </a:r>
          </a:p>
          <a:p>
            <a:endParaRPr lang="en-US" sz="1050" b="1" dirty="0"/>
          </a:p>
          <a:p>
            <a:r>
              <a:rPr lang="en-US" sz="105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Start by reading the title and then describe the data left to right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050" dirty="0"/>
              <a:t>The statement at the top (pathogenic plasticity in action) does not need to be stated, but it serves as a reminder that EMT is a mechanism of EGFR treatment resistance (see ‘a’ footnote)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images to the left are of a mouse epithelial cell model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050" dirty="0"/>
              <a:t>Levels of LGR5 (</a:t>
            </a:r>
            <a:r>
              <a:rPr lang="en-US" sz="1050" dirty="0">
                <a:highlight>
                  <a:srgbClr val="00FF00"/>
                </a:highlight>
              </a:rPr>
              <a:t>green</a:t>
            </a:r>
            <a:r>
              <a:rPr lang="en-US" sz="1050" dirty="0"/>
              <a:t>) increase in response to treatment with an EGFR inhibitor (iEGFR, lower right), but not with ENR (control, lower left)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figures on the right are of 2 human colon cancer models treated with vehicle, an anti-EGFR antibody, or chemotherapy. 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050" dirty="0"/>
              <a:t>The graphs indicate an increase in LGR5 mRNA expression following treatment with an anti-EGFR antibody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question in </a:t>
            </a:r>
            <a:r>
              <a:rPr lang="en-US" sz="1050" b="1" dirty="0"/>
              <a:t>bold text</a:t>
            </a:r>
            <a:r>
              <a:rPr lang="en-US" sz="1050" dirty="0"/>
              <a:t> suggests the possibility of a connection between LGR5 expression and resistance to EGFR-targeted therapy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050" dirty="0"/>
              <a:t>The remainder of this chapter focuses on how the expression of LGR5 changes during metastasis (on </a:t>
            </a:r>
            <a:r>
              <a:rPr lang="en-US" sz="1050" dirty="0">
                <a:sym typeface="Wingdings" panose="05000000000000000000" pitchFamily="2" charset="2"/>
              </a:rPr>
              <a:t> off  on)</a:t>
            </a:r>
            <a:endParaRPr lang="en-US" sz="1050" dirty="0"/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1050" dirty="0"/>
              <a:t>Silencing LGR5 expression occurs as cells transition from an epithelial to mesenchymal state and EMT is a mechanism of EGFR treatment resistance</a:t>
            </a:r>
          </a:p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B897D-B44D-49BD-F3F1-2D0C8549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67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Educate on the dynamics of LGR5 (eg, changes in expression following stress)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Illustrate how cancer cells use fluctuations in LGR5 expression to respond to and adapt to changes in the tumor microenvironment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The image to the right is an illustration of the text and is animated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Step 1: LGR5 being taken from/to the cell surface (without ligand [RSPO])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Step 2: LGR5 being degraded in response to stress/negative stimuli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Step 3: A visual summary of what it means to be LGR5-positive or -negative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(This slide has a lot of content, and more time can/should be spent on it)</a:t>
            </a:r>
          </a:p>
          <a:p>
            <a:endParaRPr lang="en-US" sz="900" b="1" dirty="0"/>
          </a:p>
          <a:p>
            <a:r>
              <a:rPr lang="en-US" sz="90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Start by reading the title and let the initial animation (step 1) complete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/>
              <a:t>Once the animation stops cycling, click to activate step 2 and then click to activate step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Text in the top box (1) describes how LGR5 is constantly trafficked to and from the cell surface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This pulsing dynamic gives cancer an on/off switch that can be flipped depending on circumstance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Text in the middle box (2) describes how levels and trafficking of LGR5 change (decrease) in response to negative stimuli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There are 2 footnotes (b and c) that provide context for ER stress (result of cancer treatment) and nutrient depravation (cue for metastasis)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Text in the bottom box (3) describes the utility of oscillating between LGR5-positive and -negative states as it pertains to metastasis and treatment resistance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LGR5-positive (+): epithelial/proliferative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LGR5-negative (-): mesenchymal/dormant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64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Illustrate how the expression of LGR5 changes as epithelial cancers metastasize from the primary tumor site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Epithelial cancer cells turn off LGR5 expression during the metastatic process and become LGR5-negative mesenchymal cells</a:t>
            </a:r>
            <a:endParaRPr lang="en-US" sz="900" baseline="30000" dirty="0"/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sz="900" dirty="0"/>
              <a:t>Once a micrometastasis has been seeded, expression of LGR5 returns</a:t>
            </a:r>
            <a:br>
              <a:rPr lang="en-US" sz="900" dirty="0"/>
            </a:br>
            <a:r>
              <a:rPr lang="en-US" sz="900" dirty="0"/>
              <a:t>(LGR5-positive), and epithelial characteristics are restored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Highlight a potential blind spot in the exclusive targeting of LGR5</a:t>
            </a:r>
          </a:p>
          <a:p>
            <a:endParaRPr lang="en-US" sz="900" b="1" dirty="0"/>
          </a:p>
          <a:p>
            <a:r>
              <a:rPr lang="en-US" sz="900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Start by reading the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Describe the visual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LGR5 expression is turned off as cells transition from epithelial to mesenchymal phenotype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LGR5 expression is restored as cells transition from mesenchymal to epithelial phenotype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Read the bottom text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Because it is a moving target, a therapeutic intervention that relies solely on LGR5 may not be successful (ie, something else may be needed)</a:t>
            </a:r>
            <a:endParaRPr lang="en-US" sz="900" dirty="0"/>
          </a:p>
          <a:p>
            <a:pPr lvl="0"/>
            <a:endParaRPr lang="en-US" sz="900" dirty="0"/>
          </a:p>
          <a:p>
            <a:pPr lvl="0"/>
            <a:r>
              <a:rPr lang="en-US" sz="900" b="1" dirty="0"/>
              <a:t>Additional background information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/>
              <a:t>The dynamics of LGR5 expression during invasion and metastasis similarly apply to proliferation and senescence, with LGR5 expression enabling treatment resistance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LGR5 expression is silenced in response to anticancer therapy (eg, chemotherapy, radiation) and cancer cells pause proliferative behavior</a:t>
            </a:r>
          </a:p>
          <a:p>
            <a:pPr marL="628650" lvl="1" indent="-171450">
              <a:buFont typeface="Aptos" panose="020B0004020202020204" pitchFamily="34" charset="0"/>
              <a:buChar char="–"/>
              <a:defRPr/>
            </a:pPr>
            <a:r>
              <a:rPr lang="en-US" sz="900" dirty="0">
                <a:solidFill>
                  <a:prstClr val="black"/>
                </a:solidFill>
              </a:rPr>
              <a:t>Following treatment, LGR5 expression returns, and proliferative behavior resumes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8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4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F4349-F2A1-D817-963F-9EEA93EB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0E182-ED62-F387-173A-2E345790C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C33FF-77B5-A973-F66F-09EF59D32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06E998B-216B-F619-807B-B784D78D3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the conditions that are relevant to the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Highlight commonalities across these conditions (eg, risk factors, challenges)</a:t>
            </a:r>
          </a:p>
          <a:p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and finish with the content in the bottom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rows above/below the organ icons are cartoons of epithelial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the burden of head and neck, colorectal, and lung cancers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recent data (US) for the number of cases and deaths from these cancers</a:t>
            </a:r>
          </a:p>
          <a:p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then go through the information top/down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Deaths and new cases are presented for the cancer locations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total figures are the 3 locations combined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data are from the American Cancer Society (ACS)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footnote (a) on “Head and neck” to indicate specific tissue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5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851C-672A-874A-4054-18F8ACF29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1A6CA-694E-1A48-EDEE-E788A73A5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D3398-0217-073D-86C6-97A83C63D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2392714-B6D1-A68E-A67D-B2B0FE8C4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 from the challenges of epithelial cancer to epithelial cancer biology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hallmarks of cancer that will be discussed, with a particular emphasis on plasticity</a:t>
            </a:r>
          </a:p>
          <a:p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of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Briefly touch on the first 2 hallmarks</a:t>
            </a:r>
            <a:endParaRPr lang="en-US" dirty="0">
              <a:highlight>
                <a:srgbClr val="B4D5DF"/>
              </a:highlight>
            </a:endParaRP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Cancer cells can transition between proliferative and dormant states in an attempt to circumvent therapies that target rapidly dividing cells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Invasion and metastasis are made possible by repurposing natural mechanisms of homeostasis and injury repair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Draw particular attention to the third hallmark (plasticity)</a:t>
            </a:r>
            <a:endParaRPr lang="en-US" dirty="0">
              <a:highlight>
                <a:srgbClr val="FCF2DD"/>
              </a:highlight>
            </a:endParaRP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Plasticity is both a discrete hallmark and an enabling characteristic that allows for the acquisition of other hallmark capabilities (ie, super hallmark)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by reading the quote from the Hanahan 2022 “Hallmarks of cancer” article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57465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the ability of cancer cells to change phenotypes (“plasticity”)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concept of “stem-cell–like capabilities” and connect them with aggressive cancer behavior</a:t>
            </a:r>
          </a:p>
          <a:p>
            <a:endParaRPr lang="en-US" b="1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 and then go through the slide content top to bottom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visual describes the phases a cell goes through as it becomes cancerous, acquires plasticity, and generates a tumor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highlighted outline of the cell icon is intended to illustrate the acquisition of “stem-cell–like capabilities”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Finish with the statements in the bottom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Highlight a well-known therapeutic target within epithelial cancer (EGFR)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on the challenges of EGFR as a therapeutic target</a:t>
            </a:r>
          </a:p>
          <a:p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then the colored boxes top to bottom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figure is hypothetical and does </a:t>
            </a:r>
            <a:r>
              <a:rPr lang="en-US" b="1" i="1" u="sng" dirty="0"/>
              <a:t>not</a:t>
            </a:r>
            <a:r>
              <a:rPr lang="en-US" dirty="0"/>
              <a:t> reflect data from a specific clinical study</a:t>
            </a:r>
          </a:p>
          <a:p>
            <a:pPr marL="628650" lvl="1" indent="-171450">
              <a:buFont typeface="Aptos" panose="020B0004020202020204" pitchFamily="34" charset="0"/>
              <a:buChar char="–"/>
            </a:pPr>
            <a:r>
              <a:rPr lang="en-US" dirty="0"/>
              <a:t>The concept of initial response comes up again at the end of the presentation (eg, LGR5 expression following EGFR-targeted therapy)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text in the bottom box sets up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Intent of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Highlight a well-known mechanism of EGFR treatment resistance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concept of epithelial-mesenchymal transition (EMT)</a:t>
            </a:r>
          </a:p>
          <a:p>
            <a:endParaRPr lang="en-US" dirty="0"/>
          </a:p>
          <a:p>
            <a:r>
              <a:rPr lang="en-US" b="1" dirty="0"/>
              <a:t>Directional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by reading the title, which picks up where the previous slide concludes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columns represent three distinct mechanisms of EGFR treatment resistance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Cover  columns left to right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righthand column is the most important because it is an example of cancer demonstrating stem-like capabilities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 is an important footnote clarifying that epithelial-mesenchymal transition (EMT) involves the loss of epithelial characteristics (eg, cell-to-cell adhesion) and acquisition of mesenchymal traits (eg, motility)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Transitioning between epithelial and mesenchymal states will come up again later in the presentation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LGR5 expression is a trait epithelial cells lose as they transition to a mesenchymal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D33B-2E16-46A6-BB62-44094FC27B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E3E9E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3ADB31-8CE9-5743-9132-7CBF9582E807}"/>
              </a:ext>
            </a:extLst>
          </p:cNvPr>
          <p:cNvSpPr/>
          <p:nvPr userDrawn="1"/>
        </p:nvSpPr>
        <p:spPr>
          <a:xfrm>
            <a:off x="0" y="-33294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653D4-3601-CCE7-D0DD-CC05C3887800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1F88446-71C9-0508-973B-5BA29A2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34"/>
            <a:ext cx="8660921" cy="1757548"/>
          </a:xfrm>
        </p:spPr>
        <p:txBody>
          <a:bodyPr anchor="b" anchorCtr="0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4D75F4-5149-434D-AC8C-76A0B6537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722" y="2553781"/>
            <a:ext cx="8693904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882601-55C5-E075-25F5-9925DCCE94C9}"/>
              </a:ext>
            </a:extLst>
          </p:cNvPr>
          <p:cNvGrpSpPr/>
          <p:nvPr userDrawn="1"/>
        </p:nvGrpSpPr>
        <p:grpSpPr>
          <a:xfrm>
            <a:off x="0" y="2219352"/>
            <a:ext cx="9144000" cy="28620"/>
            <a:chOff x="1931158" y="3945774"/>
            <a:chExt cx="8961120" cy="2862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7729A7-736A-6A7D-0F1E-04E631BBFB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68054-86F2-7BB9-ED59-25C329ECC8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083CB9A-0CAE-7C40-8843-B3C4AFD56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31391"/>
            <a:ext cx="285493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C7A383B-37AB-018F-18C1-7B7F95F56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099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95ED3-DB2C-DA4F-AE88-219323E42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519" y="1463041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5E8A61-A676-824F-DEBA-3EDFEE348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0D6D-7B83-0EA0-3A4D-DD9E13E917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5655CB2-470A-9ACF-5512-046AAF33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83283"/>
            <a:ext cx="11274552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53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5E8A61-A676-824F-DEBA-3EDFEE348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0D6D-7B83-0EA0-3A4D-DD9E13E917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5655CB2-470A-9ACF-5512-046AAF33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83282"/>
            <a:ext cx="11274552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F3BF-0E58-C8C7-5B9F-164F87FB18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7519" y="1463040"/>
            <a:ext cx="54864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9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995819-3A16-3AA3-3C1F-711C0019DEE3}"/>
              </a:ext>
            </a:extLst>
          </p:cNvPr>
          <p:cNvSpPr/>
          <p:nvPr userDrawn="1"/>
        </p:nvSpPr>
        <p:spPr>
          <a:xfrm>
            <a:off x="-1523" y="1"/>
            <a:ext cx="12192000" cy="1620982"/>
          </a:xfrm>
          <a:prstGeom prst="rect">
            <a:avLst/>
          </a:prstGeom>
          <a:solidFill>
            <a:srgbClr val="220C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5C077-1A85-6367-E8CB-F78C91446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08C3C-2A98-BB98-9DEB-26A08658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CA29AD-3ED8-1918-B8D4-343F443A0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328" y="908933"/>
            <a:ext cx="11274358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254DBA4-5C7E-4FEC-3885-611DD3A0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11274552" cy="425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83DE2A-2CEC-54E2-D2FC-BE6388A8A6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38CFD8-54CC-E0F5-42DE-D54D925DE85B}"/>
              </a:ext>
            </a:extLst>
          </p:cNvPr>
          <p:cNvGrpSpPr/>
          <p:nvPr userDrawn="1"/>
        </p:nvGrpSpPr>
        <p:grpSpPr>
          <a:xfrm>
            <a:off x="0" y="1248390"/>
            <a:ext cx="9144000" cy="28620"/>
            <a:chOff x="1931158" y="3945774"/>
            <a:chExt cx="8961120" cy="2862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2C3909-6727-27A8-8E24-1B546CDFAA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82DEE3-2A11-3710-785C-6FB4015D53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4">
            <a:extLst>
              <a:ext uri="{FF2B5EF4-FFF2-40B4-BE49-F238E27FC236}">
                <a16:creationId xmlns:a16="http://schemas.microsoft.com/office/drawing/2014/main" id="{F617B575-B108-EF19-2A56-2E463F42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3" y="383282"/>
            <a:ext cx="11247861" cy="360099"/>
          </a:xfrm>
        </p:spPr>
        <p:txBody>
          <a:bodyPr/>
          <a:lstStyle>
            <a:lvl1pPr>
              <a:defRPr>
                <a:solidFill>
                  <a:srgbClr val="E400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01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with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995819-3A16-3AA3-3C1F-711C0019DEE3}"/>
              </a:ext>
            </a:extLst>
          </p:cNvPr>
          <p:cNvSpPr/>
          <p:nvPr userDrawn="1"/>
        </p:nvSpPr>
        <p:spPr>
          <a:xfrm>
            <a:off x="-1523" y="0"/>
            <a:ext cx="6291487" cy="6858000"/>
          </a:xfrm>
          <a:prstGeom prst="rect">
            <a:avLst/>
          </a:prstGeom>
          <a:solidFill>
            <a:srgbClr val="220C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6EBED-0780-D1F7-90E9-DC24B8D9EE06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A222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254DBA4-5C7E-4FEC-3885-611DD3A0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40"/>
            <a:ext cx="5486401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A348D-1C13-B191-428A-1D9D1CBCF7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9675" y="0"/>
            <a:ext cx="5902325" cy="64922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B3149-45B6-8511-69D7-C38842EA8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5486274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0956A274-C435-1702-D27A-172416F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68244"/>
            <a:ext cx="5486274" cy="27514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5C077-1A85-6367-E8CB-F78C91446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08C3C-2A98-BB98-9DEB-26A08658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Visit </a:t>
            </a:r>
            <a:r>
              <a:rPr lang="en-US" b="1" dirty="0"/>
              <a:t>CancersWildCard.com</a:t>
            </a:r>
            <a:r>
              <a:rPr lang="en-US" dirty="0"/>
              <a:t> to download this presentation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A7D900D1-A127-DFF8-0856-5F0AFC195EF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5983699"/>
            <a:ext cx="5486400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CD939-FE35-480B-F0C6-6BCBE58F67B6}"/>
              </a:ext>
            </a:extLst>
          </p:cNvPr>
          <p:cNvGrpSpPr/>
          <p:nvPr userDrawn="1"/>
        </p:nvGrpSpPr>
        <p:grpSpPr>
          <a:xfrm>
            <a:off x="0" y="1248390"/>
            <a:ext cx="5943600" cy="28620"/>
            <a:chOff x="1931158" y="3945774"/>
            <a:chExt cx="8961120" cy="286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1B3AE-177D-CF74-4DB3-D60A22944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C855AA-8BA3-8207-EAA0-15A360C88A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14616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bg>
      <p:bgPr>
        <a:solidFill>
          <a:srgbClr val="E3E9EC">
            <a:alpha val="501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49CE2D-8CE4-229F-C848-84C607CDE6F1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A222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7A383B-37AB-018F-18C1-7B7F95F56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Visit </a:t>
            </a:r>
            <a:r>
              <a:rPr lang="en-US" b="1" dirty="0"/>
              <a:t>CancersWildCard.com</a:t>
            </a:r>
            <a:r>
              <a:rPr lang="en-US" dirty="0"/>
              <a:t> to download this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5FA0A-2DC9-E222-5781-5B55E6C0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2D2A9-01A3-2287-34B7-9E92047CCBCC}"/>
              </a:ext>
            </a:extLst>
          </p:cNvPr>
          <p:cNvSpPr txBox="1"/>
          <p:nvPr userDrawn="1"/>
        </p:nvSpPr>
        <p:spPr>
          <a:xfrm>
            <a:off x="457201" y="2760611"/>
            <a:ext cx="1095627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409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E3E9E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03BD0-E79F-4294-928C-0964853E9292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CA250-73A4-DF34-9C5A-05B36E1FE43C}"/>
              </a:ext>
            </a:extLst>
          </p:cNvPr>
          <p:cNvSpPr/>
          <p:nvPr userDrawn="1"/>
        </p:nvSpPr>
        <p:spPr>
          <a:xfrm>
            <a:off x="0" y="-24981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1F88446-71C9-0508-973B-5BA29A2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26375"/>
            <a:ext cx="8686800" cy="1759011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E4001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4D75F4-5149-434D-AC8C-76A0B6537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723" y="3763697"/>
            <a:ext cx="868680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rgbClr val="220C0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FDFE64-A1D1-9D5D-1B05-C464237B34D1}"/>
              </a:ext>
            </a:extLst>
          </p:cNvPr>
          <p:cNvGrpSpPr/>
          <p:nvPr userDrawn="1"/>
        </p:nvGrpSpPr>
        <p:grpSpPr>
          <a:xfrm>
            <a:off x="0" y="3108813"/>
            <a:ext cx="9144000" cy="28620"/>
            <a:chOff x="1931158" y="3945774"/>
            <a:chExt cx="8961120" cy="286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68C63B-0433-C803-6338-F14D48962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702D48-BC63-DEAC-57E2-4EADA18FC5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5791B0B-77CB-6984-E9A3-4F07FD6C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31391"/>
            <a:ext cx="285493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C5653C0-1233-9C05-5B67-47A104AE7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53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Layout">
    <p:bg>
      <p:bgPr>
        <a:solidFill>
          <a:schemeClr val="accent5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AD3AAC-6BF3-72AC-5C75-1D97F151745E}"/>
              </a:ext>
            </a:extLst>
          </p:cNvPr>
          <p:cNvSpPr/>
          <p:nvPr userDrawn="1"/>
        </p:nvSpPr>
        <p:spPr>
          <a:xfrm>
            <a:off x="0" y="-33294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27F86-3097-ABEE-8710-F29AF9C7FD3F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BFC84-07C3-EB9B-897F-ED74435A9D5F}"/>
              </a:ext>
            </a:extLst>
          </p:cNvPr>
          <p:cNvGrpSpPr/>
          <p:nvPr userDrawn="1"/>
        </p:nvGrpSpPr>
        <p:grpSpPr>
          <a:xfrm>
            <a:off x="0" y="2219352"/>
            <a:ext cx="9144000" cy="28620"/>
            <a:chOff x="1931158" y="3945774"/>
            <a:chExt cx="8961120" cy="2862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D74937-603D-D88F-6554-152CDBE048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39C125-08A2-DD4F-3AE9-3CB412ABFE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65544A-7708-4922-BED1-B03BB224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132"/>
            <a:ext cx="8674925" cy="1697943"/>
          </a:xfrm>
          <a:noFill/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F6E09-7E84-01DF-0F49-C475FDCF4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661D40-F380-DAB5-6EC7-17ABDA0C4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37158"/>
            <a:ext cx="8686800" cy="276999"/>
          </a:xfrm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C7FDDD44-129E-BF34-2C25-079F6A483EA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5483081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37CEEA7-BD23-CD60-36FD-E4A27015C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7862" y="3863975"/>
            <a:ext cx="6844937" cy="204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A128911-FE3D-E5C9-07C0-F677450BB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5153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0B24EC-C474-CC61-08E9-06AC322F8A72}"/>
              </a:ext>
            </a:extLst>
          </p:cNvPr>
          <p:cNvSpPr/>
          <p:nvPr userDrawn="1"/>
        </p:nvSpPr>
        <p:spPr>
          <a:xfrm>
            <a:off x="0" y="-33294"/>
            <a:ext cx="12192000" cy="1223116"/>
          </a:xfrm>
          <a:prstGeom prst="rect">
            <a:avLst/>
          </a:prstGeom>
          <a:solidFill>
            <a:srgbClr val="E3E9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08DD41B1-DE5B-4680-8BC9-9F719A79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480"/>
            <a:ext cx="11274552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0D47-ABCA-4839-B903-BBA28C81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BEFECA50-A98D-DA4A-ED59-9FED73420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0341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C89AF3-4B94-4183-D88C-42FF35D8C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7391"/>
            <a:ext cx="11274552" cy="8470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13DD087-0D3A-A034-09E7-6FCEF9DEE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9207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74D6D-6E5F-2806-2BE1-765FA8CBA688}"/>
              </a:ext>
            </a:extLst>
          </p:cNvPr>
          <p:cNvSpPr/>
          <p:nvPr userDrawn="1"/>
        </p:nvSpPr>
        <p:spPr>
          <a:xfrm>
            <a:off x="0" y="-33294"/>
            <a:ext cx="12192000" cy="1223116"/>
          </a:xfrm>
          <a:prstGeom prst="rect">
            <a:avLst/>
          </a:prstGeom>
          <a:solidFill>
            <a:srgbClr val="E3E9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47C49A-3E1B-4B91-BFF3-08EE71AFE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08DD41B1-DE5B-4680-8BC9-9F719A79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54480"/>
            <a:ext cx="11274552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C01A92-E678-963C-23CB-0F80AE1B8B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17AADAD-DBDC-6206-E2A3-C47207A8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83283"/>
            <a:ext cx="11274552" cy="360099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B7B08D6-779F-FC5C-5C32-FCD8694D5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61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0D47-ABCA-4839-B903-BBA28C81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BEFECA50-A98D-DA4A-ED59-9FED73420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48FB89-BFCD-2502-29A6-A6384D55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 anchor="b" anchorCtr="0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22B0BEF6-3F02-1882-3B26-501D41648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56276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47C49A-3E1B-4B91-BFF3-08EE71AFE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Subtitle – 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4B39E3-EC08-7E51-38AF-CD591A9CF3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C01A92-E678-963C-23CB-0F80AE1B8B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C90B4-08A3-2CF6-070E-357DDC7D0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83284"/>
            <a:ext cx="11274552" cy="3600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04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rgbClr val="E3E9E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A6910-095F-70BA-60B2-6A4AFEBAE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8" y="6591177"/>
            <a:ext cx="1270830" cy="179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84502F-1AAF-6E70-6F54-28744AB341D4}"/>
              </a:ext>
            </a:extLst>
          </p:cNvPr>
          <p:cNvSpPr/>
          <p:nvPr userDrawn="1"/>
        </p:nvSpPr>
        <p:spPr>
          <a:xfrm>
            <a:off x="0" y="0"/>
            <a:ext cx="12192000" cy="692304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15000"/>
                <a:alpha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4B39E3-EC08-7E51-38AF-CD591A9CF3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25978" y="6524285"/>
            <a:ext cx="4682964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Visit </a:t>
            </a:r>
            <a:r>
              <a:rPr lang="en-US" b="1" dirty="0"/>
              <a:t>CancersWildCard.com</a:t>
            </a:r>
            <a:r>
              <a:rPr lang="en-US" dirty="0"/>
              <a:t> to download this presentation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0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95ED3-DB2C-DA4F-AE88-219323E42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519" y="1463041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D0D6D-7B83-0EA0-3A4D-DD9E13E917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>
                <a:solidFill>
                  <a:schemeClr val="accent5"/>
                </a:solidFill>
              </a:rPr>
              <a:t>Insert References &amp; Abbreviations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121F80-F1DB-2E53-E6A0-D4520366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63951"/>
            <a:ext cx="11274552" cy="790517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7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DCEE3-51E6-46DF-823C-7910FA19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76" y="1554479"/>
            <a:ext cx="11071876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C59A63-EC63-4EFB-A5DF-4FB105F2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5" y="604280"/>
            <a:ext cx="11071877" cy="4501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0305B428-5482-4CD8-8FCE-951C8A0D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06507" y="6531391"/>
            <a:ext cx="285493" cy="246221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l">
              <a:defRPr sz="10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931C1823-A347-4483-8FAC-4FC4870F4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51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dt="0"/>
  <p:txStyles>
    <p:titleStyle>
      <a:lvl1pPr algn="l" defTabSz="914400" rtl="0" eaLnBrk="1" latinLnBrk="0" hangingPunct="1">
        <a:lnSpc>
          <a:spcPct val="79000"/>
        </a:lnSpc>
        <a:spcBef>
          <a:spcPct val="0"/>
        </a:spcBef>
        <a:buNone/>
        <a:defRPr lang="en-US" sz="3600" b="1" kern="1200" cap="none" baseline="0" noProof="0" dirty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alibri" panose="020F050202020403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pos="288" userDrawn="1">
          <p15:clr>
            <a:srgbClr val="A4A3A4"/>
          </p15:clr>
        </p15:guide>
        <p15:guide id="5" pos="7392">
          <p15:clr>
            <a:srgbClr val="A4A3A4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11" Type="http://schemas.openxmlformats.org/officeDocument/2006/relationships/image" Target="../media/image17.sv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stemcells.nih.gov/info/basics/stc-basics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3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58.png"/><Relationship Id="rId7" Type="http://schemas.openxmlformats.org/officeDocument/2006/relationships/image" Target="../media/image60.sv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3.svg"/><Relationship Id="rId15" Type="http://schemas.openxmlformats.org/officeDocument/2006/relationships/image" Target="../media/image61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20.sv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45.png"/><Relationship Id="rId9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37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7.png"/><Relationship Id="rId7" Type="http://schemas.openxmlformats.org/officeDocument/2006/relationships/image" Target="../media/image60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23.png"/><Relationship Id="rId5" Type="http://schemas.openxmlformats.org/officeDocument/2006/relationships/image" Target="../media/image3.sv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training.seer.cancer.gov/anatomy/cells_tissues_membranes/tissues/epithelial.html" TargetMode="External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CAF8-8406-890C-6BEF-ADB8AFBC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9A3502-016E-B668-53C1-A80AD6338C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CONFIDENTIAL. FOR INTERNAL USE ONLY. DO NOT DISTRIBUTE. 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FCC7A-3728-CF0C-25D1-AADCACE58B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3D694-32DD-E98D-F383-F99DAE5AADF7}"/>
              </a:ext>
            </a:extLst>
          </p:cNvPr>
          <p:cNvSpPr/>
          <p:nvPr/>
        </p:nvSpPr>
        <p:spPr>
          <a:xfrm>
            <a:off x="0" y="5608947"/>
            <a:ext cx="12192000" cy="1249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A73E0-3A63-9C5F-7640-0E1AD336EF88}"/>
              </a:ext>
            </a:extLst>
          </p:cNvPr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063397-640C-FC36-4EFC-624161225214}"/>
              </a:ext>
            </a:extLst>
          </p:cNvPr>
          <p:cNvGrpSpPr/>
          <p:nvPr/>
        </p:nvGrpSpPr>
        <p:grpSpPr>
          <a:xfrm flipV="1">
            <a:off x="727786" y="1772815"/>
            <a:ext cx="7663545" cy="1984310"/>
            <a:chOff x="1931158" y="3959515"/>
            <a:chExt cx="8961120" cy="1487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87AFE8-B9E3-1565-11F2-290A6F7623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6A30A5-B618-5717-4BEC-D1EA406A45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2AB9E1FA-99DE-9990-3A74-D89BD3F43664}"/>
              </a:ext>
            </a:extLst>
          </p:cNvPr>
          <p:cNvSpPr txBox="1">
            <a:spLocks/>
          </p:cNvSpPr>
          <p:nvPr/>
        </p:nvSpPr>
        <p:spPr>
          <a:xfrm>
            <a:off x="574711" y="2113839"/>
            <a:ext cx="8308031" cy="1757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lang="en-US" sz="2800" b="1" kern="1200" cap="none" baseline="0" noProof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5400" dirty="0">
                <a:solidFill>
                  <a:schemeClr val="bg1"/>
                </a:solidFill>
              </a:rPr>
              <a:t>The Dynamic Role of LGR5 in EGFR-expressing Cancers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B08A4E35-1D3B-ADB4-3AC0-67FE831058BC}"/>
              </a:ext>
            </a:extLst>
          </p:cNvPr>
          <p:cNvSpPr txBox="1">
            <a:spLocks/>
          </p:cNvSpPr>
          <p:nvPr/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215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D04AB-239C-1449-7D6E-8B8D248D9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A7FFA-1F23-6643-9B77-08F0002B54A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Siegel RL et al. </a:t>
            </a:r>
            <a:r>
              <a:rPr lang="en-US" i="1" dirty="0">
                <a:solidFill>
                  <a:prstClr val="black"/>
                </a:solidFill>
              </a:rPr>
              <a:t>CA Cancer J Clin</a:t>
            </a:r>
            <a:r>
              <a:rPr lang="en-US" dirty="0">
                <a:solidFill>
                  <a:prstClr val="black"/>
                </a:solidFill>
              </a:rPr>
              <a:t>. 2025;75(1):10-45; 2. Halder S et al. </a:t>
            </a:r>
            <a:r>
              <a:rPr lang="en-US" i="1" dirty="0">
                <a:solidFill>
                  <a:prstClr val="black"/>
                </a:solidFill>
              </a:rPr>
              <a:t>Expert Opin Ther Targets</a:t>
            </a:r>
            <a:r>
              <a:rPr lang="en-US" dirty="0">
                <a:solidFill>
                  <a:prstClr val="black"/>
                </a:solidFill>
              </a:rPr>
              <a:t>. 2023;27(4-5):305-324; 3. Kobayashi K. </a:t>
            </a:r>
            <a:r>
              <a:rPr lang="en-US" i="1" dirty="0">
                <a:solidFill>
                  <a:srgbClr val="222222"/>
                </a:solidFill>
              </a:rPr>
              <a:t>J. Respir</a:t>
            </a:r>
            <a:r>
              <a:rPr lang="en-US" dirty="0">
                <a:solidFill>
                  <a:srgbClr val="222222"/>
                </a:solidFill>
              </a:rPr>
              <a:t>. 2023;3:223-236; 4. </a:t>
            </a:r>
            <a:r>
              <a:rPr lang="en-US" dirty="0">
                <a:solidFill>
                  <a:prstClr val="black"/>
                </a:solidFill>
              </a:rPr>
              <a:t>Hanahan D. </a:t>
            </a:r>
            <a:r>
              <a:rPr lang="en-US" i="1" dirty="0">
                <a:solidFill>
                  <a:prstClr val="black"/>
                </a:solidFill>
              </a:rPr>
              <a:t>Cancer Discov</a:t>
            </a:r>
            <a:r>
              <a:rPr lang="en-US" dirty="0">
                <a:solidFill>
                  <a:prstClr val="black"/>
                </a:solidFill>
              </a:rPr>
              <a:t>. 2022;12(1):31-46;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Chhouri H, et al. </a:t>
            </a:r>
            <a:r>
              <a:rPr lang="en-US" i="1" dirty="0">
                <a:solidFill>
                  <a:prstClr val="black"/>
                </a:solidFill>
              </a:rPr>
              <a:t>Cancers (Basel)</a:t>
            </a:r>
            <a:r>
              <a:rPr lang="en-US" dirty="0">
                <a:solidFill>
                  <a:prstClr val="black"/>
                </a:solidFill>
              </a:rPr>
              <a:t>. 2023;15(2):504; 6. Zhou J, et al. </a:t>
            </a:r>
            <a:r>
              <a:rPr lang="en-US" i="1" dirty="0">
                <a:solidFill>
                  <a:prstClr val="black"/>
                </a:solidFill>
              </a:rPr>
              <a:t>J Exp Clin Cancer Res</a:t>
            </a:r>
            <a:r>
              <a:rPr lang="en-US" dirty="0">
                <a:solidFill>
                  <a:prstClr val="black"/>
                </a:solidFill>
              </a:rPr>
              <a:t>. 2021;40(1):328.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14B4B4-DE11-6833-DC84-74842DD9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Against Epithelial Cancers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49FC9-7608-8CAC-C93D-8C7408F35082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6BE3D2-1E32-7B69-6D09-D8BF4816F321}"/>
              </a:ext>
            </a:extLst>
          </p:cNvPr>
          <p:cNvGrpSpPr/>
          <p:nvPr/>
        </p:nvGrpSpPr>
        <p:grpSpPr>
          <a:xfrm>
            <a:off x="875350" y="1883115"/>
            <a:ext cx="10441299" cy="3426178"/>
            <a:chOff x="457074" y="1619964"/>
            <a:chExt cx="4797275" cy="4156971"/>
          </a:xfrm>
          <a:effectLst>
            <a:outerShdw blurRad="444500" algn="ctr" rotWithShape="0">
              <a:schemeClr val="accent6">
                <a:alpha val="30000"/>
              </a:schemeClr>
            </a:outerShdw>
          </a:effectLst>
        </p:grpSpPr>
        <p:sp>
          <p:nvSpPr>
            <p:cNvPr id="8" name="Rectangle: Rounded Corners 59">
              <a:extLst>
                <a:ext uri="{FF2B5EF4-FFF2-40B4-BE49-F238E27FC236}">
                  <a16:creationId xmlns:a16="http://schemas.microsoft.com/office/drawing/2014/main" id="{6406A055-5B40-BEC0-9D24-A7C5BDA80C39}"/>
                </a:ext>
              </a:extLst>
            </p:cNvPr>
            <p:cNvSpPr/>
            <p:nvPr/>
          </p:nvSpPr>
          <p:spPr>
            <a:xfrm>
              <a:off x="457074" y="4643381"/>
              <a:ext cx="4797275" cy="11335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rIns="182880" rtlCol="0" anchor="ctr"/>
            <a:lstStyle/>
            <a:p>
              <a:pPr marL="283464" indent="-283464">
                <a:lnSpc>
                  <a:spcPct val="100000"/>
                </a:lnSpc>
                <a:spcBef>
                  <a:spcPts val="2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Plasticity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in the form of EMT, is an established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 mechanism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EGFR-targeted therapy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5,6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CED41ECA-E30D-54B3-0378-21275CEF5B2C}"/>
                </a:ext>
              </a:extLst>
            </p:cNvPr>
            <p:cNvSpPr/>
            <p:nvPr/>
          </p:nvSpPr>
          <p:spPr>
            <a:xfrm>
              <a:off x="457074" y="3131672"/>
              <a:ext cx="4797275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rIns="365760" rtlCol="0" anchor="ctr"/>
            <a:lstStyle/>
            <a:p>
              <a:pPr lvl="0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hallmarks contribute to the pathogenesis of epithelial tumors and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plasticity has emerged as a critical factor in cancer pathogenesis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5B82BE6E-D1AD-5C63-BE32-5850ADFBF922}"/>
                </a:ext>
              </a:extLst>
            </p:cNvPr>
            <p:cNvSpPr/>
            <p:nvPr/>
          </p:nvSpPr>
          <p:spPr>
            <a:xfrm>
              <a:off x="457074" y="1619964"/>
              <a:ext cx="4797275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rIns="365760" rtlCol="0" anchor="ctr"/>
            <a:lstStyle/>
            <a:p>
              <a:pPr lvl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Epithelial cancers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(eg, H&amp;N, CRC, lung) are common and have a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poor prognosis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despite an established treatment target (eg, EGFR)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1–3</a:t>
              </a:r>
              <a:endParaRPr kumimoji="0" lang="en-US" sz="1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8C9D6-5F3D-ADE6-1938-EF56852B7B9D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1730721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00" b="1" dirty="0">
                <a:solidFill>
                  <a:srgbClr val="E6605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243F7-156D-C8F1-ABAA-1F66A1868875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2876476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00" b="1" dirty="0">
                <a:solidFill>
                  <a:srgbClr val="7A191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31D82-FEDF-EDCF-3C32-03747A48F41E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4110635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40E5999B-2CC4-B89E-B95C-6C2B2B3AE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1875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1377" y="2116347"/>
            <a:ext cx="4911725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Chapter 2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</a:rPr>
              <a:t>Pathogenic Plasticity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B244C2CA-A044-3BB0-53E9-96A2EEA3F5CD}"/>
              </a:ext>
            </a:extLst>
          </p:cNvPr>
          <p:cNvSpPr txBox="1">
            <a:spLocks/>
          </p:cNvSpPr>
          <p:nvPr/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b="1" dirty="0">
                <a:solidFill>
                  <a:schemeClr val="bg1"/>
                </a:solidFill>
              </a:rPr>
              <a:t>CancersWildCard.com</a:t>
            </a:r>
            <a:r>
              <a:rPr lang="en-US" dirty="0">
                <a:solidFill>
                  <a:schemeClr val="bg1"/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75986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BD53-F3A8-0253-B67E-8DA40443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489F146E-246E-80AE-1F90-E2E650CD9A39}"/>
              </a:ext>
            </a:extLst>
          </p:cNvPr>
          <p:cNvSpPr/>
          <p:nvPr/>
        </p:nvSpPr>
        <p:spPr>
          <a:xfrm>
            <a:off x="4659086" y="1366473"/>
            <a:ext cx="2873828" cy="2873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FAE32-1036-1345-1D8B-F88F9DCCA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74119-2FA9-9E30-12AA-7F60A0F4F53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Hanahan D. </a:t>
            </a:r>
            <a:r>
              <a:rPr lang="en-US" i="1" dirty="0">
                <a:solidFill>
                  <a:prstClr val="black"/>
                </a:solidFill>
              </a:rPr>
              <a:t>Cancer Discov</a:t>
            </a:r>
            <a:r>
              <a:rPr lang="en-US" dirty="0">
                <a:solidFill>
                  <a:prstClr val="black"/>
                </a:solidFill>
              </a:rPr>
              <a:t>. 2022;12(1):31-46; 2. Thompson EW, et al. </a:t>
            </a:r>
            <a:r>
              <a:rPr lang="en-US" i="1" dirty="0">
                <a:solidFill>
                  <a:prstClr val="black"/>
                </a:solidFill>
              </a:rPr>
              <a:t>Nat Rev Clin Oncol.</a:t>
            </a:r>
            <a:r>
              <a:rPr lang="en-US" dirty="0">
                <a:solidFill>
                  <a:prstClr val="black"/>
                </a:solidFill>
              </a:rPr>
              <a:t> 2025 Jul 22. doi: 10.1038/s41571-025-01058-2.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02BCB2-4AB1-511E-C3ED-D4D52247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Cell Plasticity Drives Epithelial Cancer Progression by Orchestrating the Action of Other Hallmarks</a:t>
            </a:r>
            <a:r>
              <a:rPr lang="en-US" baseline="30000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73220-F6C9-1668-4731-892786FEB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139"/>
          <a:stretch/>
        </p:blipFill>
        <p:spPr>
          <a:xfrm>
            <a:off x="5562039" y="1814217"/>
            <a:ext cx="1071894" cy="106266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F0F771-BC92-EBAE-F9DE-5CD03E36FF6A}"/>
              </a:ext>
            </a:extLst>
          </p:cNvPr>
          <p:cNvSpPr txBox="1"/>
          <p:nvPr/>
        </p:nvSpPr>
        <p:spPr>
          <a:xfrm>
            <a:off x="5036838" y="3222143"/>
            <a:ext cx="2111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Cancer cells use plasticity to…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0B38AD-BB76-A779-66AA-19F6BD8C15F0}"/>
              </a:ext>
            </a:extLst>
          </p:cNvPr>
          <p:cNvSpPr txBox="1"/>
          <p:nvPr/>
        </p:nvSpPr>
        <p:spPr>
          <a:xfrm>
            <a:off x="7154708" y="2981664"/>
            <a:ext cx="3160711" cy="1560344"/>
          </a:xfrm>
          <a:prstGeom prst="roundRect">
            <a:avLst>
              <a:gd name="adj" fmla="val 18329"/>
            </a:avLst>
          </a:prstGeom>
          <a:solidFill>
            <a:srgbClr val="7A1912"/>
          </a:solidFill>
          <a:ln w="38100">
            <a:noFill/>
          </a:ln>
          <a:effectLst>
            <a:outerShdw blurRad="444500" algn="ctr" rotWithShape="0">
              <a:schemeClr val="accent6">
                <a:alpha val="21000"/>
              </a:schemeClr>
            </a:outerShdw>
          </a:effectLst>
        </p:spPr>
        <p:txBody>
          <a:bodyPr wrap="square" lIns="182880" tIns="91440" rIns="457200" bIns="9144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Exploit proteins that support homeostasis and tissue repair</a:t>
            </a:r>
          </a:p>
        </p:txBody>
      </p:sp>
      <p:sp>
        <p:nvSpPr>
          <p:cNvPr id="56" name="Arrow: Chevron 338">
            <a:extLst>
              <a:ext uri="{FF2B5EF4-FFF2-40B4-BE49-F238E27FC236}">
                <a16:creationId xmlns:a16="http://schemas.microsoft.com/office/drawing/2014/main" id="{7E552535-AFFD-20EB-BAC9-0EE90A89558B}"/>
              </a:ext>
            </a:extLst>
          </p:cNvPr>
          <p:cNvSpPr/>
          <p:nvPr/>
        </p:nvSpPr>
        <p:spPr>
          <a:xfrm rot="8797155" flipV="1">
            <a:off x="5158053" y="2619078"/>
            <a:ext cx="174341" cy="429669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row: Chevron 338">
            <a:extLst>
              <a:ext uri="{FF2B5EF4-FFF2-40B4-BE49-F238E27FC236}">
                <a16:creationId xmlns:a16="http://schemas.microsoft.com/office/drawing/2014/main" id="{A4DAE637-4E85-1B67-3CE2-F54E54D491FC}"/>
              </a:ext>
            </a:extLst>
          </p:cNvPr>
          <p:cNvSpPr/>
          <p:nvPr/>
        </p:nvSpPr>
        <p:spPr>
          <a:xfrm rot="2073040" flipV="1">
            <a:off x="6801277" y="2615382"/>
            <a:ext cx="174341" cy="429669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F6556B9-EFF7-FF49-5F90-F4A11547678F}"/>
              </a:ext>
            </a:extLst>
          </p:cNvPr>
          <p:cNvSpPr/>
          <p:nvPr/>
        </p:nvSpPr>
        <p:spPr>
          <a:xfrm>
            <a:off x="1122126" y="5281289"/>
            <a:ext cx="9935895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557742-3D6F-3C2B-579C-2F891FBAFD02}"/>
              </a:ext>
            </a:extLst>
          </p:cNvPr>
          <p:cNvSpPr txBox="1"/>
          <p:nvPr/>
        </p:nvSpPr>
        <p:spPr>
          <a:xfrm>
            <a:off x="1569308" y="5419666"/>
            <a:ext cx="895431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Plasticity allows cancer cells to exist in a dynamic state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hybrid features of epithelial and mesenchymal cells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5E2F56-C1E3-CA50-3507-0AB5C5AF63FF}"/>
              </a:ext>
            </a:extLst>
          </p:cNvPr>
          <p:cNvSpPr txBox="1"/>
          <p:nvPr/>
        </p:nvSpPr>
        <p:spPr>
          <a:xfrm>
            <a:off x="2296878" y="5163327"/>
            <a:ext cx="126143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600" b="1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0893E4E-6574-5ACC-378F-77B6E3D688C3}"/>
              </a:ext>
            </a:extLst>
          </p:cNvPr>
          <p:cNvSpPr/>
          <p:nvPr/>
        </p:nvSpPr>
        <p:spPr>
          <a:xfrm>
            <a:off x="9629977" y="2720931"/>
            <a:ext cx="2096905" cy="20969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4D55CC-92AA-AE06-92BC-CE8DE2D48C1E}"/>
              </a:ext>
            </a:extLst>
          </p:cNvPr>
          <p:cNvGrpSpPr/>
          <p:nvPr/>
        </p:nvGrpSpPr>
        <p:grpSpPr>
          <a:xfrm>
            <a:off x="9857643" y="3364075"/>
            <a:ext cx="1701789" cy="795521"/>
            <a:chOff x="8065634" y="1845661"/>
            <a:chExt cx="2825472" cy="1320800"/>
          </a:xfrm>
        </p:grpSpPr>
        <p:pic>
          <p:nvPicPr>
            <p:cNvPr id="65" name="Graphic 1036">
              <a:extLst>
                <a:ext uri="{FF2B5EF4-FFF2-40B4-BE49-F238E27FC236}">
                  <a16:creationId xmlns:a16="http://schemas.microsoft.com/office/drawing/2014/main" id="{83647510-C461-CB0F-53D3-23FE1037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96302">
              <a:off x="10011802" y="2116805"/>
              <a:ext cx="879304" cy="82365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5000"/>
                </a:schemeClr>
              </a:outerShdw>
            </a:effectLst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32E32879-74CE-2141-2C71-F487D6BE9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065634" y="1845661"/>
              <a:ext cx="1028700" cy="1320800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5000"/>
                </a:schemeClr>
              </a:outerShdw>
            </a:effectLst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3981C675-BF67-A07D-DC47-632CB42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046823" y="1907173"/>
              <a:ext cx="1066800" cy="1066800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5000"/>
                </a:schemeClr>
              </a:outerShdw>
            </a:effectLst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FA7E7E-6950-4E83-5FE2-14B01E2C84A4}"/>
                </a:ext>
              </a:extLst>
            </p:cNvPr>
            <p:cNvCxnSpPr>
              <a:cxnSpLocks/>
            </p:cNvCxnSpPr>
            <p:nvPr/>
          </p:nvCxnSpPr>
          <p:spPr>
            <a:xfrm>
              <a:off x="9931368" y="2475148"/>
              <a:ext cx="259452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DBA380-13C2-0C9B-3275-BF30B17AE9A2}"/>
                </a:ext>
              </a:extLst>
            </p:cNvPr>
            <p:cNvCxnSpPr>
              <a:cxnSpLocks/>
            </p:cNvCxnSpPr>
            <p:nvPr/>
          </p:nvCxnSpPr>
          <p:spPr>
            <a:xfrm>
              <a:off x="8923325" y="2476984"/>
              <a:ext cx="259452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8249C8E-8495-0695-8AE6-8300D5914DC4}"/>
              </a:ext>
            </a:extLst>
          </p:cNvPr>
          <p:cNvSpPr txBox="1"/>
          <p:nvPr/>
        </p:nvSpPr>
        <p:spPr>
          <a:xfrm>
            <a:off x="1661499" y="2993392"/>
            <a:ext cx="3381896" cy="1560344"/>
          </a:xfrm>
          <a:prstGeom prst="roundRect">
            <a:avLst>
              <a:gd name="adj" fmla="val 21394"/>
            </a:avLst>
          </a:prstGeom>
          <a:solidFill>
            <a:srgbClr val="E66056"/>
          </a:solidFill>
          <a:ln w="38100">
            <a:noFill/>
          </a:ln>
          <a:effectLst>
            <a:outerShdw blurRad="444500" algn="ctr" rotWithShape="0">
              <a:schemeClr val="accent6">
                <a:alpha val="21000"/>
              </a:schemeClr>
            </a:outerShdw>
          </a:effectLst>
        </p:spPr>
        <p:txBody>
          <a:bodyPr wrap="square" lIns="365760" rIns="182880" bIns="9144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between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proliferative and dormant states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CC86EB1-206B-46B3-57E7-ADB6FE96A7E8}"/>
              </a:ext>
            </a:extLst>
          </p:cNvPr>
          <p:cNvSpPr/>
          <p:nvPr/>
        </p:nvSpPr>
        <p:spPr>
          <a:xfrm>
            <a:off x="452081" y="2720931"/>
            <a:ext cx="2096905" cy="20969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258B664-54A7-1C78-16CF-DBA5C6C98912}"/>
              </a:ext>
            </a:extLst>
          </p:cNvPr>
          <p:cNvGrpSpPr/>
          <p:nvPr/>
        </p:nvGrpSpPr>
        <p:grpSpPr>
          <a:xfrm>
            <a:off x="735288" y="3335901"/>
            <a:ext cx="1635520" cy="913284"/>
            <a:chOff x="1372150" y="1739288"/>
            <a:chExt cx="2729952" cy="1524422"/>
          </a:xfrm>
        </p:grpSpPr>
        <p:pic>
          <p:nvPicPr>
            <p:cNvPr id="74" name="Graphic 41">
              <a:extLst>
                <a:ext uri="{FF2B5EF4-FFF2-40B4-BE49-F238E27FC236}">
                  <a16:creationId xmlns:a16="http://schemas.microsoft.com/office/drawing/2014/main" id="{EA3D1F9D-8F5C-D1FF-0254-260A2C7E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1986" y="1790540"/>
              <a:ext cx="543316" cy="537596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84FEA8B3-D6AE-1BCF-75AE-A4BCCAE3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72150" y="2106421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AD7CE89C-1358-7756-F100-3F75D7F90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43570" y="1739288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5F1F5D33-43EF-9973-DBB6-3E0F5BD90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67800" y="2009787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7035EEB6-CA2C-B414-8257-30FD8317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45851" y="2429409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5DB63F8-53E1-E927-624B-822090779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67846" y="2405132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F44BB7D9-71C4-8AF6-4AA9-2A801A91A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18726" y="2061807"/>
              <a:ext cx="834302" cy="834301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01BD15B3-0F9E-20FF-4B14-547887F4D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68570" y="1979180"/>
              <a:ext cx="931066" cy="931066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300246-5EA2-5CA0-5D30-5A81101395AD}"/>
                </a:ext>
              </a:extLst>
            </p:cNvPr>
            <p:cNvGrpSpPr/>
            <p:nvPr/>
          </p:nvGrpSpPr>
          <p:grpSpPr>
            <a:xfrm>
              <a:off x="1797392" y="2037531"/>
              <a:ext cx="1019575" cy="1012638"/>
              <a:chOff x="1693332" y="2269067"/>
              <a:chExt cx="829734" cy="824089"/>
            </a:xfrm>
          </p:grpSpPr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2DD79842-79E0-6042-2A9C-442EF8F9406F}"/>
                  </a:ext>
                </a:extLst>
              </p:cNvPr>
              <p:cNvSpPr/>
              <p:nvPr/>
            </p:nvSpPr>
            <p:spPr>
              <a:xfrm rot="18957315">
                <a:off x="1698977" y="2269067"/>
                <a:ext cx="824089" cy="824089"/>
              </a:xfrm>
              <a:prstGeom prst="arc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539D553C-0A98-290E-DB2C-C26C2AD2C16B}"/>
                  </a:ext>
                </a:extLst>
              </p:cNvPr>
              <p:cNvSpPr/>
              <p:nvPr/>
            </p:nvSpPr>
            <p:spPr>
              <a:xfrm rot="8163147">
                <a:off x="1693332" y="2269067"/>
                <a:ext cx="824089" cy="824089"/>
              </a:xfrm>
              <a:prstGeom prst="arc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883BCFB-313B-EAAF-E1D3-98EECD59093D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Hallmark Hierarchy 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418BE5B-A43B-9447-A248-C9C56D6A1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5151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243D1-2750-6317-552E-1AD0623F5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9CAB9-7DB3-3FBC-6A91-B688ACD94CA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Leung C et al. </a:t>
            </a:r>
            <a:r>
              <a:rPr lang="en-US" i="1" dirty="0">
                <a:solidFill>
                  <a:prstClr val="black"/>
                </a:solidFill>
              </a:rPr>
              <a:t>Trends Cell Biol</a:t>
            </a:r>
            <a:r>
              <a:rPr lang="en-US" dirty="0">
                <a:solidFill>
                  <a:prstClr val="black"/>
                </a:solidFill>
              </a:rPr>
              <a:t>. 2018;28(5):380-391; 2</a:t>
            </a:r>
            <a:r>
              <a:rPr lang="it-IT" dirty="0">
                <a:solidFill>
                  <a:prstClr val="black"/>
                </a:solidFill>
              </a:rPr>
              <a:t>. </a:t>
            </a:r>
            <a:r>
              <a:rPr lang="en-US" dirty="0">
                <a:solidFill>
                  <a:prstClr val="black"/>
                </a:solidFill>
              </a:rPr>
              <a:t>Major AG et al. </a:t>
            </a:r>
            <a:r>
              <a:rPr lang="en-US" i="1" dirty="0">
                <a:solidFill>
                  <a:prstClr val="black"/>
                </a:solidFill>
              </a:rPr>
              <a:t>Stem Cells Int</a:t>
            </a:r>
            <a:r>
              <a:rPr lang="en-US" dirty="0">
                <a:solidFill>
                  <a:prstClr val="black"/>
                </a:solidFill>
              </a:rPr>
              <a:t>. 2013;2013:319489; 3. Kobayashi S et al. </a:t>
            </a:r>
            <a:r>
              <a:rPr lang="en-US" i="1" dirty="0">
                <a:solidFill>
                  <a:prstClr val="black"/>
                </a:solidFill>
              </a:rPr>
              <a:t>Stem Cells. </a:t>
            </a:r>
            <a:r>
              <a:rPr lang="en-US" dirty="0">
                <a:solidFill>
                  <a:prstClr val="black"/>
                </a:solidFill>
              </a:rPr>
              <a:t>2012;30(12):2631-2644; 4. Quiroga M et al. </a:t>
            </a:r>
            <a:r>
              <a:rPr lang="en-US" i="1" dirty="0">
                <a:solidFill>
                  <a:prstClr val="black"/>
                </a:solidFill>
              </a:rPr>
              <a:t>Cancers (Basel). </a:t>
            </a:r>
            <a:r>
              <a:rPr lang="en-US" dirty="0">
                <a:solidFill>
                  <a:prstClr val="black"/>
                </a:solidFill>
              </a:rPr>
              <a:t>2022;14(4):990;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Cao W et al. </a:t>
            </a:r>
            <a:r>
              <a:rPr lang="en-US" i="1" dirty="0">
                <a:solidFill>
                  <a:prstClr val="black"/>
                </a:solidFill>
              </a:rPr>
              <a:t>Nat Commun</a:t>
            </a:r>
            <a:r>
              <a:rPr lang="en-US" dirty="0">
                <a:solidFill>
                  <a:prstClr val="black"/>
                </a:solidFill>
              </a:rPr>
              <a:t>. 2020;11(1):1961; 6.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2018;118(11):1410-1418; 7. </a:t>
            </a:r>
            <a:r>
              <a:rPr lang="it-IT" dirty="0">
                <a:solidFill>
                  <a:prstClr val="black"/>
                </a:solidFill>
              </a:rPr>
              <a:t>Hirsch D et al. </a:t>
            </a:r>
            <a:r>
              <a:rPr lang="it-IT" i="1" dirty="0" err="1">
                <a:solidFill>
                  <a:prstClr val="black"/>
                </a:solidFill>
              </a:rPr>
              <a:t>Carcinogenesis</a:t>
            </a:r>
            <a:r>
              <a:rPr lang="it-IT" dirty="0">
                <a:solidFill>
                  <a:prstClr val="black"/>
                </a:solidFill>
              </a:rPr>
              <a:t>. 2014;35(4):849-858; 8. Barker </a:t>
            </a:r>
            <a:r>
              <a:rPr lang="it-IT" dirty="0" err="1">
                <a:solidFill>
                  <a:prstClr val="black"/>
                </a:solidFill>
              </a:rPr>
              <a:t>N</a:t>
            </a:r>
            <a:r>
              <a:rPr lang="it-IT" dirty="0">
                <a:solidFill>
                  <a:prstClr val="black"/>
                </a:solidFill>
              </a:rPr>
              <a:t> et al. </a:t>
            </a:r>
            <a:r>
              <a:rPr lang="it-IT" i="1" dirty="0">
                <a:solidFill>
                  <a:prstClr val="black"/>
                </a:solidFill>
              </a:rPr>
              <a:t>Nature</a:t>
            </a:r>
            <a:r>
              <a:rPr lang="it-IT" dirty="0">
                <a:solidFill>
                  <a:prstClr val="black"/>
                </a:solidFill>
              </a:rPr>
              <a:t>. 2009;457(7229).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27BC6A-E57B-E097-5A50-CE5207B2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Cancer Cells With Plasticity Are a Small Sub-population </a:t>
            </a:r>
            <a:br>
              <a:rPr lang="en-US" dirty="0"/>
            </a:br>
            <a:r>
              <a:rPr lang="en-US" dirty="0"/>
              <a:t>That Can Initiate Tumors and Drive Metastasis</a:t>
            </a:r>
            <a:r>
              <a:rPr lang="en-US" baseline="30000" dirty="0"/>
              <a:t>1–6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2ED3C-9279-75BD-533B-DB0A7D5F797F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Plasticity = Stem-cell–like capabilities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667C62-A145-7142-03D3-B7D4529EAF22}"/>
              </a:ext>
            </a:extLst>
          </p:cNvPr>
          <p:cNvSpPr/>
          <p:nvPr/>
        </p:nvSpPr>
        <p:spPr>
          <a:xfrm>
            <a:off x="463138" y="5030707"/>
            <a:ext cx="11265724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E356E-2273-D4F6-010F-F0D54D15BE8A}"/>
              </a:ext>
            </a:extLst>
          </p:cNvPr>
          <p:cNvSpPr txBox="1"/>
          <p:nvPr/>
        </p:nvSpPr>
        <p:spPr>
          <a:xfrm>
            <a:off x="1434482" y="5158867"/>
            <a:ext cx="9428479" cy="5355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capabilities and extended longevity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cancer cells with plasticity to be tumor-initiating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1,7,8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75E879-C3DD-FD28-C189-CC77EEB8E32D}"/>
              </a:ext>
            </a:extLst>
          </p:cNvPr>
          <p:cNvSpPr/>
          <p:nvPr/>
        </p:nvSpPr>
        <p:spPr>
          <a:xfrm>
            <a:off x="796019" y="2156576"/>
            <a:ext cx="2222384" cy="22223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BB57B3-FD2E-ACB9-7009-9C6662BC5DF0}"/>
              </a:ext>
            </a:extLst>
          </p:cNvPr>
          <p:cNvSpPr/>
          <p:nvPr/>
        </p:nvSpPr>
        <p:spPr>
          <a:xfrm>
            <a:off x="4223851" y="1944647"/>
            <a:ext cx="2578720" cy="2578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CE8E08-AC63-19E6-89F9-8DAD8D3CA86D}"/>
              </a:ext>
            </a:extLst>
          </p:cNvPr>
          <p:cNvSpPr/>
          <p:nvPr/>
        </p:nvSpPr>
        <p:spPr>
          <a:xfrm>
            <a:off x="8274666" y="1750254"/>
            <a:ext cx="2901334" cy="2901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96E85-4148-7E49-D457-22E6C1A3C564}"/>
              </a:ext>
            </a:extLst>
          </p:cNvPr>
          <p:cNvSpPr txBox="1"/>
          <p:nvPr/>
        </p:nvSpPr>
        <p:spPr>
          <a:xfrm>
            <a:off x="8951256" y="3968179"/>
            <a:ext cx="1564344" cy="20467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Liver metastasis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563247-BA38-8AB2-DE0F-034DE3F30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970" y="2190613"/>
            <a:ext cx="3080726" cy="1963963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B3D77F4-6C02-988E-9A05-E6ADE6E920C9}"/>
              </a:ext>
            </a:extLst>
          </p:cNvPr>
          <p:cNvSpPr/>
          <p:nvPr/>
        </p:nvSpPr>
        <p:spPr>
          <a:xfrm rot="5400000" flipV="1">
            <a:off x="6391959" y="1833727"/>
            <a:ext cx="1283734" cy="3114093"/>
          </a:xfrm>
          <a:prstGeom prst="arc">
            <a:avLst>
              <a:gd name="adj1" fmla="val 16396777"/>
              <a:gd name="adj2" fmla="val 5122820"/>
            </a:avLst>
          </a:prstGeom>
          <a:ln w="3492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9C73A5-E83D-83C7-FF86-140C753AD54B}"/>
              </a:ext>
            </a:extLst>
          </p:cNvPr>
          <p:cNvGrpSpPr/>
          <p:nvPr/>
        </p:nvGrpSpPr>
        <p:grpSpPr>
          <a:xfrm>
            <a:off x="4866723" y="2825760"/>
            <a:ext cx="1346611" cy="1274432"/>
            <a:chOff x="718404" y="3986433"/>
            <a:chExt cx="1346611" cy="12744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07FBE2-3E94-915A-D9A5-BDCEB3E21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5068888">
              <a:off x="714381" y="4500409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AB64A-7645-8DFE-E5F7-62EA60BFC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025790">
              <a:off x="814028" y="3990456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D01748-1357-FE01-C789-D560C6400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78583">
              <a:off x="1300536" y="4059851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172331-94AE-1EE9-FC52-62550AEB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 r="97"/>
            <a:stretch/>
          </p:blipFill>
          <p:spPr>
            <a:xfrm>
              <a:off x="1163525" y="4442350"/>
              <a:ext cx="722352" cy="716132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B2C08-B307-B085-D62D-A97E2B244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7018975" y="3664203"/>
            <a:ext cx="722352" cy="71613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F30A2099-77D9-8E78-AA66-17AB175D77F3}"/>
              </a:ext>
            </a:extLst>
          </p:cNvPr>
          <p:cNvSpPr/>
          <p:nvPr/>
        </p:nvSpPr>
        <p:spPr>
          <a:xfrm rot="5400000" flipH="1" flipV="1">
            <a:off x="2814234" y="1536889"/>
            <a:ext cx="1299650" cy="3022279"/>
          </a:xfrm>
          <a:prstGeom prst="arc">
            <a:avLst>
              <a:gd name="adj1" fmla="val 16471296"/>
              <a:gd name="adj2" fmla="val 4992153"/>
            </a:avLst>
          </a:prstGeom>
          <a:ln w="34925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C15B33-3BB5-ED6D-3B02-5C9808E09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1546035" y="2648894"/>
            <a:ext cx="722352" cy="71613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6B832E-3760-945A-9A17-D27C9ECCAE3B}"/>
              </a:ext>
            </a:extLst>
          </p:cNvPr>
          <p:cNvSpPr txBox="1"/>
          <p:nvPr/>
        </p:nvSpPr>
        <p:spPr>
          <a:xfrm>
            <a:off x="4870016" y="2397623"/>
            <a:ext cx="1343786" cy="20467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tumor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8A4484-62F3-CBFE-35EF-DC60DA2AA09B}"/>
              </a:ext>
            </a:extLst>
          </p:cNvPr>
          <p:cNvSpPr txBox="1"/>
          <p:nvPr/>
        </p:nvSpPr>
        <p:spPr>
          <a:xfrm>
            <a:off x="1152370" y="3558099"/>
            <a:ext cx="1509682" cy="4093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Cancer cell with plasticity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4B216B-9F9F-A16A-1365-B3BFC452B9AE}"/>
              </a:ext>
            </a:extLst>
          </p:cNvPr>
          <p:cNvGrpSpPr/>
          <p:nvPr/>
        </p:nvGrpSpPr>
        <p:grpSpPr>
          <a:xfrm rot="4886632">
            <a:off x="8516870" y="3037823"/>
            <a:ext cx="427738" cy="404811"/>
            <a:chOff x="718404" y="3986433"/>
            <a:chExt cx="1346611" cy="127443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C586E5-6D81-1AFE-B578-6AEA43E07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5068888">
              <a:off x="714381" y="4500409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6FBE07-A00B-E8C4-8041-0F0F2FBC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025790">
              <a:off x="814028" y="3990456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49BE08-4CCE-6C35-E8BB-B4DA26D92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78583">
              <a:off x="1300536" y="4059851"/>
              <a:ext cx="764479" cy="75643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4310228-9DC7-CEA9-B3FD-E19B7FB3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" r="97"/>
            <a:stretch/>
          </p:blipFill>
          <p:spPr>
            <a:xfrm>
              <a:off x="1163525" y="4442350"/>
              <a:ext cx="722352" cy="716132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</p:grp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39BBD18-D592-B8E5-D5B9-56BA51057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73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B5CA-B7C1-0642-28CC-270532CD2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DF75115-BEFA-9787-39EA-AFE50FE476CF}"/>
              </a:ext>
            </a:extLst>
          </p:cNvPr>
          <p:cNvSpPr/>
          <p:nvPr/>
        </p:nvSpPr>
        <p:spPr>
          <a:xfrm>
            <a:off x="6618285" y="1349767"/>
            <a:ext cx="4733450" cy="4253465"/>
          </a:xfrm>
          <a:prstGeom prst="roundRect">
            <a:avLst>
              <a:gd name="adj" fmla="val 4818"/>
            </a:avLst>
          </a:prstGeom>
          <a:solidFill>
            <a:schemeClr val="accent2"/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9260242-A386-4F17-0B6F-777A94D13783}"/>
              </a:ext>
            </a:extLst>
          </p:cNvPr>
          <p:cNvSpPr/>
          <p:nvPr/>
        </p:nvSpPr>
        <p:spPr>
          <a:xfrm>
            <a:off x="481911" y="1349767"/>
            <a:ext cx="4447722" cy="4253465"/>
          </a:xfrm>
          <a:prstGeom prst="roundRect">
            <a:avLst>
              <a:gd name="adj" fmla="val 481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0C4A3-3601-B76C-422D-4C858993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8FFFC-1FAC-2200-B023-BE6353F7E85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aseline="30000" dirty="0"/>
              <a:t>a</a:t>
            </a:r>
            <a:r>
              <a:rPr lang="en-US" dirty="0"/>
              <a:t>Adult stem cells expressing LGR5 are also found in the mouth and lungs where they support tissue homeostasis</a:t>
            </a:r>
            <a:r>
              <a:rPr lang="en-US" baseline="30000" dirty="0"/>
              <a:t>1</a:t>
            </a:r>
            <a:r>
              <a:rPr lang="en-US" dirty="0"/>
              <a:t>; </a:t>
            </a:r>
            <a:r>
              <a:rPr lang="en-US" baseline="30000" dirty="0"/>
              <a:t>b</a:t>
            </a:r>
            <a:r>
              <a:rPr lang="en-US" dirty="0"/>
              <a:t>LGR5 is also known as GPR49</a:t>
            </a:r>
            <a:r>
              <a:rPr lang="en-US" dirty="0">
                <a:solidFill>
                  <a:prstClr val="black"/>
                </a:solidFill>
              </a:rPr>
              <a:t>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Leung C et al. </a:t>
            </a:r>
            <a:r>
              <a:rPr lang="en-US" i="1" dirty="0">
                <a:solidFill>
                  <a:prstClr val="black"/>
                </a:solidFill>
              </a:rPr>
              <a:t>Trends Cell Biol</a:t>
            </a:r>
            <a:r>
              <a:rPr lang="en-US" dirty="0">
                <a:solidFill>
                  <a:prstClr val="black"/>
                </a:solidFill>
              </a:rPr>
              <a:t>. 2018;28(5):380-391; 2. de Lau W et al. </a:t>
            </a:r>
            <a:r>
              <a:rPr lang="en-US" i="1" dirty="0">
                <a:solidFill>
                  <a:prstClr val="black"/>
                </a:solidFill>
              </a:rPr>
              <a:t>Genes Dev</a:t>
            </a:r>
            <a:r>
              <a:rPr lang="en-US" dirty="0">
                <a:solidFill>
                  <a:prstClr val="black"/>
                </a:solidFill>
              </a:rPr>
              <a:t>. 2014;28(4):305-316; 3. Ge Y, Fuchs E. </a:t>
            </a:r>
            <a:r>
              <a:rPr lang="en-US" i="1" dirty="0">
                <a:solidFill>
                  <a:prstClr val="black"/>
                </a:solidFill>
              </a:rPr>
              <a:t>Nat Rev Genet</a:t>
            </a:r>
            <a:r>
              <a:rPr lang="en-US" dirty="0">
                <a:solidFill>
                  <a:prstClr val="black"/>
                </a:solidFill>
              </a:rPr>
              <a:t>. 201819:311-325; 4. Brunet A, et al. </a:t>
            </a:r>
            <a:r>
              <a:rPr lang="en-US" i="1" dirty="0">
                <a:solidFill>
                  <a:prstClr val="black"/>
                </a:solidFill>
              </a:rPr>
              <a:t>Nat Rev Mol Cell Biol</a:t>
            </a:r>
            <a:r>
              <a:rPr lang="en-US" dirty="0">
                <a:solidFill>
                  <a:prstClr val="black"/>
                </a:solidFill>
              </a:rPr>
              <a:t>. 2023;24:45-62;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en-US" dirty="0"/>
              <a:t>. National Institutes of Health. Stem cell basics. </a:t>
            </a:r>
            <a:r>
              <a:rPr lang="en-US" dirty="0">
                <a:hlinkClick r:id="rId3"/>
              </a:rPr>
              <a:t>https://stemcells.nih.gov/info/basics/stc-basics</a:t>
            </a:r>
            <a:r>
              <a:rPr lang="en-US" dirty="0"/>
              <a:t>. Accessed April 2025; 6. Barker N et al. </a:t>
            </a:r>
            <a:r>
              <a:rPr lang="en-US" i="1" dirty="0"/>
              <a:t>Cell Stem Cell</a:t>
            </a:r>
            <a:r>
              <a:rPr lang="en-US" dirty="0"/>
              <a:t>. 2010;6(1):25-36; </a:t>
            </a:r>
            <a:br>
              <a:rPr lang="en-US" dirty="0"/>
            </a:br>
            <a:r>
              <a:rPr lang="en-US" dirty="0"/>
              <a:t>7. Basak O et al. </a:t>
            </a:r>
            <a:r>
              <a:rPr lang="en-US" i="1" dirty="0"/>
              <a:t>Cell Stem Cell</a:t>
            </a:r>
            <a:r>
              <a:rPr lang="en-US" dirty="0"/>
              <a:t>. 2017;20(2):177-190.e4; </a:t>
            </a:r>
            <a:r>
              <a:rPr lang="en-US" dirty="0">
                <a:solidFill>
                  <a:prstClr val="black"/>
                </a:solidFill>
              </a:rPr>
              <a:t>8. Barker N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2007;449(7165):1003-1007.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8795D-B0F7-5264-D062-16EA6C09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Epithelial Tissue, Cells With Plasticity Express LGR5</a:t>
            </a:r>
            <a:r>
              <a:rPr lang="en-US" baseline="30000" dirty="0"/>
              <a:t>1–3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24DA9-B2FC-9F49-FCC4-E49C2A567FD4}"/>
              </a:ext>
            </a:extLst>
          </p:cNvPr>
          <p:cNvSpPr txBox="1"/>
          <p:nvPr/>
        </p:nvSpPr>
        <p:spPr>
          <a:xfrm>
            <a:off x="481911" y="4537719"/>
            <a:ext cx="4447722" cy="1065513"/>
          </a:xfrm>
          <a:prstGeom prst="round2SameRect">
            <a:avLst>
              <a:gd name="adj1" fmla="val 0"/>
              <a:gd name="adj2" fmla="val 18921"/>
            </a:avLst>
          </a:prstGeom>
          <a:solidFill>
            <a:schemeClr val="bg1"/>
          </a:solidFill>
          <a:ln w="38100">
            <a:noFill/>
          </a:ln>
        </p:spPr>
        <p:txBody>
          <a:bodyPr wrap="square" lIns="182880" tIns="91440" rIns="182880" bIns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stem cells support tissue homeostasis and injury repair</a:t>
            </a:r>
            <a:r>
              <a:rPr lang="en-US" sz="16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4881F-30AC-8700-8B66-9107FE5CC211}"/>
              </a:ext>
            </a:extLst>
          </p:cNvPr>
          <p:cNvSpPr txBox="1"/>
          <p:nvPr/>
        </p:nvSpPr>
        <p:spPr>
          <a:xfrm>
            <a:off x="6618285" y="1349767"/>
            <a:ext cx="4733450" cy="1065513"/>
          </a:xfrm>
          <a:prstGeom prst="round2Same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182880" tIns="0" rIns="182880" bIns="0" anchor="ctr">
            <a:no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Adult stem cells in the intestinal epithelium express LGR5 (LGR5-positive)</a:t>
            </a:r>
            <a:r>
              <a:rPr lang="en-US" sz="1600" b="1" baseline="30000" dirty="0">
                <a:solidFill>
                  <a:schemeClr val="accent2"/>
                </a:solidFill>
                <a:latin typeface="Arial"/>
                <a:cs typeface="Arial"/>
              </a:rPr>
              <a:t>1–3,a</a:t>
            </a:r>
            <a:endParaRPr lang="en-US" sz="1600" b="1" baseline="30000" dirty="0">
              <a:solidFill>
                <a:schemeClr val="accent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8680BB-31A0-5CAC-78A7-779E8A3CB116}"/>
              </a:ext>
            </a:extLst>
          </p:cNvPr>
          <p:cNvSpPr/>
          <p:nvPr/>
        </p:nvSpPr>
        <p:spPr>
          <a:xfrm>
            <a:off x="3159411" y="1087619"/>
            <a:ext cx="2882734" cy="2890142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972768-1A6B-9435-C032-D34DF9717CAF}"/>
              </a:ext>
            </a:extLst>
          </p:cNvPr>
          <p:cNvSpPr/>
          <p:nvPr/>
        </p:nvSpPr>
        <p:spPr>
          <a:xfrm>
            <a:off x="2141797" y="2064043"/>
            <a:ext cx="1186768" cy="11867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879073">
              <a:schemeClr val="accent2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14B0D-28E7-6327-638D-E1956C83F6A8}"/>
              </a:ext>
            </a:extLst>
          </p:cNvPr>
          <p:cNvSpPr txBox="1"/>
          <p:nvPr/>
        </p:nvSpPr>
        <p:spPr>
          <a:xfrm>
            <a:off x="1470760" y="1566740"/>
            <a:ext cx="2340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Stem Cells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53551-68AD-02C6-994F-5C4836012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>
            <a:off x="2255899" y="2162126"/>
            <a:ext cx="1005346" cy="996687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E0BF889-6A02-8584-182C-903E74289201}"/>
              </a:ext>
            </a:extLst>
          </p:cNvPr>
          <p:cNvSpPr/>
          <p:nvPr/>
        </p:nvSpPr>
        <p:spPr>
          <a:xfrm>
            <a:off x="4073707" y="1747704"/>
            <a:ext cx="1685222" cy="16852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309E5-5210-0F02-167D-4735D409CAD7}"/>
              </a:ext>
            </a:extLst>
          </p:cNvPr>
          <p:cNvSpPr txBox="1"/>
          <p:nvPr/>
        </p:nvSpPr>
        <p:spPr>
          <a:xfrm>
            <a:off x="4204203" y="2750990"/>
            <a:ext cx="1405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cells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EC7905-29F0-2CD2-8150-BB195A2C4CBF}"/>
              </a:ext>
            </a:extLst>
          </p:cNvPr>
          <p:cNvGrpSpPr/>
          <p:nvPr/>
        </p:nvGrpSpPr>
        <p:grpSpPr>
          <a:xfrm>
            <a:off x="4455180" y="2264508"/>
            <a:ext cx="921154" cy="462194"/>
            <a:chOff x="4835385" y="2188944"/>
            <a:chExt cx="921154" cy="462194"/>
          </a:xfrm>
          <a:effectLst>
            <a:outerShdw blurRad="444500" algn="ctr" rotWithShape="0">
              <a:schemeClr val="accent2">
                <a:lumMod val="50000"/>
                <a:alpha val="40000"/>
              </a:scheme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22F7AD-86DC-5BA9-440A-1D55F9C7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4835385" y="2188945"/>
              <a:ext cx="294211" cy="462193"/>
            </a:xfrm>
            <a:prstGeom prst="rect">
              <a:avLst/>
            </a:prstGeom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49A5A3-6ABF-F37F-5430-C179D4F3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5148856" y="2188945"/>
              <a:ext cx="294211" cy="462193"/>
            </a:xfrm>
            <a:prstGeom prst="rect">
              <a:avLst/>
            </a:prstGeom>
            <a:effectLst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2345B7-C342-9BAF-A659-3BF30CE4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5462328" y="2188944"/>
              <a:ext cx="294211" cy="462193"/>
            </a:xfrm>
            <a:prstGeom prst="rect">
              <a:avLst/>
            </a:prstGeom>
            <a:effectLst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752760-F8B0-81B0-AC89-99F74B935F57}"/>
              </a:ext>
            </a:extLst>
          </p:cNvPr>
          <p:cNvGrpSpPr/>
          <p:nvPr/>
        </p:nvGrpSpPr>
        <p:grpSpPr>
          <a:xfrm>
            <a:off x="3102693" y="3369120"/>
            <a:ext cx="967868" cy="901406"/>
            <a:chOff x="2947618" y="3170196"/>
            <a:chExt cx="967868" cy="9014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479F7A-538D-E681-F6FD-24EF3DBAAA44}"/>
                </a:ext>
              </a:extLst>
            </p:cNvPr>
            <p:cNvSpPr txBox="1"/>
            <p:nvPr/>
          </p:nvSpPr>
          <p:spPr>
            <a:xfrm>
              <a:off x="2947618" y="3809992"/>
              <a:ext cx="9678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Muscle cells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462D59-E6EE-E85F-26CC-63B78F10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8804" y="3170196"/>
              <a:ext cx="607675" cy="622617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40000"/>
                </a:schemeClr>
              </a:outerShdw>
            </a:effec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8F4486-43EC-2186-A8FF-0E8B9D87E666}"/>
              </a:ext>
            </a:extLst>
          </p:cNvPr>
          <p:cNvGrpSpPr/>
          <p:nvPr/>
        </p:nvGrpSpPr>
        <p:grpSpPr>
          <a:xfrm>
            <a:off x="1542243" y="3596298"/>
            <a:ext cx="997068" cy="784204"/>
            <a:chOff x="1543271" y="3379270"/>
            <a:chExt cx="997068" cy="7842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C025B-EA60-A8CB-6FFD-9315D92FB293}"/>
                </a:ext>
              </a:extLst>
            </p:cNvPr>
            <p:cNvSpPr txBox="1"/>
            <p:nvPr/>
          </p:nvSpPr>
          <p:spPr>
            <a:xfrm>
              <a:off x="1543271" y="3909558"/>
              <a:ext cx="99706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Liver cells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F5FD7D2-E44A-9221-A696-1F8DC6E1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7947" y="3379270"/>
              <a:ext cx="859424" cy="547883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6ED952-4C22-9F52-ABA0-60A0374DECCC}"/>
              </a:ext>
            </a:extLst>
          </p:cNvPr>
          <p:cNvGrpSpPr/>
          <p:nvPr/>
        </p:nvGrpSpPr>
        <p:grpSpPr>
          <a:xfrm>
            <a:off x="728917" y="2278756"/>
            <a:ext cx="915872" cy="829816"/>
            <a:chOff x="867439" y="2203192"/>
            <a:chExt cx="915872" cy="8298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A484D1-F1B0-A1A7-FB80-B3AD808098E4}"/>
                </a:ext>
              </a:extLst>
            </p:cNvPr>
            <p:cNvSpPr txBox="1"/>
            <p:nvPr/>
          </p:nvSpPr>
          <p:spPr>
            <a:xfrm>
              <a:off x="867439" y="2779092"/>
              <a:ext cx="91587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cells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7C9B524-2AAC-0EE7-DCEA-30616B8EBC97}"/>
                </a:ext>
              </a:extLst>
            </p:cNvPr>
            <p:cNvGrpSpPr/>
            <p:nvPr/>
          </p:nvGrpSpPr>
          <p:grpSpPr>
            <a:xfrm>
              <a:off x="991660" y="2203192"/>
              <a:ext cx="657337" cy="571252"/>
              <a:chOff x="1618452" y="2203192"/>
              <a:chExt cx="657337" cy="571252"/>
            </a:xfrm>
            <a:effectLst>
              <a:outerShdw blurRad="265181" algn="ctr" rotWithShape="0">
                <a:schemeClr val="accent6">
                  <a:alpha val="40000"/>
                </a:schemeClr>
              </a:outerShdw>
            </a:effectLst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22A975D-3275-F055-FE9B-DC4B7F1D1A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" t="45" r="-43" b="131"/>
              <a:stretch>
                <a:fillRect/>
              </a:stretch>
            </p:blipFill>
            <p:spPr>
              <a:xfrm rot="17986435">
                <a:off x="2015851" y="2514505"/>
                <a:ext cx="331042" cy="188835"/>
              </a:xfrm>
              <a:prstGeom prst="rect">
                <a:avLst/>
              </a:prstGeom>
              <a:effectLst/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B1AB30D-BC48-3965-14BB-A70D527717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" t="10" r="24" b="164"/>
              <a:stretch>
                <a:fillRect/>
              </a:stretch>
            </p:blipFill>
            <p:spPr>
              <a:xfrm rot="1720464">
                <a:off x="1618452" y="2451300"/>
                <a:ext cx="331042" cy="188835"/>
              </a:xfrm>
              <a:prstGeom prst="rect">
                <a:avLst/>
              </a:prstGeom>
              <a:effectLst/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9A36EB4-AA2D-5F55-34C0-941554487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" t="14" r="-27" b="162"/>
              <a:stretch>
                <a:fillRect/>
              </a:stretch>
            </p:blipFill>
            <p:spPr>
              <a:xfrm rot="19672904">
                <a:off x="1889263" y="2203192"/>
                <a:ext cx="331042" cy="188835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3" name="Arrow: Chevron 338">
            <a:extLst>
              <a:ext uri="{FF2B5EF4-FFF2-40B4-BE49-F238E27FC236}">
                <a16:creationId xmlns:a16="http://schemas.microsoft.com/office/drawing/2014/main" id="{967BDA55-6980-D98F-BED5-90F8D2048D5D}"/>
              </a:ext>
            </a:extLst>
          </p:cNvPr>
          <p:cNvSpPr/>
          <p:nvPr/>
        </p:nvSpPr>
        <p:spPr>
          <a:xfrm rot="2700000" flipV="1">
            <a:off x="3201064" y="3145907"/>
            <a:ext cx="126956" cy="258584"/>
          </a:xfrm>
          <a:prstGeom prst="chevron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Chevron 338">
            <a:extLst>
              <a:ext uri="{FF2B5EF4-FFF2-40B4-BE49-F238E27FC236}">
                <a16:creationId xmlns:a16="http://schemas.microsoft.com/office/drawing/2014/main" id="{BE68A311-97AE-FB23-3EA1-1490B15BB15E}"/>
              </a:ext>
            </a:extLst>
          </p:cNvPr>
          <p:cNvSpPr/>
          <p:nvPr/>
        </p:nvSpPr>
        <p:spPr>
          <a:xfrm flipV="1">
            <a:off x="3569907" y="2363746"/>
            <a:ext cx="232048" cy="4726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row: Chevron 338">
            <a:extLst>
              <a:ext uri="{FF2B5EF4-FFF2-40B4-BE49-F238E27FC236}">
                <a16:creationId xmlns:a16="http://schemas.microsoft.com/office/drawing/2014/main" id="{F8E65D8C-20C3-E2FD-73E1-20D4A37F0863}"/>
              </a:ext>
            </a:extLst>
          </p:cNvPr>
          <p:cNvSpPr/>
          <p:nvPr/>
        </p:nvSpPr>
        <p:spPr>
          <a:xfrm rot="10800000" flipV="1">
            <a:off x="1853023" y="2497191"/>
            <a:ext cx="126956" cy="258584"/>
          </a:xfrm>
          <a:prstGeom prst="chevron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Chevron 338">
            <a:extLst>
              <a:ext uri="{FF2B5EF4-FFF2-40B4-BE49-F238E27FC236}">
                <a16:creationId xmlns:a16="http://schemas.microsoft.com/office/drawing/2014/main" id="{59782A88-6525-21E4-E969-DB906F27BDF9}"/>
              </a:ext>
            </a:extLst>
          </p:cNvPr>
          <p:cNvSpPr/>
          <p:nvPr/>
        </p:nvSpPr>
        <p:spPr>
          <a:xfrm rot="7200000" flipV="1">
            <a:off x="2240908" y="3253218"/>
            <a:ext cx="126956" cy="258584"/>
          </a:xfrm>
          <a:prstGeom prst="chevron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126F8-0DFF-D744-95A4-2064D7DFA1B3}"/>
              </a:ext>
            </a:extLst>
          </p:cNvPr>
          <p:cNvSpPr/>
          <p:nvPr/>
        </p:nvSpPr>
        <p:spPr>
          <a:xfrm>
            <a:off x="5989055" y="2744848"/>
            <a:ext cx="1685222" cy="16852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5F1AC2E-93CE-FE74-69C4-2B8F6A385A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7666" y="3138644"/>
            <a:ext cx="1068940" cy="106894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228DA4F-1AD7-931F-D407-229FFE8AAE4F}"/>
              </a:ext>
            </a:extLst>
          </p:cNvPr>
          <p:cNvSpPr/>
          <p:nvPr/>
        </p:nvSpPr>
        <p:spPr>
          <a:xfrm rot="11195384">
            <a:off x="7028627" y="3406256"/>
            <a:ext cx="241884" cy="241884"/>
          </a:xfrm>
          <a:prstGeom prst="ellipse">
            <a:avLst/>
          </a:prstGeom>
          <a:solidFill>
            <a:schemeClr val="bg1">
              <a:alpha val="55788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Chevron 338">
            <a:extLst>
              <a:ext uri="{FF2B5EF4-FFF2-40B4-BE49-F238E27FC236}">
                <a16:creationId xmlns:a16="http://schemas.microsoft.com/office/drawing/2014/main" id="{ACA1F09C-4788-53A9-6CA1-BC15CA103ADB}"/>
              </a:ext>
            </a:extLst>
          </p:cNvPr>
          <p:cNvSpPr/>
          <p:nvPr/>
        </p:nvSpPr>
        <p:spPr>
          <a:xfrm rot="1596639" flipV="1">
            <a:off x="5762253" y="2845328"/>
            <a:ext cx="232048" cy="4726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9B48D2-7AEA-FCFB-06C9-8252205F3A5D}"/>
              </a:ext>
            </a:extLst>
          </p:cNvPr>
          <p:cNvSpPr txBox="1"/>
          <p:nvPr/>
        </p:nvSpPr>
        <p:spPr>
          <a:xfrm>
            <a:off x="6532609" y="4986052"/>
            <a:ext cx="4475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LGR5-positive cells are highly proliferative and replenish epithelial cells lost to shedding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2,6–8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C6CDBD-2DE5-6B8D-5296-D03F8DC2E62E}"/>
              </a:ext>
            </a:extLst>
          </p:cNvPr>
          <p:cNvCxnSpPr>
            <a:cxnSpLocks/>
            <a:stCxn id="61" idx="5"/>
          </p:cNvCxnSpPr>
          <p:nvPr/>
        </p:nvCxnSpPr>
        <p:spPr>
          <a:xfrm flipH="1">
            <a:off x="7163447" y="2801797"/>
            <a:ext cx="1879128" cy="605257"/>
          </a:xfrm>
          <a:prstGeom prst="line">
            <a:avLst/>
          </a:prstGeom>
          <a:solidFill>
            <a:schemeClr val="bg1"/>
          </a:solidFill>
          <a:ln w="38100" cap="rnd">
            <a:gradFill>
              <a:gsLst>
                <a:gs pos="20000">
                  <a:schemeClr val="bg1"/>
                </a:gs>
                <a:gs pos="99000">
                  <a:schemeClr val="accent2">
                    <a:lumMod val="75000"/>
                  </a:schemeClr>
                </a:gs>
              </a:gsLst>
              <a:lin ang="36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2D914A-282E-A509-9F07-614FFF9198A1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7054801" y="3602338"/>
            <a:ext cx="1939366" cy="1178170"/>
          </a:xfrm>
          <a:prstGeom prst="line">
            <a:avLst/>
          </a:prstGeom>
          <a:solidFill>
            <a:schemeClr val="bg1"/>
          </a:solidFill>
          <a:ln w="38100" cap="rnd">
            <a:gradFill>
              <a:gsLst>
                <a:gs pos="23000">
                  <a:schemeClr val="bg1"/>
                </a:gs>
                <a:gs pos="99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46DADB-293B-6F4A-2B31-ACDD9A0EF970}"/>
              </a:ext>
            </a:extLst>
          </p:cNvPr>
          <p:cNvGrpSpPr/>
          <p:nvPr/>
        </p:nvGrpSpPr>
        <p:grpSpPr>
          <a:xfrm>
            <a:off x="8356984" y="2729986"/>
            <a:ext cx="2142383" cy="2142383"/>
            <a:chOff x="8356984" y="2729986"/>
            <a:chExt cx="2142383" cy="214238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E14A1CF-4878-86F7-1B29-3B9F800E6C4A}"/>
                </a:ext>
              </a:extLst>
            </p:cNvPr>
            <p:cNvSpPr/>
            <p:nvPr/>
          </p:nvSpPr>
          <p:spPr>
            <a:xfrm rot="12234084">
              <a:off x="8356984" y="2729986"/>
              <a:ext cx="2142383" cy="214238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B86D43D-BAAA-C4EC-13C2-E249B8C70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0105" y="3133789"/>
              <a:ext cx="1572250" cy="1188473"/>
            </a:xfrm>
            <a:prstGeom prst="rect">
              <a:avLst/>
            </a:prstGeom>
            <a:effectLst>
              <a:outerShdw blurRad="444500" algn="ctr" rotWithShape="0">
                <a:srgbClr val="000000">
                  <a:alpha val="20193"/>
                </a:srgbClr>
              </a:outerShdw>
            </a:effectLst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A672B41-F022-CD07-F30C-75B89DEE1F78}"/>
              </a:ext>
            </a:extLst>
          </p:cNvPr>
          <p:cNvSpPr txBox="1"/>
          <p:nvPr/>
        </p:nvSpPr>
        <p:spPr>
          <a:xfrm>
            <a:off x="10170410" y="2661467"/>
            <a:ext cx="9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9F679D-1E93-DA55-D6E6-0256508ED8BC}"/>
              </a:ext>
            </a:extLst>
          </p:cNvPr>
          <p:cNvSpPr txBox="1"/>
          <p:nvPr/>
        </p:nvSpPr>
        <p:spPr>
          <a:xfrm>
            <a:off x="8696441" y="4305879"/>
            <a:ext cx="1490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2C416D"/>
                </a:solidFill>
              </a:rPr>
              <a:t>Leucine-rich-repeat-containing</a:t>
            </a:r>
            <a:br>
              <a:rPr lang="en-US" sz="800" dirty="0">
                <a:solidFill>
                  <a:srgbClr val="2C416D"/>
                </a:solidFill>
              </a:rPr>
            </a:br>
            <a:r>
              <a:rPr lang="en-US" sz="800" dirty="0">
                <a:solidFill>
                  <a:srgbClr val="2C416D"/>
                </a:solidFill>
              </a:rPr>
              <a:t>G-protein-coupled receptor-5</a:t>
            </a:r>
            <a:r>
              <a:rPr lang="en-US" sz="800" baseline="30000" dirty="0">
                <a:solidFill>
                  <a:srgbClr val="2C416D"/>
                </a:solidFill>
              </a:rPr>
              <a:t>b</a:t>
            </a:r>
            <a:r>
              <a:rPr lang="en-US" sz="800" dirty="0">
                <a:solidFill>
                  <a:srgbClr val="2C416D"/>
                </a:solidFill>
              </a:rPr>
              <a:t>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D3734F-EE3A-F44C-3299-1894400B592C}"/>
              </a:ext>
            </a:extLst>
          </p:cNvPr>
          <p:cNvGrpSpPr/>
          <p:nvPr/>
        </p:nvGrpSpPr>
        <p:grpSpPr>
          <a:xfrm>
            <a:off x="10854106" y="5020072"/>
            <a:ext cx="738154" cy="738154"/>
            <a:chOff x="6952962" y="1535245"/>
            <a:chExt cx="866058" cy="86605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58167A8-9825-F32D-4790-7A4B2819C8C2}"/>
                </a:ext>
              </a:extLst>
            </p:cNvPr>
            <p:cNvSpPr/>
            <p:nvPr/>
          </p:nvSpPr>
          <p:spPr>
            <a:xfrm>
              <a:off x="6952962" y="1535245"/>
              <a:ext cx="866058" cy="86605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E0FB67D-8B0D-64AA-55E9-00721089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7238326" y="1747705"/>
              <a:ext cx="294211" cy="46219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00B0F0">
                  <a:alpha val="62000"/>
                </a:srgbClr>
              </a:glow>
            </a:effectLst>
          </p:spPr>
        </p:pic>
      </p:grp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7EFF227-CCEB-BA52-0874-E53555898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444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EB185-252C-00EA-4992-A1FE1334B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95FCC-70BD-C132-0F02-FA062509EAD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de Lau W et al. </a:t>
            </a:r>
            <a:r>
              <a:rPr lang="en-US" i="1" dirty="0">
                <a:solidFill>
                  <a:prstClr val="black"/>
                </a:solidFill>
              </a:rPr>
              <a:t>Genes Dev</a:t>
            </a:r>
            <a:r>
              <a:rPr lang="en-US" dirty="0">
                <a:solidFill>
                  <a:prstClr val="black"/>
                </a:solidFill>
              </a:rPr>
              <a:t>. 2014;28(4):305-316; 2.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2018;118(11):1410-1418; 3. Koo BK, Clevers H. </a:t>
            </a:r>
            <a:r>
              <a:rPr lang="en-US" i="1" dirty="0">
                <a:solidFill>
                  <a:prstClr val="black"/>
                </a:solidFill>
              </a:rPr>
              <a:t>Gastroenterology</a:t>
            </a:r>
            <a:r>
              <a:rPr lang="en-US" dirty="0">
                <a:solidFill>
                  <a:prstClr val="black"/>
                </a:solidFill>
              </a:rPr>
              <a:t>. 2014;147(2):289-302;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4. Carmon KS et al. </a:t>
            </a:r>
            <a:r>
              <a:rPr lang="en-US" i="1" dirty="0">
                <a:solidFill>
                  <a:prstClr val="black"/>
                </a:solidFill>
              </a:rPr>
              <a:t>Mol Cell Biol</a:t>
            </a:r>
            <a:r>
              <a:rPr lang="en-US" dirty="0">
                <a:solidFill>
                  <a:prstClr val="black"/>
                </a:solidFill>
              </a:rPr>
              <a:t>. 2012;32(11):2054-2064; 5. Barker N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2010;6(1):25-36; 6. Basak O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2017;20(2):177-190e4; 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7. Barker N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2007;449(7165):1003-1007; 8. Snippert HJ et al. </a:t>
            </a:r>
            <a:r>
              <a:rPr lang="en-US" i="1" dirty="0">
                <a:solidFill>
                  <a:prstClr val="black"/>
                </a:solidFill>
              </a:rPr>
              <a:t>Cell</a:t>
            </a:r>
            <a:r>
              <a:rPr lang="en-US" dirty="0">
                <a:solidFill>
                  <a:prstClr val="black"/>
                </a:solidFill>
              </a:rPr>
              <a:t>. 2010;143(1):134-144.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EFB428-FF1E-FBE1-97B2-05374835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LGR5 Is an Epithelial Stem Cell Receptor Involved in </a:t>
            </a:r>
            <a:br>
              <a:rPr lang="en-US" dirty="0"/>
            </a:br>
            <a:r>
              <a:rPr lang="en-US" dirty="0">
                <a:solidFill>
                  <a:srgbClr val="3B5791"/>
                </a:solidFill>
              </a:rPr>
              <a:t>Signaling and Proliferation</a:t>
            </a:r>
            <a:r>
              <a:rPr lang="en-US" baseline="30000" dirty="0"/>
              <a:t>1,2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7B5278D5-B339-723A-4FEC-FD476211D338}"/>
              </a:ext>
            </a:extLst>
          </p:cNvPr>
          <p:cNvSpPr/>
          <p:nvPr/>
        </p:nvSpPr>
        <p:spPr>
          <a:xfrm>
            <a:off x="2779003" y="1989437"/>
            <a:ext cx="8499231" cy="2990335"/>
          </a:xfrm>
          <a:prstGeom prst="roundRect">
            <a:avLst>
              <a:gd name="adj" fmla="val 14394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3599C-FB61-B77E-01BB-F2169FC0D171}"/>
              </a:ext>
            </a:extLst>
          </p:cNvPr>
          <p:cNvSpPr txBox="1"/>
          <p:nvPr/>
        </p:nvSpPr>
        <p:spPr>
          <a:xfrm>
            <a:off x="5506310" y="2597737"/>
            <a:ext cx="5560571" cy="193899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l" defTabSz="914400" rtl="0" eaLnBrk="1" fontAlgn="auto" latinLnBrk="0" hangingPunct="1"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LGR5 is a receptor for R-Spondins (RSPOs)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1–4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33363" marR="0" lvl="0" algn="l" defTabSz="914400" rtl="0" eaLnBrk="1" fontAlgn="auto" latinLnBrk="0" hangingPunct="1"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RSPOs are stem cell growth factors and</a:t>
            </a:r>
            <a:b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potent signal enhancers</a:t>
            </a:r>
            <a:r>
              <a:rPr kumimoji="0" lang="en-US" i="1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1–4</a:t>
            </a:r>
          </a:p>
          <a:p>
            <a:pPr marR="0" lvl="0" algn="l" defTabSz="914400" rtl="0" eaLnBrk="1" fontAlgn="auto" latinLnBrk="0" hangingPunct="1"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LGR5-positive cells are self-renewing and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long-lived (&gt;6 months)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3,5–8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FBD638-3EAF-ED99-ECBB-A4722047F9FF}"/>
              </a:ext>
            </a:extLst>
          </p:cNvPr>
          <p:cNvGrpSpPr/>
          <p:nvPr/>
        </p:nvGrpSpPr>
        <p:grpSpPr>
          <a:xfrm>
            <a:off x="769304" y="1467877"/>
            <a:ext cx="4201281" cy="4201281"/>
            <a:chOff x="3805581" y="1183172"/>
            <a:chExt cx="4572000" cy="4572000"/>
          </a:xfrm>
          <a:solidFill>
            <a:schemeClr val="bg2"/>
          </a:solidFill>
          <a:effectLst>
            <a:outerShdw blurRad="444500" sx="102000" sy="102000" algn="ctr" rotWithShape="0">
              <a:prstClr val="black">
                <a:alpha val="24000"/>
              </a:prstClr>
            </a:outerShdw>
          </a:effectLst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A505E9-4E9E-A96D-7930-761F346F82B8}"/>
                </a:ext>
              </a:extLst>
            </p:cNvPr>
            <p:cNvGrpSpPr/>
            <p:nvPr/>
          </p:nvGrpSpPr>
          <p:grpSpPr>
            <a:xfrm>
              <a:off x="3805581" y="1183172"/>
              <a:ext cx="4572000" cy="4572000"/>
              <a:chOff x="3805581" y="1183172"/>
              <a:chExt cx="4572000" cy="4572000"/>
            </a:xfrm>
            <a:grpFill/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D639375-619C-DC5F-81C9-BF826BB7CC72}"/>
                  </a:ext>
                </a:extLst>
              </p:cNvPr>
              <p:cNvSpPr/>
              <p:nvPr/>
            </p:nvSpPr>
            <p:spPr>
              <a:xfrm>
                <a:off x="3805581" y="1183172"/>
                <a:ext cx="4572000" cy="4572000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E8A4B-E347-0F86-42BC-8EADFD66EC91}"/>
                  </a:ext>
                </a:extLst>
              </p:cNvPr>
              <p:cNvSpPr txBox="1"/>
              <p:nvPr/>
            </p:nvSpPr>
            <p:spPr>
              <a:xfrm>
                <a:off x="5319010" y="2013157"/>
                <a:ext cx="1142965" cy="6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LGR5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6F321A-C40C-5570-CB38-0C6D8FE83434}"/>
                  </a:ext>
                </a:extLst>
              </p:cNvPr>
              <p:cNvSpPr/>
              <p:nvPr/>
            </p:nvSpPr>
            <p:spPr>
              <a:xfrm rot="16200000">
                <a:off x="6747988" y="2144714"/>
                <a:ext cx="411781" cy="58689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 descr="A blue and white line&#10;&#10;AI-generated content may be incorrect.">
                <a:extLst>
                  <a:ext uri="{FF2B5EF4-FFF2-40B4-BE49-F238E27FC236}">
                    <a16:creationId xmlns:a16="http://schemas.microsoft.com/office/drawing/2014/main" id="{C6EF8E23-1D87-E267-E365-5044E8F8F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98770">
                <a:off x="4098663" y="3123082"/>
                <a:ext cx="4056928" cy="758416"/>
              </a:xfrm>
              <a:prstGeom prst="rect">
                <a:avLst/>
              </a:prstGeom>
              <a:noFill/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5EC08CE-E0C0-4B6F-D427-6ED65713F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79211" y="2644051"/>
                <a:ext cx="2455094" cy="1855819"/>
              </a:xfrm>
              <a:prstGeom prst="rect">
                <a:avLst/>
              </a:prstGeom>
              <a:noFill/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64ABE-255D-AF8F-CD03-7DC04C8402A0}"/>
                </a:ext>
              </a:extLst>
            </p:cNvPr>
            <p:cNvSpPr txBox="1"/>
            <p:nvPr/>
          </p:nvSpPr>
          <p:spPr>
            <a:xfrm>
              <a:off x="6641694" y="2281101"/>
              <a:ext cx="586892" cy="297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RSPO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40BCA4-D81C-D942-6A41-8E92E22E2A85}"/>
              </a:ext>
            </a:extLst>
          </p:cNvPr>
          <p:cNvGrpSpPr/>
          <p:nvPr/>
        </p:nvGrpSpPr>
        <p:grpSpPr>
          <a:xfrm>
            <a:off x="4369171" y="3710351"/>
            <a:ext cx="778522" cy="778522"/>
            <a:chOff x="6978721" y="1582450"/>
            <a:chExt cx="778522" cy="7785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235535-CBF3-0298-EA1D-8442758DCEDE}"/>
                </a:ext>
              </a:extLst>
            </p:cNvPr>
            <p:cNvSpPr/>
            <p:nvPr/>
          </p:nvSpPr>
          <p:spPr>
            <a:xfrm>
              <a:off x="6978721" y="1582450"/>
              <a:ext cx="778522" cy="7785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B0EB1E-9F32-5725-80FF-8D887AE0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7258792" y="1779858"/>
              <a:ext cx="253276" cy="397886"/>
            </a:xfrm>
            <a:prstGeom prst="rect">
              <a:avLst/>
            </a:prstGeom>
            <a:effectLst>
              <a:glow rad="127000">
                <a:srgbClr val="00B0F0">
                  <a:alpha val="62000"/>
                </a:srgbClr>
              </a:glow>
            </a:effectLst>
          </p:spPr>
        </p:pic>
      </p:grp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211300E0-EE53-9223-2F44-72C3ADC95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773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1080-D506-E544-A102-4D6176FC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10">
            <a:extLst>
              <a:ext uri="{FF2B5EF4-FFF2-40B4-BE49-F238E27FC236}">
                <a16:creationId xmlns:a16="http://schemas.microsoft.com/office/drawing/2014/main" id="{474AD713-269E-2C93-FB5E-273F890C675A}"/>
              </a:ext>
            </a:extLst>
          </p:cNvPr>
          <p:cNvSpPr/>
          <p:nvPr/>
        </p:nvSpPr>
        <p:spPr>
          <a:xfrm>
            <a:off x="6287262" y="1753663"/>
            <a:ext cx="4940513" cy="4092432"/>
          </a:xfrm>
          <a:prstGeom prst="roundRect">
            <a:avLst>
              <a:gd name="adj" fmla="val 3985"/>
            </a:avLst>
          </a:prstGeom>
          <a:solidFill>
            <a:schemeClr val="bg1"/>
          </a:solidFill>
          <a:ln w="76200">
            <a:noFill/>
          </a:ln>
          <a:effectLst>
            <a:outerShdw blurRad="444500" algn="ctr" rotWithShape="0">
              <a:srgbClr val="000000">
                <a:alpha val="19599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: Rounded Corners 10">
            <a:extLst>
              <a:ext uri="{FF2B5EF4-FFF2-40B4-BE49-F238E27FC236}">
                <a16:creationId xmlns:a16="http://schemas.microsoft.com/office/drawing/2014/main" id="{FABDAB21-69BF-F9A3-9E6C-8B4A303695EC}"/>
              </a:ext>
            </a:extLst>
          </p:cNvPr>
          <p:cNvSpPr/>
          <p:nvPr/>
        </p:nvSpPr>
        <p:spPr>
          <a:xfrm>
            <a:off x="964226" y="1766677"/>
            <a:ext cx="4255474" cy="4079418"/>
          </a:xfrm>
          <a:prstGeom prst="roundRect">
            <a:avLst>
              <a:gd name="adj" fmla="val 3985"/>
            </a:avLst>
          </a:prstGeom>
          <a:solidFill>
            <a:schemeClr val="bg1"/>
          </a:solidFill>
          <a:ln w="76200">
            <a:noFill/>
          </a:ln>
          <a:effectLst>
            <a:outerShdw blurRad="444500" algn="ctr" rotWithShape="0">
              <a:srgbClr val="000000">
                <a:alpha val="19599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3D90D-02B2-D909-0E70-D77E3F738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ED8B-A21B-F771-00FC-75404D0A5AD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aseline="30000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Adenomas and well/moderately differentiated adenocarcinomas.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Martin ML, et al. </a:t>
            </a:r>
            <a:r>
              <a:rPr lang="en-US" i="1" dirty="0">
                <a:solidFill>
                  <a:prstClr val="black"/>
                </a:solidFill>
              </a:rPr>
              <a:t>Cell Signal</a:t>
            </a:r>
            <a:r>
              <a:rPr lang="en-US" dirty="0"/>
              <a:t>. 2018;42:97-105; 2. Ge Y, Fuchs </a:t>
            </a:r>
            <a:r>
              <a:rPr lang="en-US" dirty="0">
                <a:solidFill>
                  <a:prstClr val="black"/>
                </a:solidFill>
              </a:rPr>
              <a:t>E. </a:t>
            </a:r>
            <a:r>
              <a:rPr lang="en-US" i="1" dirty="0">
                <a:solidFill>
                  <a:prstClr val="black"/>
                </a:solidFill>
              </a:rPr>
              <a:t>Nat Rev Genet</a:t>
            </a:r>
            <a:r>
              <a:rPr lang="en-US" dirty="0">
                <a:solidFill>
                  <a:prstClr val="black"/>
                </a:solidFill>
              </a:rPr>
              <a:t>. 201819:311-325; 3. de Lau W et al. </a:t>
            </a:r>
            <a:r>
              <a:rPr lang="en-US" i="1" dirty="0">
                <a:solidFill>
                  <a:prstClr val="black"/>
                </a:solidFill>
              </a:rPr>
              <a:t>Genes Dev</a:t>
            </a:r>
            <a:r>
              <a:rPr lang="en-US" dirty="0">
                <a:solidFill>
                  <a:prstClr val="black"/>
                </a:solidFill>
              </a:rPr>
              <a:t>. 2014;28(4):305-316; 4. Barker N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2010;6(1):25-36;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Basak O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2017;20(2):177-190 e4; 6. Barker N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2007;449(7165):1003-1007.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77FE6-5436-30F8-1AF1-AEF5F6E6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Cancer Cells That Express LGR5 Acquire Plasticity,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Enabling Tumor Initiation</a:t>
            </a:r>
            <a:r>
              <a:rPr lang="en-US" baseline="30000" dirty="0"/>
              <a:t>1,2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52D179D2-81DA-ADA7-6F47-CC5E08B28D64}"/>
              </a:ext>
            </a:extLst>
          </p:cNvPr>
          <p:cNvSpPr/>
          <p:nvPr/>
        </p:nvSpPr>
        <p:spPr>
          <a:xfrm>
            <a:off x="465462" y="2596006"/>
            <a:ext cx="2751884" cy="1730874"/>
          </a:xfrm>
          <a:prstGeom prst="roundRect">
            <a:avLst>
              <a:gd name="adj" fmla="val 10378"/>
            </a:avLst>
          </a:prstGeom>
          <a:solidFill>
            <a:srgbClr val="3B5791"/>
          </a:solidFill>
          <a:ln w="76200">
            <a:noFill/>
          </a:ln>
          <a:effectLst>
            <a:outerShdw blurRad="4445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1469332-D68B-1E7C-88D2-2C3CA2848DC1}"/>
              </a:ext>
            </a:extLst>
          </p:cNvPr>
          <p:cNvSpPr/>
          <p:nvPr/>
        </p:nvSpPr>
        <p:spPr>
          <a:xfrm>
            <a:off x="8346452" y="2596006"/>
            <a:ext cx="3378207" cy="1966658"/>
          </a:xfrm>
          <a:prstGeom prst="roundRect">
            <a:avLst>
              <a:gd name="adj" fmla="val 11132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  <a:effectLst>
            <a:outerShdw blurRad="4445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DF476-F2B7-8984-D21D-C30E36761A9B}"/>
              </a:ext>
            </a:extLst>
          </p:cNvPr>
          <p:cNvSpPr txBox="1"/>
          <p:nvPr/>
        </p:nvSpPr>
        <p:spPr>
          <a:xfrm>
            <a:off x="1135599" y="1900463"/>
            <a:ext cx="1375090" cy="563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Normal intestine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333F8-D8F7-34CB-A855-67C85F93AF75}"/>
              </a:ext>
            </a:extLst>
          </p:cNvPr>
          <p:cNvSpPr txBox="1"/>
          <p:nvPr/>
        </p:nvSpPr>
        <p:spPr>
          <a:xfrm>
            <a:off x="9679318" y="1900463"/>
            <a:ext cx="1373116" cy="5788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r">
              <a:lnSpc>
                <a:spcPct val="95000"/>
              </a:lnSpc>
              <a:defRPr/>
            </a:pP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b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US" sz="2000" b="1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B941D-E755-3B46-4BE0-8619192BD87B}"/>
              </a:ext>
            </a:extLst>
          </p:cNvPr>
          <p:cNvSpPr txBox="1"/>
          <p:nvPr/>
        </p:nvSpPr>
        <p:spPr>
          <a:xfrm>
            <a:off x="783822" y="3026914"/>
            <a:ext cx="191532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LGR5-positive cells are normally a small population in the basal crypt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1,3–6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FBFD1-5536-0AB3-24CD-39FDF887BE50}"/>
              </a:ext>
            </a:extLst>
          </p:cNvPr>
          <p:cNvSpPr txBox="1"/>
          <p:nvPr/>
        </p:nvSpPr>
        <p:spPr>
          <a:xfrm>
            <a:off x="9099400" y="2939763"/>
            <a:ext cx="258004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colorectal tumorigenesis, the proportion of LGR5-positive cells</a:t>
            </a:r>
          </a:p>
          <a:p>
            <a:pPr fontAlgn="ctr"/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10-fold</a:t>
            </a:r>
            <a:r>
              <a:rPr lang="en-US" sz="2200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Dysregulated expression of LGR5 </a:t>
            </a:r>
            <a:b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thought to arise from activating mutations in stem cell signaling</a:t>
            </a:r>
            <a:r>
              <a:rPr lang="en-US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D9F3310-093A-456E-8DBD-3BF4F282E0A9}"/>
              </a:ext>
            </a:extLst>
          </p:cNvPr>
          <p:cNvSpPr/>
          <p:nvPr/>
        </p:nvSpPr>
        <p:spPr>
          <a:xfrm rot="10800000">
            <a:off x="8841258" y="2772382"/>
            <a:ext cx="258142" cy="1588080"/>
          </a:xfrm>
          <a:prstGeom prst="rightBrace">
            <a:avLst>
              <a:gd name="adj1" fmla="val 54867"/>
              <a:gd name="adj2" fmla="val 60116"/>
            </a:avLst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FBA5DE6E-7DFB-A490-920F-4DE1E6CEEF31}"/>
              </a:ext>
            </a:extLst>
          </p:cNvPr>
          <p:cNvSpPr/>
          <p:nvPr/>
        </p:nvSpPr>
        <p:spPr>
          <a:xfrm rot="16200000">
            <a:off x="5709292" y="3380707"/>
            <a:ext cx="154669" cy="3779752"/>
          </a:xfrm>
          <a:prstGeom prst="leftBracket">
            <a:avLst>
              <a:gd name="adj" fmla="val 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5E18C3-337C-C6FC-D354-FDAA780481FE}"/>
              </a:ext>
            </a:extLst>
          </p:cNvPr>
          <p:cNvGrpSpPr/>
          <p:nvPr/>
        </p:nvGrpSpPr>
        <p:grpSpPr>
          <a:xfrm>
            <a:off x="4797678" y="5065282"/>
            <a:ext cx="1936058" cy="566208"/>
            <a:chOff x="4810540" y="5383036"/>
            <a:chExt cx="2162756" cy="699715"/>
          </a:xfrm>
          <a:effectLst/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041621E-415B-DB5C-6728-6EB4D85DF831}"/>
                </a:ext>
              </a:extLst>
            </p:cNvPr>
            <p:cNvSpPr/>
            <p:nvPr/>
          </p:nvSpPr>
          <p:spPr>
            <a:xfrm>
              <a:off x="4810540" y="5383036"/>
              <a:ext cx="2162756" cy="699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rgbClr val="00B0F0">
                  <a:alpha val="34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D7DC6FA7-34C6-A429-039C-FB3812F98915}"/>
                </a:ext>
              </a:extLst>
            </p:cNvPr>
            <p:cNvSpPr/>
            <p:nvPr/>
          </p:nvSpPr>
          <p:spPr>
            <a:xfrm>
              <a:off x="4887330" y="5477258"/>
              <a:ext cx="2009174" cy="511265"/>
            </a:xfrm>
            <a:prstGeom prst="round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LGR5-positive (+)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epithelial cells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FEBC3F7-3D50-38CA-62C4-8DEB67752B3E}"/>
              </a:ext>
            </a:extLst>
          </p:cNvPr>
          <p:cNvGrpSpPr/>
          <p:nvPr/>
        </p:nvGrpSpPr>
        <p:grpSpPr>
          <a:xfrm>
            <a:off x="6146407" y="1222450"/>
            <a:ext cx="3011692" cy="3826728"/>
            <a:chOff x="6146407" y="1557594"/>
            <a:chExt cx="3011692" cy="382672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CDF59-57A1-B728-CDDA-EF8F3BDB9EE9}"/>
                </a:ext>
              </a:extLst>
            </p:cNvPr>
            <p:cNvGrpSpPr/>
            <p:nvPr/>
          </p:nvGrpSpPr>
          <p:grpSpPr>
            <a:xfrm>
              <a:off x="6146407" y="1557594"/>
              <a:ext cx="3011692" cy="2849589"/>
              <a:chOff x="6042795" y="1557594"/>
              <a:chExt cx="3011692" cy="2849589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231FE822-B023-B491-8273-8DF57EE96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42795" y="1559057"/>
                <a:ext cx="409146" cy="431143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2A1A9A6-022D-6DD1-88E6-B8BAC16A3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60212" y="2088807"/>
                <a:ext cx="431143" cy="409146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F90B928-5114-5D81-3C5D-FA7471BB5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634342" y="1568593"/>
                <a:ext cx="431143" cy="409146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B1D59E24-15BA-40FE-E514-17A217BA1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3678" y="2732812"/>
                <a:ext cx="250601" cy="391289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99DD1CF-C4E7-5A60-E028-90CB29750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3678" y="4086238"/>
                <a:ext cx="250601" cy="391289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553E615-99F3-9565-06E0-2DF8F7D0E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3678" y="3270822"/>
                <a:ext cx="250601" cy="391289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30000"/>
                  </a:srgbClr>
                </a:outerShdw>
              </a:effectLst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B278129-DEE1-19EA-F114-6731580F5593}"/>
                </a:ext>
              </a:extLst>
            </p:cNvPr>
            <p:cNvGrpSpPr/>
            <p:nvPr/>
          </p:nvGrpSpPr>
          <p:grpSpPr>
            <a:xfrm>
              <a:off x="6451924" y="1735477"/>
              <a:ext cx="2407111" cy="3648845"/>
              <a:chOff x="6348312" y="1735477"/>
              <a:chExt cx="2407111" cy="3648845"/>
            </a:xfrm>
            <a:effectLst>
              <a:glow rad="127000">
                <a:srgbClr val="49B6ED">
                  <a:alpha val="62000"/>
                </a:srgbClr>
              </a:glow>
            </a:effectLst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032ECA9F-B8D0-E62E-428B-4FED0AF59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800000">
                <a:off x="6348312" y="1735477"/>
                <a:ext cx="460289" cy="460289"/>
              </a:xfrm>
              <a:prstGeom prst="rect">
                <a:avLst/>
              </a:prstGeom>
              <a:effectLst/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65BB6E9-513D-4EE3-5925-85B7CB534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8295134" y="1745328"/>
                <a:ext cx="460289" cy="460289"/>
              </a:xfrm>
              <a:prstGeom prst="rect">
                <a:avLst/>
              </a:prstGeom>
              <a:effectLst/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5615A30-D3A0-63F4-D956-39A3ECBAB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8145204" y="2090823"/>
                <a:ext cx="409146" cy="431143"/>
              </a:xfrm>
              <a:prstGeom prst="rect">
                <a:avLst/>
              </a:prstGeom>
              <a:effectLst/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4CB1EDA-7DCE-4A27-69BA-B4A676D98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4400000">
                <a:off x="6622060" y="4392512"/>
                <a:ext cx="426360" cy="435242"/>
              </a:xfrm>
              <a:prstGeom prst="rect">
                <a:avLst/>
              </a:prstGeom>
              <a:effectLst/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24A194E4-194D-7F5F-07EB-C71D03CBA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800000">
                <a:off x="6807001" y="4743011"/>
                <a:ext cx="462314" cy="462314"/>
              </a:xfrm>
              <a:prstGeom prst="rect">
                <a:avLst/>
              </a:prstGeom>
              <a:effectLst/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7798A84-D936-CEA1-7CEF-9340B47E7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800000">
                <a:off x="7148402" y="4936953"/>
                <a:ext cx="424489" cy="433332"/>
              </a:xfrm>
              <a:prstGeom prst="rect">
                <a:avLst/>
              </a:prstGeom>
              <a:effectLst/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4D15C84-05A7-5523-EEB3-A359F65ED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66" y="4101346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EF9F13FA-16FF-F9A2-6A0D-2F40AC6CE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67" y="3829539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A7E59DB-8728-238A-A2A8-E59FF75E3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67" y="3557935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5620680-9208-9857-F244-23AF6C225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67" y="3282625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701198F7-F0DF-1CCF-CF80-F67E83CC4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4773" y="3006371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58538F2-F5C3-EA5B-CBD5-EE4C98359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69" y="2731966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3419D86-E7EE-5589-5976-A03B4D359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6686270" y="2457562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3A2B43E-652C-DC68-267C-43E3CA5FD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2016" y="2462962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EC0A3627-CA7A-034F-9715-44ECB699C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2017" y="3813055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8A065B7-EDAE-6410-1E2E-1F16169FB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2017" y="3542945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FF0496-725D-8F69-B193-607CE8E93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8192017" y="3001368"/>
                <a:ext cx="250602" cy="391290"/>
              </a:xfrm>
              <a:prstGeom prst="rect">
                <a:avLst/>
              </a:prstGeom>
              <a:effectLst/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CAEB4A7-23F3-DE0E-2678-1112CDBC2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9000000">
                <a:off x="7539252" y="4949080"/>
                <a:ext cx="426360" cy="435242"/>
              </a:xfrm>
              <a:prstGeom prst="rect">
                <a:avLst/>
              </a:prstGeom>
              <a:effectLst/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A9A2C6F-F986-E8E3-CD5E-80756DF1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7892315" y="4736130"/>
                <a:ext cx="462314" cy="462314"/>
              </a:xfrm>
              <a:prstGeom prst="rect">
                <a:avLst/>
              </a:prstGeom>
              <a:effectLst/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C894667-63B3-36A5-152B-C497626DE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8083673" y="4424629"/>
                <a:ext cx="424489" cy="43333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B4111C4-A35C-FD4D-0243-0BF94FFB77D8}"/>
              </a:ext>
            </a:extLst>
          </p:cNvPr>
          <p:cNvGrpSpPr/>
          <p:nvPr/>
        </p:nvGrpSpPr>
        <p:grpSpPr>
          <a:xfrm>
            <a:off x="2380920" y="1237821"/>
            <a:ext cx="3007755" cy="3816429"/>
            <a:chOff x="2481644" y="1572965"/>
            <a:chExt cx="3007755" cy="381642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7804C0E-56A2-4411-8DF9-DEA7B3EA6590}"/>
                </a:ext>
              </a:extLst>
            </p:cNvPr>
            <p:cNvGrpSpPr/>
            <p:nvPr/>
          </p:nvGrpSpPr>
          <p:grpSpPr>
            <a:xfrm>
              <a:off x="2481644" y="1572965"/>
              <a:ext cx="3007755" cy="3639366"/>
              <a:chOff x="2481644" y="1572965"/>
              <a:chExt cx="3007755" cy="3639366"/>
            </a:xfr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96A89FF-84E5-19D8-A28E-E30B16118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4106226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66EFE96-741F-BDFA-083C-0B64825EC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3833044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38C33DA-8C6E-2485-1AE7-98B29C590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3557937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B513797-7600-D7F2-4CA1-B54A3AD7F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3290475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8F78E6B-49A8-270E-2702-DED66BB39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3017293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31CD569-C9FC-9962-18A7-7F9D87D6E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2742186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06A2AB9-E728-325C-8782-DAB2C3B0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127527" y="2466117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157AC6-5A63-C8BE-7A3E-F3ED1DE6E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4101146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1278A58-8C6E-8664-DC99-DCA75C6A7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3827964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419DA57-789A-78B3-495A-62412BA5F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3557937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6C83EDC-1F22-16E6-7746-0644D9124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3290475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94C1848-3F30-DD6D-37EC-3D8A01D15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3017293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256EF2A-A2BA-39F4-D97F-BE53D5D24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2742186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F627983-139C-4C7F-58F0-E4A115F9B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625535" y="2466117"/>
                <a:ext cx="250601" cy="391289"/>
              </a:xfrm>
              <a:prstGeom prst="rect">
                <a:avLst/>
              </a:prstGeom>
              <a:effectLst/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F2C4D0B-93DD-FE3D-F9C8-2EB90E2B7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506106" y="4439205"/>
                <a:ext cx="426360" cy="435242"/>
              </a:xfrm>
              <a:prstGeom prst="rect">
                <a:avLst/>
              </a:prstGeom>
              <a:effectLst/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D69B0D9-E51A-0D25-E5A2-26D71AC66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308187" y="4742531"/>
                <a:ext cx="462314" cy="462314"/>
              </a:xfrm>
              <a:prstGeom prst="rect">
                <a:avLst/>
              </a:prstGeom>
              <a:effectLst/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427070C-1EC9-5EA4-AA71-1C94593DD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00000">
                <a:off x="3044950" y="4392513"/>
                <a:ext cx="426360" cy="435242"/>
              </a:xfrm>
              <a:prstGeom prst="rect">
                <a:avLst/>
              </a:prstGeom>
              <a:effectLst/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39291F7-E296-B62F-F422-3305AD1D1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26388" y="4750017"/>
                <a:ext cx="462314" cy="462314"/>
              </a:xfrm>
              <a:prstGeom prst="rect">
                <a:avLst/>
              </a:prstGeom>
              <a:effectLst/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7C99C79-1D05-FAE0-39AC-1A80107B2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574943" y="2098012"/>
                <a:ext cx="409146" cy="431143"/>
              </a:xfrm>
              <a:prstGeom prst="rect">
                <a:avLst/>
              </a:prstGeom>
              <a:effectLst/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5BE280F-9E86-9A42-E350-2679E71A6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4729139" y="1752073"/>
                <a:ext cx="460289" cy="460289"/>
              </a:xfrm>
              <a:prstGeom prst="rect">
                <a:avLst/>
              </a:prstGeom>
              <a:effectLst/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0D45692-B745-A4EA-45F3-5CF40FBD5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5069254" y="1583964"/>
                <a:ext cx="431143" cy="409146"/>
              </a:xfrm>
              <a:prstGeom prst="rect">
                <a:avLst/>
              </a:prstGeom>
              <a:effectLst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351C8B-BB4F-21A1-0B78-FA90D7B79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99061" y="2104178"/>
                <a:ext cx="431143" cy="409146"/>
              </a:xfrm>
              <a:prstGeom prst="rect">
                <a:avLst/>
              </a:prstGeom>
              <a:effectLst/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B661EA6-3BB9-CB61-742A-C635E0A99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94167" y="1746343"/>
                <a:ext cx="460289" cy="460289"/>
              </a:xfrm>
              <a:prstGeom prst="rect">
                <a:avLst/>
              </a:prstGeom>
              <a:effectLst/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66C789D-9E8D-A2A8-4DF4-F49168236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81644" y="1574428"/>
                <a:ext cx="409146" cy="431143"/>
              </a:xfrm>
              <a:prstGeom prst="rect">
                <a:avLst/>
              </a:prstGeom>
              <a:effectLst/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C48123-243A-7C4C-9616-2BB05C7927DC}"/>
                </a:ext>
              </a:extLst>
            </p:cNvPr>
            <p:cNvGrpSpPr/>
            <p:nvPr/>
          </p:nvGrpSpPr>
          <p:grpSpPr>
            <a:xfrm>
              <a:off x="3574467" y="4936954"/>
              <a:ext cx="811780" cy="452440"/>
              <a:chOff x="3574467" y="4936954"/>
              <a:chExt cx="811780" cy="452440"/>
            </a:xfrm>
            <a:effectLst>
              <a:glow rad="127000">
                <a:srgbClr val="49B6ED">
                  <a:alpha val="62000"/>
                </a:srgbClr>
              </a:glow>
            </a:effectLst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7CB2BFE-C310-47B6-6F27-DE5799737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9800000">
                <a:off x="3961758" y="4956062"/>
                <a:ext cx="424489" cy="433332"/>
              </a:xfrm>
              <a:prstGeom prst="rect">
                <a:avLst/>
              </a:prstGeom>
              <a:effectLst/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F94A9A8-9C7F-37E7-FF5A-272A02161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4467" y="4936954"/>
                <a:ext cx="424489" cy="43333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A520348-EC6B-5CE8-2BDE-F84B6AB24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707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611D-E8BA-5222-59EE-87576F16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4E1C7A8-1A32-A54B-B6D8-1C34F080691D}"/>
              </a:ext>
            </a:extLst>
          </p:cNvPr>
          <p:cNvSpPr/>
          <p:nvPr/>
        </p:nvSpPr>
        <p:spPr>
          <a:xfrm>
            <a:off x="8329479" y="1217486"/>
            <a:ext cx="3403604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A46C949-08F1-F911-42A7-01E1E778E64F}"/>
              </a:ext>
            </a:extLst>
          </p:cNvPr>
          <p:cNvSpPr/>
          <p:nvPr/>
        </p:nvSpPr>
        <p:spPr>
          <a:xfrm>
            <a:off x="8329410" y="1217486"/>
            <a:ext cx="3403677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2EA66C-99FC-E35F-D08F-B96D426B7E68}"/>
              </a:ext>
            </a:extLst>
          </p:cNvPr>
          <p:cNvGrpSpPr/>
          <p:nvPr/>
        </p:nvGrpSpPr>
        <p:grpSpPr>
          <a:xfrm>
            <a:off x="9263764" y="2550509"/>
            <a:ext cx="2287162" cy="1955801"/>
            <a:chOff x="5144562" y="2863849"/>
            <a:chExt cx="2853139" cy="21377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63C1A6-1AED-0D9C-20DF-32922110320A}"/>
                </a:ext>
              </a:extLst>
            </p:cNvPr>
            <p:cNvSpPr/>
            <p:nvPr/>
          </p:nvSpPr>
          <p:spPr>
            <a:xfrm>
              <a:off x="5144562" y="2866845"/>
              <a:ext cx="2853139" cy="2134753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2">
              <a:extLst>
                <a:ext uri="{FF2B5EF4-FFF2-40B4-BE49-F238E27FC236}">
                  <a16:creationId xmlns:a16="http://schemas.microsoft.com/office/drawing/2014/main" id="{D383173C-3D7A-6BD7-7698-3A4C2B56B69B}"/>
                </a:ext>
              </a:extLst>
            </p:cNvPr>
            <p:cNvSpPr/>
            <p:nvPr/>
          </p:nvSpPr>
          <p:spPr>
            <a:xfrm>
              <a:off x="5144562" y="2863849"/>
              <a:ext cx="2853139" cy="2137749"/>
            </a:xfrm>
            <a:custGeom>
              <a:avLst/>
              <a:gdLst>
                <a:gd name="connsiteX0" fmla="*/ 0 w 2877094"/>
                <a:gd name="connsiteY0" fmla="*/ 0 h 2106386"/>
                <a:gd name="connsiteX1" fmla="*/ 3266 w 2877094"/>
                <a:gd name="connsiteY1" fmla="*/ 2106386 h 2106386"/>
                <a:gd name="connsiteX2" fmla="*/ 2877094 w 2877094"/>
                <a:gd name="connsiteY2" fmla="*/ 2106386 h 21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7094" h="2106386">
                  <a:moveTo>
                    <a:pt x="0" y="0"/>
                  </a:moveTo>
                  <a:cubicBezTo>
                    <a:pt x="1089" y="702129"/>
                    <a:pt x="2177" y="1404257"/>
                    <a:pt x="3266" y="2106386"/>
                  </a:cubicBezTo>
                  <a:lnTo>
                    <a:pt x="2877094" y="2106386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4551F42-6BC3-CF8C-18E4-A423DA089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90969"/>
              </p:ext>
            </p:extLst>
          </p:nvPr>
        </p:nvGraphicFramePr>
        <p:xfrm>
          <a:off x="9186346" y="2562326"/>
          <a:ext cx="85264" cy="1943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4">
                  <a:extLst>
                    <a:ext uri="{9D8B030D-6E8A-4147-A177-3AD203B41FA5}">
                      <a16:colId xmlns:a16="http://schemas.microsoft.com/office/drawing/2014/main" val="820237253"/>
                    </a:ext>
                  </a:extLst>
                </a:gridCol>
              </a:tblGrid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84211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31351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89572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542486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30425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05545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E16E4545-87BF-DA32-4985-E6E07E19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13638"/>
              </p:ext>
            </p:extLst>
          </p:nvPr>
        </p:nvGraphicFramePr>
        <p:xfrm>
          <a:off x="9864810" y="4512497"/>
          <a:ext cx="1173138" cy="9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38">
                  <a:extLst>
                    <a:ext uri="{9D8B030D-6E8A-4147-A177-3AD203B41FA5}">
                      <a16:colId xmlns:a16="http://schemas.microsoft.com/office/drawing/2014/main" val="252511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680606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1248E-85E7-E030-BAF4-947A893CB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19CA0-CB61-46B3-8DBE-8648844BD8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3" y="6076274"/>
            <a:ext cx="11449433" cy="37752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Note: </a:t>
            </a:r>
            <a:r>
              <a:rPr lang="en-US" dirty="0"/>
              <a:t>Each of the presented studies relies on mRNA expression for LGR5. There is no reliable commercial antibody for LGR5 detection. Studies evaluating LGR5 expression using immunohistochemistry (IHC) have</a:t>
            </a:r>
            <a:br>
              <a:rPr lang="en-US" dirty="0"/>
            </a:br>
            <a:r>
              <a:rPr lang="en-US" dirty="0"/>
              <a:t>produced conflicting results.</a:t>
            </a:r>
            <a:r>
              <a:rPr lang="en-US" baseline="30000" dirty="0"/>
              <a:t>1,2,9 </a:t>
            </a:r>
            <a:br>
              <a:rPr lang="en-US" baseline="30000" dirty="0"/>
            </a:br>
            <a:r>
              <a:rPr lang="en-US" baseline="30000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CRC patients who underwent radical tumor resection; </a:t>
            </a:r>
            <a:r>
              <a:rPr lang="en-US" baseline="30000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CRC stage II patients; </a:t>
            </a:r>
            <a:r>
              <a:rPr lang="en-US" baseline="30000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Patients with oral squamous cell carcinoma (OSCC). CI, confidence interval; HR, hazard ratio.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Leung C et al. </a:t>
            </a:r>
            <a:r>
              <a:rPr lang="en-US" i="1" dirty="0">
                <a:solidFill>
                  <a:prstClr val="black"/>
                </a:solidFill>
              </a:rPr>
              <a:t>Trends Cell Biol</a:t>
            </a:r>
            <a:r>
              <a:rPr lang="en-US" dirty="0">
                <a:solidFill>
                  <a:prstClr val="black"/>
                </a:solidFill>
              </a:rPr>
              <a:t>. 2018;28(5):380-391; 2.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2018;118(11):1410-1418; 3. Xu L et al. </a:t>
            </a:r>
            <a:r>
              <a:rPr lang="en-US" i="1" dirty="0">
                <a:solidFill>
                  <a:prstClr val="black"/>
                </a:solidFill>
              </a:rPr>
              <a:t>Stem Cell </a:t>
            </a:r>
            <a:r>
              <a:rPr lang="en-US" i="1" dirty="0"/>
              <a:t>Res Ther</a:t>
            </a:r>
            <a:r>
              <a:rPr lang="en-US" dirty="0"/>
              <a:t>. 2019;10(1):219; 4. Takahashi H et al. </a:t>
            </a:r>
            <a:r>
              <a:rPr lang="en-US" i="1" dirty="0"/>
              <a:t>Ann Surg Oncol</a:t>
            </a:r>
            <a:r>
              <a:rPr lang="en-US" dirty="0"/>
              <a:t>. 2011;18:1166-74; </a:t>
            </a:r>
            <a:br>
              <a:rPr lang="en-US" dirty="0"/>
            </a:br>
            <a:r>
              <a:rPr lang="en-US" dirty="0"/>
              <a:t>5. Stanisavljević L et al. </a:t>
            </a:r>
            <a:r>
              <a:rPr lang="en-US" i="1" dirty="0"/>
              <a:t>Acta Oncol</a:t>
            </a:r>
            <a:r>
              <a:rPr lang="en-US" dirty="0"/>
              <a:t>. 2016;55:1425-33; 6. Rot S et al. </a:t>
            </a:r>
            <a:r>
              <a:rPr lang="en-US" i="1" dirty="0"/>
              <a:t>BMC Cancer</a:t>
            </a:r>
            <a:r>
              <a:rPr lang="en-US" dirty="0"/>
              <a:t>. 2019;19(1):155; 7.</a:t>
            </a:r>
            <a:r>
              <a:rPr lang="it-IT" dirty="0"/>
              <a:t> Gao F et al. </a:t>
            </a:r>
            <a:r>
              <a:rPr lang="it-IT" i="1" dirty="0"/>
              <a:t>Transl Cancer Res</a:t>
            </a:r>
            <a:r>
              <a:rPr lang="it-IT" dirty="0"/>
              <a:t>. 2019;8(1):203–211; 8. </a:t>
            </a:r>
            <a:r>
              <a:rPr lang="en-US" dirty="0"/>
              <a:t>Zhu Z et al. </a:t>
            </a:r>
            <a:r>
              <a:rPr lang="en-US" i="1" dirty="0"/>
              <a:t>PLoS </a:t>
            </a:r>
            <a:r>
              <a:rPr lang="en-US" i="1" dirty="0">
                <a:solidFill>
                  <a:prstClr val="black"/>
                </a:solidFill>
              </a:rPr>
              <a:t>One. </a:t>
            </a:r>
            <a:r>
              <a:rPr lang="en-US" dirty="0">
                <a:solidFill>
                  <a:prstClr val="black"/>
                </a:solidFill>
              </a:rPr>
              <a:t>2022;17(10):</a:t>
            </a:r>
            <a:r>
              <a:rPr lang="en-US" dirty="0"/>
              <a:t>e0275679;</a:t>
            </a:r>
            <a:br>
              <a:rPr lang="en-US" dirty="0"/>
            </a:br>
            <a:r>
              <a:rPr lang="en-US" dirty="0"/>
              <a:t>9. Mueller N et al. </a:t>
            </a:r>
            <a:r>
              <a:rPr lang="en-US" i="1" dirty="0"/>
              <a:t>Immunother Adv. </a:t>
            </a:r>
            <a:r>
              <a:rPr lang="en-US" dirty="0"/>
              <a:t>2025;5(1):ltaf017.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3CA074-8650-27FF-E92E-7B39AC40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spc="-50" dirty="0"/>
              <a:t>Overexpression of LGR5 Occurs Across Carcinomas and </a:t>
            </a:r>
            <a:br>
              <a:rPr lang="en-US" spc="-50" dirty="0"/>
            </a:br>
            <a:r>
              <a:rPr lang="en-US" spc="-50" dirty="0"/>
              <a:t>Has Been Associated With Poor Outcomes</a:t>
            </a:r>
            <a:r>
              <a:rPr lang="en-US" spc="-50" baseline="30000" dirty="0"/>
              <a:t>1–8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B601DD-B5A1-FCD5-FF28-86AB4613A9DC}"/>
              </a:ext>
            </a:extLst>
          </p:cNvPr>
          <p:cNvSpPr/>
          <p:nvPr/>
        </p:nvSpPr>
        <p:spPr>
          <a:xfrm>
            <a:off x="4394779" y="1217486"/>
            <a:ext cx="3403604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EDC650-FEBE-E8A1-E3D6-DD5CAF718EC8}"/>
              </a:ext>
            </a:extLst>
          </p:cNvPr>
          <p:cNvSpPr/>
          <p:nvPr/>
        </p:nvSpPr>
        <p:spPr>
          <a:xfrm>
            <a:off x="4394710" y="1217486"/>
            <a:ext cx="3403677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459CEA60-A773-9FA3-E5B6-470ECC6DC6EA}"/>
              </a:ext>
            </a:extLst>
          </p:cNvPr>
          <p:cNvSpPr/>
          <p:nvPr/>
        </p:nvSpPr>
        <p:spPr>
          <a:xfrm>
            <a:off x="4394702" y="1217486"/>
            <a:ext cx="3403682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982A1-B337-9AD1-C591-B88FE79AE150}"/>
              </a:ext>
            </a:extLst>
          </p:cNvPr>
          <p:cNvSpPr txBox="1"/>
          <p:nvPr/>
        </p:nvSpPr>
        <p:spPr>
          <a:xfrm>
            <a:off x="4966016" y="1350553"/>
            <a:ext cx="284130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 and neck cancer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6F509A5-4FA6-A551-43E3-FFBD7B71D802}"/>
              </a:ext>
            </a:extLst>
          </p:cNvPr>
          <p:cNvSpPr/>
          <p:nvPr/>
        </p:nvSpPr>
        <p:spPr>
          <a:xfrm>
            <a:off x="8329402" y="1217486"/>
            <a:ext cx="3403683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BEBD3-E832-D4E4-15EA-62A158BAFEB5}"/>
              </a:ext>
            </a:extLst>
          </p:cNvPr>
          <p:cNvSpPr txBox="1"/>
          <p:nvPr/>
        </p:nvSpPr>
        <p:spPr>
          <a:xfrm>
            <a:off x="8900716" y="1350553"/>
            <a:ext cx="284130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Lung cancer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2258F5-39E5-C2D1-E70C-ADC0EEED142E}"/>
              </a:ext>
            </a:extLst>
          </p:cNvPr>
          <p:cNvSpPr txBox="1"/>
          <p:nvPr/>
        </p:nvSpPr>
        <p:spPr>
          <a:xfrm>
            <a:off x="4555140" y="1956299"/>
            <a:ext cx="3082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866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 overexpression was associated with poorer OS</a:t>
            </a:r>
            <a:r>
              <a:rPr lang="en-US" sz="1400" b="1" baseline="30000" dirty="0">
                <a:solidFill>
                  <a:srgbClr val="866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B1EFAAD-C3D1-5790-CDB7-3D227F6EC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98215"/>
              </p:ext>
            </p:extLst>
          </p:nvPr>
        </p:nvGraphicFramePr>
        <p:xfrm>
          <a:off x="4595176" y="2438950"/>
          <a:ext cx="437385" cy="252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385">
                  <a:extLst>
                    <a:ext uri="{9D8B030D-6E8A-4147-A177-3AD203B41FA5}">
                      <a16:colId xmlns:a16="http://schemas.microsoft.com/office/drawing/2014/main" val="2954424859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3205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273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1779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2911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3419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356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B3C5A60-7CAC-94A3-9624-EF07A1B4E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52322"/>
              </p:ext>
            </p:extLst>
          </p:nvPr>
        </p:nvGraphicFramePr>
        <p:xfrm>
          <a:off x="4935635" y="4816537"/>
          <a:ext cx="2588712" cy="29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16">
                  <a:extLst>
                    <a:ext uri="{9D8B030D-6E8A-4147-A177-3AD203B41FA5}">
                      <a16:colId xmlns:a16="http://schemas.microsoft.com/office/drawing/2014/main" val="1974555073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3722928535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4155379270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4220943211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3570284537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1377049123"/>
                    </a:ext>
                  </a:extLst>
                </a:gridCol>
                <a:gridCol w="369816">
                  <a:extLst>
                    <a:ext uri="{9D8B030D-6E8A-4147-A177-3AD203B41FA5}">
                      <a16:colId xmlns:a16="http://schemas.microsoft.com/office/drawing/2014/main" val="3586112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889829"/>
                  </a:ext>
                </a:extLst>
              </a:tr>
              <a:tr h="157425">
                <a:tc gridSpan="7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934053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801A110B-172A-C508-6716-067F70C23D04}"/>
              </a:ext>
            </a:extLst>
          </p:cNvPr>
          <p:cNvGrpSpPr/>
          <p:nvPr/>
        </p:nvGrpSpPr>
        <p:grpSpPr>
          <a:xfrm>
            <a:off x="5061435" y="2542539"/>
            <a:ext cx="2375230" cy="2137749"/>
            <a:chOff x="5144562" y="2863849"/>
            <a:chExt cx="2853139" cy="213774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22B632-D6E4-D5B3-79A3-4EEC9CC733B0}"/>
                </a:ext>
              </a:extLst>
            </p:cNvPr>
            <p:cNvSpPr/>
            <p:nvPr/>
          </p:nvSpPr>
          <p:spPr>
            <a:xfrm>
              <a:off x="5144562" y="2870402"/>
              <a:ext cx="2853139" cy="2131196"/>
            </a:xfrm>
            <a:prstGeom prst="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2">
              <a:extLst>
                <a:ext uri="{FF2B5EF4-FFF2-40B4-BE49-F238E27FC236}">
                  <a16:creationId xmlns:a16="http://schemas.microsoft.com/office/drawing/2014/main" id="{BD7F488D-6007-FFB3-6174-A5CF71271713}"/>
                </a:ext>
              </a:extLst>
            </p:cNvPr>
            <p:cNvSpPr/>
            <p:nvPr/>
          </p:nvSpPr>
          <p:spPr>
            <a:xfrm>
              <a:off x="5144562" y="2863849"/>
              <a:ext cx="2853139" cy="2137749"/>
            </a:xfrm>
            <a:custGeom>
              <a:avLst/>
              <a:gdLst>
                <a:gd name="connsiteX0" fmla="*/ 0 w 2877094"/>
                <a:gd name="connsiteY0" fmla="*/ 0 h 2106386"/>
                <a:gd name="connsiteX1" fmla="*/ 3266 w 2877094"/>
                <a:gd name="connsiteY1" fmla="*/ 2106386 h 2106386"/>
                <a:gd name="connsiteX2" fmla="*/ 2877094 w 2877094"/>
                <a:gd name="connsiteY2" fmla="*/ 2106386 h 21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7094" h="2106386">
                  <a:moveTo>
                    <a:pt x="0" y="0"/>
                  </a:moveTo>
                  <a:cubicBezTo>
                    <a:pt x="1089" y="702129"/>
                    <a:pt x="2177" y="1404257"/>
                    <a:pt x="3266" y="2106386"/>
                  </a:cubicBezTo>
                  <a:lnTo>
                    <a:pt x="2877094" y="2106386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EE4FDB-3481-78C7-DF90-6E6AD0C39729}"/>
                </a:ext>
              </a:extLst>
            </p:cNvPr>
            <p:cNvGrpSpPr/>
            <p:nvPr/>
          </p:nvGrpSpPr>
          <p:grpSpPr>
            <a:xfrm>
              <a:off x="5255659" y="2886733"/>
              <a:ext cx="2400692" cy="1647776"/>
              <a:chOff x="3389617" y="1798732"/>
              <a:chExt cx="4423953" cy="3020286"/>
            </a:xfrm>
          </p:grpSpPr>
          <p:sp>
            <p:nvSpPr>
              <p:cNvPr id="38" name="Freeform: Shape 15">
                <a:extLst>
                  <a:ext uri="{FF2B5EF4-FFF2-40B4-BE49-F238E27FC236}">
                    <a16:creationId xmlns:a16="http://schemas.microsoft.com/office/drawing/2014/main" id="{9D721905-4027-CD28-D019-F7A0C4063C8B}"/>
                  </a:ext>
                </a:extLst>
              </p:cNvPr>
              <p:cNvSpPr/>
              <p:nvPr/>
            </p:nvSpPr>
            <p:spPr>
              <a:xfrm>
                <a:off x="3389617" y="1798732"/>
                <a:ext cx="4421342" cy="2406040"/>
              </a:xfrm>
              <a:custGeom>
                <a:avLst/>
                <a:gdLst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1002 w 4399402"/>
                  <a:gd name="connsiteY15" fmla="*/ 1560723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06766 w 4399402"/>
                  <a:gd name="connsiteY18" fmla="*/ 1501966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13831 w 4399402"/>
                  <a:gd name="connsiteY26" fmla="*/ 1230217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66939 w 4399402"/>
                  <a:gd name="connsiteY30" fmla="*/ 1086998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1002 w 4399402"/>
                  <a:gd name="connsiteY15" fmla="*/ 1560723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7430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13831 w 4399402"/>
                  <a:gd name="connsiteY26" fmla="*/ 1230217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66939 w 4399402"/>
                  <a:gd name="connsiteY30" fmla="*/ 1086998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1002 w 4399402"/>
                  <a:gd name="connsiteY15" fmla="*/ 1560723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13831 w 4399402"/>
                  <a:gd name="connsiteY26" fmla="*/ 1230217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66939 w 4399402"/>
                  <a:gd name="connsiteY30" fmla="*/ 1086998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13831 w 4399402"/>
                  <a:gd name="connsiteY26" fmla="*/ 1230217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66939 w 4399402"/>
                  <a:gd name="connsiteY30" fmla="*/ 1086998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66939 w 4399402"/>
                  <a:gd name="connsiteY30" fmla="*/ 1086998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23441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7735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84742 w 4399402"/>
                  <a:gd name="connsiteY46" fmla="*/ 396607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95479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46892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1580 w 4399402"/>
                  <a:gd name="connsiteY52" fmla="*/ 154035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42371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3999123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4001505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6255 w 4399402"/>
                  <a:gd name="connsiteY12" fmla="*/ 1748010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4001505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3874 w 4399402"/>
                  <a:gd name="connsiteY12" fmla="*/ 1752773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88125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4001505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3874 w 4399402"/>
                  <a:gd name="connsiteY12" fmla="*/ 1752773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56202 w 4399402"/>
                  <a:gd name="connsiteY20" fmla="*/ 1450554 h 2401677"/>
                  <a:gd name="connsiteX21" fmla="*/ 1652530 w 4399402"/>
                  <a:gd name="connsiteY21" fmla="*/ 1392888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4001505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3874 w 4399402"/>
                  <a:gd name="connsiteY12" fmla="*/ 1752773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49058 w 4399402"/>
                  <a:gd name="connsiteY20" fmla="*/ 1455317 h 2401677"/>
                  <a:gd name="connsiteX21" fmla="*/ 1652530 w 4399402"/>
                  <a:gd name="connsiteY21" fmla="*/ 1392888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399402 w 4399402"/>
                  <a:gd name="connsiteY0" fmla="*/ 2401677 h 2401677"/>
                  <a:gd name="connsiteX1" fmla="*/ 4395730 w 4399402"/>
                  <a:gd name="connsiteY1" fmla="*/ 2251113 h 2401677"/>
                  <a:gd name="connsiteX2" fmla="*/ 4006467 w 4399402"/>
                  <a:gd name="connsiteY2" fmla="*/ 2251113 h 2401677"/>
                  <a:gd name="connsiteX3" fmla="*/ 4001505 w 4399402"/>
                  <a:gd name="connsiteY3" fmla="*/ 2122583 h 2401677"/>
                  <a:gd name="connsiteX4" fmla="*/ 3536414 w 4399402"/>
                  <a:gd name="connsiteY4" fmla="*/ 2122583 h 2401677"/>
                  <a:gd name="connsiteX5" fmla="*/ 3540086 w 4399402"/>
                  <a:gd name="connsiteY5" fmla="*/ 2012414 h 2401677"/>
                  <a:gd name="connsiteX6" fmla="*/ 3462968 w 4399402"/>
                  <a:gd name="connsiteY6" fmla="*/ 2016087 h 2401677"/>
                  <a:gd name="connsiteX7" fmla="*/ 3459296 w 4399402"/>
                  <a:gd name="connsiteY7" fmla="*/ 1909590 h 2401677"/>
                  <a:gd name="connsiteX8" fmla="*/ 3294043 w 4399402"/>
                  <a:gd name="connsiteY8" fmla="*/ 1913263 h 2401677"/>
                  <a:gd name="connsiteX9" fmla="*/ 3294043 w 4399402"/>
                  <a:gd name="connsiteY9" fmla="*/ 1828800 h 2401677"/>
                  <a:gd name="connsiteX10" fmla="*/ 2438400 w 4399402"/>
                  <a:gd name="connsiteY10" fmla="*/ 1817783 h 2401677"/>
                  <a:gd name="connsiteX11" fmla="*/ 2438400 w 4399402"/>
                  <a:gd name="connsiteY11" fmla="*/ 1751682 h 2401677"/>
                  <a:gd name="connsiteX12" fmla="*/ 2123874 w 4399402"/>
                  <a:gd name="connsiteY12" fmla="*/ 1752773 h 2401677"/>
                  <a:gd name="connsiteX13" fmla="*/ 2126255 w 4399402"/>
                  <a:gd name="connsiteY13" fmla="*/ 1626824 h 2401677"/>
                  <a:gd name="connsiteX14" fmla="*/ 1964674 w 4399402"/>
                  <a:gd name="connsiteY14" fmla="*/ 1623152 h 2401677"/>
                  <a:gd name="connsiteX15" fmla="*/ 1968146 w 4399402"/>
                  <a:gd name="connsiteY15" fmla="*/ 1563104 h 2401677"/>
                  <a:gd name="connsiteX16" fmla="*/ 1894901 w 4399402"/>
                  <a:gd name="connsiteY16" fmla="*/ 1564395 h 2401677"/>
                  <a:gd name="connsiteX17" fmla="*/ 1894901 w 4399402"/>
                  <a:gd name="connsiteY17" fmla="*/ 1509311 h 2401677"/>
                  <a:gd name="connsiteX18" fmla="*/ 1810287 w 4399402"/>
                  <a:gd name="connsiteY18" fmla="*/ 1509963 h 2401677"/>
                  <a:gd name="connsiteX19" fmla="*/ 1810438 w 4399402"/>
                  <a:gd name="connsiteY19" fmla="*/ 1450554 h 2401677"/>
                  <a:gd name="connsiteX20" fmla="*/ 1649058 w 4399402"/>
                  <a:gd name="connsiteY20" fmla="*/ 1448173 h 2401677"/>
                  <a:gd name="connsiteX21" fmla="*/ 1652530 w 4399402"/>
                  <a:gd name="connsiteY21" fmla="*/ 1392888 h 2401677"/>
                  <a:gd name="connsiteX22" fmla="*/ 1575412 w 4399402"/>
                  <a:gd name="connsiteY22" fmla="*/ 1391798 h 2401677"/>
                  <a:gd name="connsiteX23" fmla="*/ 1575412 w 4399402"/>
                  <a:gd name="connsiteY23" fmla="*/ 1288973 h 2401677"/>
                  <a:gd name="connsiteX24" fmla="*/ 1498294 w 4399402"/>
                  <a:gd name="connsiteY24" fmla="*/ 1288973 h 2401677"/>
                  <a:gd name="connsiteX25" fmla="*/ 1498294 w 4399402"/>
                  <a:gd name="connsiteY25" fmla="*/ 1241234 h 2401677"/>
                  <a:gd name="connsiteX26" fmla="*/ 1423356 w 4399402"/>
                  <a:gd name="connsiteY26" fmla="*/ 1242123 h 2401677"/>
                  <a:gd name="connsiteX27" fmla="*/ 1421176 w 4399402"/>
                  <a:gd name="connsiteY27" fmla="*/ 1189822 h 2401677"/>
                  <a:gd name="connsiteX28" fmla="*/ 1344057 w 4399402"/>
                  <a:gd name="connsiteY28" fmla="*/ 1189822 h 2401677"/>
                  <a:gd name="connsiteX29" fmla="*/ 1340385 w 4399402"/>
                  <a:gd name="connsiteY29" fmla="*/ 1094342 h 2401677"/>
                  <a:gd name="connsiteX30" fmla="*/ 1257414 w 4399402"/>
                  <a:gd name="connsiteY30" fmla="*/ 1096523 h 2401677"/>
                  <a:gd name="connsiteX31" fmla="*/ 1259595 w 4399402"/>
                  <a:gd name="connsiteY31" fmla="*/ 1006207 h 2401677"/>
                  <a:gd name="connsiteX32" fmla="*/ 1182477 w 4399402"/>
                  <a:gd name="connsiteY32" fmla="*/ 1009879 h 2401677"/>
                  <a:gd name="connsiteX33" fmla="*/ 1182477 w 4399402"/>
                  <a:gd name="connsiteY33" fmla="*/ 965812 h 2401677"/>
                  <a:gd name="connsiteX34" fmla="*/ 1105359 w 4399402"/>
                  <a:gd name="connsiteY34" fmla="*/ 965812 h 2401677"/>
                  <a:gd name="connsiteX35" fmla="*/ 1101686 w 4399402"/>
                  <a:gd name="connsiteY35" fmla="*/ 885022 h 2401677"/>
                  <a:gd name="connsiteX36" fmla="*/ 870332 w 4399402"/>
                  <a:gd name="connsiteY36" fmla="*/ 881349 h 2401677"/>
                  <a:gd name="connsiteX37" fmla="*/ 870332 w 4399402"/>
                  <a:gd name="connsiteY37" fmla="*/ 804231 h 2401677"/>
                  <a:gd name="connsiteX38" fmla="*/ 793214 w 4399402"/>
                  <a:gd name="connsiteY38" fmla="*/ 804231 h 2401677"/>
                  <a:gd name="connsiteX39" fmla="*/ 796886 w 4399402"/>
                  <a:gd name="connsiteY39" fmla="*/ 730786 h 2401677"/>
                  <a:gd name="connsiteX40" fmla="*/ 716096 w 4399402"/>
                  <a:gd name="connsiteY40" fmla="*/ 732966 h 2401677"/>
                  <a:gd name="connsiteX41" fmla="*/ 716096 w 4399402"/>
                  <a:gd name="connsiteY41" fmla="*/ 690591 h 2401677"/>
                  <a:gd name="connsiteX42" fmla="*/ 635306 w 4399402"/>
                  <a:gd name="connsiteY42" fmla="*/ 694063 h 2401677"/>
                  <a:gd name="connsiteX43" fmla="*/ 635306 w 4399402"/>
                  <a:gd name="connsiteY43" fmla="*/ 572877 h 2401677"/>
                  <a:gd name="connsiteX44" fmla="*/ 550843 w 4399402"/>
                  <a:gd name="connsiteY44" fmla="*/ 572877 h 2401677"/>
                  <a:gd name="connsiteX45" fmla="*/ 554515 w 4399402"/>
                  <a:gd name="connsiteY45" fmla="*/ 400279 h 2401677"/>
                  <a:gd name="connsiteX46" fmla="*/ 477598 w 4399402"/>
                  <a:gd name="connsiteY46" fmla="*/ 398988 h 2401677"/>
                  <a:gd name="connsiteX47" fmla="*/ 473725 w 4399402"/>
                  <a:gd name="connsiteY47" fmla="*/ 264405 h 2401677"/>
                  <a:gd name="connsiteX48" fmla="*/ 319489 w 4399402"/>
                  <a:gd name="connsiteY48" fmla="*/ 264405 h 2401677"/>
                  <a:gd name="connsiteX49" fmla="*/ 319489 w 4399402"/>
                  <a:gd name="connsiteY49" fmla="*/ 209320 h 2401677"/>
                  <a:gd name="connsiteX50" fmla="*/ 239990 w 4399402"/>
                  <a:gd name="connsiteY50" fmla="*/ 205648 h 2401677"/>
                  <a:gd name="connsiteX51" fmla="*/ 246043 w 4399402"/>
                  <a:gd name="connsiteY51" fmla="*/ 150564 h 2401677"/>
                  <a:gd name="connsiteX52" fmla="*/ 163961 w 4399402"/>
                  <a:gd name="connsiteY52" fmla="*/ 149273 h 2401677"/>
                  <a:gd name="connsiteX53" fmla="*/ 165253 w 4399402"/>
                  <a:gd name="connsiteY53" fmla="*/ 121186 h 2401677"/>
                  <a:gd name="connsiteX54" fmla="*/ 88335 w 4399402"/>
                  <a:gd name="connsiteY54" fmla="*/ 121186 h 2401677"/>
                  <a:gd name="connsiteX55" fmla="*/ 88135 w 4399402"/>
                  <a:gd name="connsiteY55" fmla="*/ 0 h 2401677"/>
                  <a:gd name="connsiteX56" fmla="*/ 0 w 4399402"/>
                  <a:gd name="connsiteY56" fmla="*/ 0 h 2401677"/>
                  <a:gd name="connsiteX0" fmla="*/ 4430119 w 4430119"/>
                  <a:gd name="connsiteY0" fmla="*/ 2406041 h 2406041"/>
                  <a:gd name="connsiteX1" fmla="*/ 4426447 w 4430119"/>
                  <a:gd name="connsiteY1" fmla="*/ 2255477 h 2406041"/>
                  <a:gd name="connsiteX2" fmla="*/ 4037184 w 4430119"/>
                  <a:gd name="connsiteY2" fmla="*/ 2255477 h 2406041"/>
                  <a:gd name="connsiteX3" fmla="*/ 4032222 w 4430119"/>
                  <a:gd name="connsiteY3" fmla="*/ 2126947 h 2406041"/>
                  <a:gd name="connsiteX4" fmla="*/ 3567131 w 4430119"/>
                  <a:gd name="connsiteY4" fmla="*/ 2126947 h 2406041"/>
                  <a:gd name="connsiteX5" fmla="*/ 3570803 w 4430119"/>
                  <a:gd name="connsiteY5" fmla="*/ 2016778 h 2406041"/>
                  <a:gd name="connsiteX6" fmla="*/ 3493685 w 4430119"/>
                  <a:gd name="connsiteY6" fmla="*/ 2020451 h 2406041"/>
                  <a:gd name="connsiteX7" fmla="*/ 3490013 w 4430119"/>
                  <a:gd name="connsiteY7" fmla="*/ 1913954 h 2406041"/>
                  <a:gd name="connsiteX8" fmla="*/ 3324760 w 4430119"/>
                  <a:gd name="connsiteY8" fmla="*/ 1917627 h 2406041"/>
                  <a:gd name="connsiteX9" fmla="*/ 3324760 w 4430119"/>
                  <a:gd name="connsiteY9" fmla="*/ 1833164 h 2406041"/>
                  <a:gd name="connsiteX10" fmla="*/ 2469117 w 4430119"/>
                  <a:gd name="connsiteY10" fmla="*/ 1822147 h 2406041"/>
                  <a:gd name="connsiteX11" fmla="*/ 2469117 w 4430119"/>
                  <a:gd name="connsiteY11" fmla="*/ 1756046 h 2406041"/>
                  <a:gd name="connsiteX12" fmla="*/ 2154591 w 4430119"/>
                  <a:gd name="connsiteY12" fmla="*/ 1757137 h 2406041"/>
                  <a:gd name="connsiteX13" fmla="*/ 2156972 w 4430119"/>
                  <a:gd name="connsiteY13" fmla="*/ 1631188 h 2406041"/>
                  <a:gd name="connsiteX14" fmla="*/ 1995391 w 4430119"/>
                  <a:gd name="connsiteY14" fmla="*/ 1627516 h 2406041"/>
                  <a:gd name="connsiteX15" fmla="*/ 1998863 w 4430119"/>
                  <a:gd name="connsiteY15" fmla="*/ 1567468 h 2406041"/>
                  <a:gd name="connsiteX16" fmla="*/ 1925618 w 4430119"/>
                  <a:gd name="connsiteY16" fmla="*/ 1568759 h 2406041"/>
                  <a:gd name="connsiteX17" fmla="*/ 1925618 w 4430119"/>
                  <a:gd name="connsiteY17" fmla="*/ 1513675 h 2406041"/>
                  <a:gd name="connsiteX18" fmla="*/ 1841004 w 4430119"/>
                  <a:gd name="connsiteY18" fmla="*/ 1514327 h 2406041"/>
                  <a:gd name="connsiteX19" fmla="*/ 1841155 w 4430119"/>
                  <a:gd name="connsiteY19" fmla="*/ 1454918 h 2406041"/>
                  <a:gd name="connsiteX20" fmla="*/ 1679775 w 4430119"/>
                  <a:gd name="connsiteY20" fmla="*/ 1452537 h 2406041"/>
                  <a:gd name="connsiteX21" fmla="*/ 1683247 w 4430119"/>
                  <a:gd name="connsiteY21" fmla="*/ 1397252 h 2406041"/>
                  <a:gd name="connsiteX22" fmla="*/ 1606129 w 4430119"/>
                  <a:gd name="connsiteY22" fmla="*/ 1396162 h 2406041"/>
                  <a:gd name="connsiteX23" fmla="*/ 1606129 w 4430119"/>
                  <a:gd name="connsiteY23" fmla="*/ 1293337 h 2406041"/>
                  <a:gd name="connsiteX24" fmla="*/ 1529011 w 4430119"/>
                  <a:gd name="connsiteY24" fmla="*/ 1293337 h 2406041"/>
                  <a:gd name="connsiteX25" fmla="*/ 1529011 w 4430119"/>
                  <a:gd name="connsiteY25" fmla="*/ 1245598 h 2406041"/>
                  <a:gd name="connsiteX26" fmla="*/ 1454073 w 4430119"/>
                  <a:gd name="connsiteY26" fmla="*/ 1246487 h 2406041"/>
                  <a:gd name="connsiteX27" fmla="*/ 1451893 w 4430119"/>
                  <a:gd name="connsiteY27" fmla="*/ 1194186 h 2406041"/>
                  <a:gd name="connsiteX28" fmla="*/ 1374774 w 4430119"/>
                  <a:gd name="connsiteY28" fmla="*/ 1194186 h 2406041"/>
                  <a:gd name="connsiteX29" fmla="*/ 1371102 w 4430119"/>
                  <a:gd name="connsiteY29" fmla="*/ 1098706 h 2406041"/>
                  <a:gd name="connsiteX30" fmla="*/ 1288131 w 4430119"/>
                  <a:gd name="connsiteY30" fmla="*/ 1100887 h 2406041"/>
                  <a:gd name="connsiteX31" fmla="*/ 1290312 w 4430119"/>
                  <a:gd name="connsiteY31" fmla="*/ 1010571 h 2406041"/>
                  <a:gd name="connsiteX32" fmla="*/ 1213194 w 4430119"/>
                  <a:gd name="connsiteY32" fmla="*/ 1014243 h 2406041"/>
                  <a:gd name="connsiteX33" fmla="*/ 1213194 w 4430119"/>
                  <a:gd name="connsiteY33" fmla="*/ 970176 h 2406041"/>
                  <a:gd name="connsiteX34" fmla="*/ 1136076 w 4430119"/>
                  <a:gd name="connsiteY34" fmla="*/ 970176 h 2406041"/>
                  <a:gd name="connsiteX35" fmla="*/ 1132403 w 4430119"/>
                  <a:gd name="connsiteY35" fmla="*/ 889386 h 2406041"/>
                  <a:gd name="connsiteX36" fmla="*/ 901049 w 4430119"/>
                  <a:gd name="connsiteY36" fmla="*/ 885713 h 2406041"/>
                  <a:gd name="connsiteX37" fmla="*/ 901049 w 4430119"/>
                  <a:gd name="connsiteY37" fmla="*/ 808595 h 2406041"/>
                  <a:gd name="connsiteX38" fmla="*/ 823931 w 4430119"/>
                  <a:gd name="connsiteY38" fmla="*/ 808595 h 2406041"/>
                  <a:gd name="connsiteX39" fmla="*/ 827603 w 4430119"/>
                  <a:gd name="connsiteY39" fmla="*/ 735150 h 2406041"/>
                  <a:gd name="connsiteX40" fmla="*/ 746813 w 4430119"/>
                  <a:gd name="connsiteY40" fmla="*/ 737330 h 2406041"/>
                  <a:gd name="connsiteX41" fmla="*/ 746813 w 4430119"/>
                  <a:gd name="connsiteY41" fmla="*/ 694955 h 2406041"/>
                  <a:gd name="connsiteX42" fmla="*/ 666023 w 4430119"/>
                  <a:gd name="connsiteY42" fmla="*/ 698427 h 2406041"/>
                  <a:gd name="connsiteX43" fmla="*/ 666023 w 4430119"/>
                  <a:gd name="connsiteY43" fmla="*/ 577241 h 2406041"/>
                  <a:gd name="connsiteX44" fmla="*/ 581560 w 4430119"/>
                  <a:gd name="connsiteY44" fmla="*/ 577241 h 2406041"/>
                  <a:gd name="connsiteX45" fmla="*/ 585232 w 4430119"/>
                  <a:gd name="connsiteY45" fmla="*/ 404643 h 2406041"/>
                  <a:gd name="connsiteX46" fmla="*/ 508315 w 4430119"/>
                  <a:gd name="connsiteY46" fmla="*/ 403352 h 2406041"/>
                  <a:gd name="connsiteX47" fmla="*/ 504442 w 4430119"/>
                  <a:gd name="connsiteY47" fmla="*/ 268769 h 2406041"/>
                  <a:gd name="connsiteX48" fmla="*/ 350206 w 4430119"/>
                  <a:gd name="connsiteY48" fmla="*/ 268769 h 2406041"/>
                  <a:gd name="connsiteX49" fmla="*/ 350206 w 4430119"/>
                  <a:gd name="connsiteY49" fmla="*/ 213684 h 2406041"/>
                  <a:gd name="connsiteX50" fmla="*/ 270707 w 4430119"/>
                  <a:gd name="connsiteY50" fmla="*/ 210012 h 2406041"/>
                  <a:gd name="connsiteX51" fmla="*/ 276760 w 4430119"/>
                  <a:gd name="connsiteY51" fmla="*/ 154928 h 2406041"/>
                  <a:gd name="connsiteX52" fmla="*/ 194678 w 4430119"/>
                  <a:gd name="connsiteY52" fmla="*/ 153637 h 2406041"/>
                  <a:gd name="connsiteX53" fmla="*/ 195970 w 4430119"/>
                  <a:gd name="connsiteY53" fmla="*/ 125550 h 2406041"/>
                  <a:gd name="connsiteX54" fmla="*/ 119052 w 4430119"/>
                  <a:gd name="connsiteY54" fmla="*/ 125550 h 2406041"/>
                  <a:gd name="connsiteX55" fmla="*/ 118852 w 4430119"/>
                  <a:gd name="connsiteY55" fmla="*/ 4364 h 2406041"/>
                  <a:gd name="connsiteX56" fmla="*/ 0 w 4430119"/>
                  <a:gd name="connsiteY56" fmla="*/ 0 h 2406041"/>
                  <a:gd name="connsiteX0" fmla="*/ 4421342 w 4421342"/>
                  <a:gd name="connsiteY0" fmla="*/ 2401677 h 2401677"/>
                  <a:gd name="connsiteX1" fmla="*/ 4417670 w 4421342"/>
                  <a:gd name="connsiteY1" fmla="*/ 2251113 h 2401677"/>
                  <a:gd name="connsiteX2" fmla="*/ 4028407 w 4421342"/>
                  <a:gd name="connsiteY2" fmla="*/ 2251113 h 2401677"/>
                  <a:gd name="connsiteX3" fmla="*/ 4023445 w 4421342"/>
                  <a:gd name="connsiteY3" fmla="*/ 2122583 h 2401677"/>
                  <a:gd name="connsiteX4" fmla="*/ 3558354 w 4421342"/>
                  <a:gd name="connsiteY4" fmla="*/ 2122583 h 2401677"/>
                  <a:gd name="connsiteX5" fmla="*/ 3562026 w 4421342"/>
                  <a:gd name="connsiteY5" fmla="*/ 2012414 h 2401677"/>
                  <a:gd name="connsiteX6" fmla="*/ 3484908 w 4421342"/>
                  <a:gd name="connsiteY6" fmla="*/ 2016087 h 2401677"/>
                  <a:gd name="connsiteX7" fmla="*/ 3481236 w 4421342"/>
                  <a:gd name="connsiteY7" fmla="*/ 1909590 h 2401677"/>
                  <a:gd name="connsiteX8" fmla="*/ 3315983 w 4421342"/>
                  <a:gd name="connsiteY8" fmla="*/ 1913263 h 2401677"/>
                  <a:gd name="connsiteX9" fmla="*/ 3315983 w 4421342"/>
                  <a:gd name="connsiteY9" fmla="*/ 1828800 h 2401677"/>
                  <a:gd name="connsiteX10" fmla="*/ 2460340 w 4421342"/>
                  <a:gd name="connsiteY10" fmla="*/ 1817783 h 2401677"/>
                  <a:gd name="connsiteX11" fmla="*/ 2460340 w 4421342"/>
                  <a:gd name="connsiteY11" fmla="*/ 1751682 h 2401677"/>
                  <a:gd name="connsiteX12" fmla="*/ 2145814 w 4421342"/>
                  <a:gd name="connsiteY12" fmla="*/ 1752773 h 2401677"/>
                  <a:gd name="connsiteX13" fmla="*/ 2148195 w 4421342"/>
                  <a:gd name="connsiteY13" fmla="*/ 1626824 h 2401677"/>
                  <a:gd name="connsiteX14" fmla="*/ 1986614 w 4421342"/>
                  <a:gd name="connsiteY14" fmla="*/ 1623152 h 2401677"/>
                  <a:gd name="connsiteX15" fmla="*/ 1990086 w 4421342"/>
                  <a:gd name="connsiteY15" fmla="*/ 1563104 h 2401677"/>
                  <a:gd name="connsiteX16" fmla="*/ 1916841 w 4421342"/>
                  <a:gd name="connsiteY16" fmla="*/ 1564395 h 2401677"/>
                  <a:gd name="connsiteX17" fmla="*/ 1916841 w 4421342"/>
                  <a:gd name="connsiteY17" fmla="*/ 1509311 h 2401677"/>
                  <a:gd name="connsiteX18" fmla="*/ 1832227 w 4421342"/>
                  <a:gd name="connsiteY18" fmla="*/ 1509963 h 2401677"/>
                  <a:gd name="connsiteX19" fmla="*/ 1832378 w 4421342"/>
                  <a:gd name="connsiteY19" fmla="*/ 1450554 h 2401677"/>
                  <a:gd name="connsiteX20" fmla="*/ 1670998 w 4421342"/>
                  <a:gd name="connsiteY20" fmla="*/ 1448173 h 2401677"/>
                  <a:gd name="connsiteX21" fmla="*/ 1674470 w 4421342"/>
                  <a:gd name="connsiteY21" fmla="*/ 1392888 h 2401677"/>
                  <a:gd name="connsiteX22" fmla="*/ 1597352 w 4421342"/>
                  <a:gd name="connsiteY22" fmla="*/ 1391798 h 2401677"/>
                  <a:gd name="connsiteX23" fmla="*/ 1597352 w 4421342"/>
                  <a:gd name="connsiteY23" fmla="*/ 1288973 h 2401677"/>
                  <a:gd name="connsiteX24" fmla="*/ 1520234 w 4421342"/>
                  <a:gd name="connsiteY24" fmla="*/ 1288973 h 2401677"/>
                  <a:gd name="connsiteX25" fmla="*/ 1520234 w 4421342"/>
                  <a:gd name="connsiteY25" fmla="*/ 1241234 h 2401677"/>
                  <a:gd name="connsiteX26" fmla="*/ 1445296 w 4421342"/>
                  <a:gd name="connsiteY26" fmla="*/ 1242123 h 2401677"/>
                  <a:gd name="connsiteX27" fmla="*/ 1443116 w 4421342"/>
                  <a:gd name="connsiteY27" fmla="*/ 1189822 h 2401677"/>
                  <a:gd name="connsiteX28" fmla="*/ 1365997 w 4421342"/>
                  <a:gd name="connsiteY28" fmla="*/ 1189822 h 2401677"/>
                  <a:gd name="connsiteX29" fmla="*/ 1362325 w 4421342"/>
                  <a:gd name="connsiteY29" fmla="*/ 1094342 h 2401677"/>
                  <a:gd name="connsiteX30" fmla="*/ 1279354 w 4421342"/>
                  <a:gd name="connsiteY30" fmla="*/ 1096523 h 2401677"/>
                  <a:gd name="connsiteX31" fmla="*/ 1281535 w 4421342"/>
                  <a:gd name="connsiteY31" fmla="*/ 1006207 h 2401677"/>
                  <a:gd name="connsiteX32" fmla="*/ 1204417 w 4421342"/>
                  <a:gd name="connsiteY32" fmla="*/ 1009879 h 2401677"/>
                  <a:gd name="connsiteX33" fmla="*/ 1204417 w 4421342"/>
                  <a:gd name="connsiteY33" fmla="*/ 965812 h 2401677"/>
                  <a:gd name="connsiteX34" fmla="*/ 1127299 w 4421342"/>
                  <a:gd name="connsiteY34" fmla="*/ 965812 h 2401677"/>
                  <a:gd name="connsiteX35" fmla="*/ 1123626 w 4421342"/>
                  <a:gd name="connsiteY35" fmla="*/ 885022 h 2401677"/>
                  <a:gd name="connsiteX36" fmla="*/ 892272 w 4421342"/>
                  <a:gd name="connsiteY36" fmla="*/ 881349 h 2401677"/>
                  <a:gd name="connsiteX37" fmla="*/ 892272 w 4421342"/>
                  <a:gd name="connsiteY37" fmla="*/ 804231 h 2401677"/>
                  <a:gd name="connsiteX38" fmla="*/ 815154 w 4421342"/>
                  <a:gd name="connsiteY38" fmla="*/ 804231 h 2401677"/>
                  <a:gd name="connsiteX39" fmla="*/ 818826 w 4421342"/>
                  <a:gd name="connsiteY39" fmla="*/ 730786 h 2401677"/>
                  <a:gd name="connsiteX40" fmla="*/ 738036 w 4421342"/>
                  <a:gd name="connsiteY40" fmla="*/ 732966 h 2401677"/>
                  <a:gd name="connsiteX41" fmla="*/ 738036 w 4421342"/>
                  <a:gd name="connsiteY41" fmla="*/ 690591 h 2401677"/>
                  <a:gd name="connsiteX42" fmla="*/ 657246 w 4421342"/>
                  <a:gd name="connsiteY42" fmla="*/ 694063 h 2401677"/>
                  <a:gd name="connsiteX43" fmla="*/ 657246 w 4421342"/>
                  <a:gd name="connsiteY43" fmla="*/ 572877 h 2401677"/>
                  <a:gd name="connsiteX44" fmla="*/ 572783 w 4421342"/>
                  <a:gd name="connsiteY44" fmla="*/ 572877 h 2401677"/>
                  <a:gd name="connsiteX45" fmla="*/ 576455 w 4421342"/>
                  <a:gd name="connsiteY45" fmla="*/ 400279 h 2401677"/>
                  <a:gd name="connsiteX46" fmla="*/ 499538 w 4421342"/>
                  <a:gd name="connsiteY46" fmla="*/ 398988 h 2401677"/>
                  <a:gd name="connsiteX47" fmla="*/ 495665 w 4421342"/>
                  <a:gd name="connsiteY47" fmla="*/ 264405 h 2401677"/>
                  <a:gd name="connsiteX48" fmla="*/ 341429 w 4421342"/>
                  <a:gd name="connsiteY48" fmla="*/ 264405 h 2401677"/>
                  <a:gd name="connsiteX49" fmla="*/ 341429 w 4421342"/>
                  <a:gd name="connsiteY49" fmla="*/ 209320 h 2401677"/>
                  <a:gd name="connsiteX50" fmla="*/ 261930 w 4421342"/>
                  <a:gd name="connsiteY50" fmla="*/ 205648 h 2401677"/>
                  <a:gd name="connsiteX51" fmla="*/ 267983 w 4421342"/>
                  <a:gd name="connsiteY51" fmla="*/ 150564 h 2401677"/>
                  <a:gd name="connsiteX52" fmla="*/ 185901 w 4421342"/>
                  <a:gd name="connsiteY52" fmla="*/ 149273 h 2401677"/>
                  <a:gd name="connsiteX53" fmla="*/ 187193 w 4421342"/>
                  <a:gd name="connsiteY53" fmla="*/ 121186 h 2401677"/>
                  <a:gd name="connsiteX54" fmla="*/ 110275 w 4421342"/>
                  <a:gd name="connsiteY54" fmla="*/ 121186 h 2401677"/>
                  <a:gd name="connsiteX55" fmla="*/ 110075 w 4421342"/>
                  <a:gd name="connsiteY55" fmla="*/ 0 h 2401677"/>
                  <a:gd name="connsiteX56" fmla="*/ 0 w 4421342"/>
                  <a:gd name="connsiteY56" fmla="*/ 13095 h 2401677"/>
                  <a:gd name="connsiteX0" fmla="*/ 4421342 w 4421342"/>
                  <a:gd name="connsiteY0" fmla="*/ 2406041 h 2406041"/>
                  <a:gd name="connsiteX1" fmla="*/ 4417670 w 4421342"/>
                  <a:gd name="connsiteY1" fmla="*/ 2255477 h 2406041"/>
                  <a:gd name="connsiteX2" fmla="*/ 4028407 w 4421342"/>
                  <a:gd name="connsiteY2" fmla="*/ 2255477 h 2406041"/>
                  <a:gd name="connsiteX3" fmla="*/ 4023445 w 4421342"/>
                  <a:gd name="connsiteY3" fmla="*/ 2126947 h 2406041"/>
                  <a:gd name="connsiteX4" fmla="*/ 3558354 w 4421342"/>
                  <a:gd name="connsiteY4" fmla="*/ 2126947 h 2406041"/>
                  <a:gd name="connsiteX5" fmla="*/ 3562026 w 4421342"/>
                  <a:gd name="connsiteY5" fmla="*/ 2016778 h 2406041"/>
                  <a:gd name="connsiteX6" fmla="*/ 3484908 w 4421342"/>
                  <a:gd name="connsiteY6" fmla="*/ 2020451 h 2406041"/>
                  <a:gd name="connsiteX7" fmla="*/ 3481236 w 4421342"/>
                  <a:gd name="connsiteY7" fmla="*/ 1913954 h 2406041"/>
                  <a:gd name="connsiteX8" fmla="*/ 3315983 w 4421342"/>
                  <a:gd name="connsiteY8" fmla="*/ 1917627 h 2406041"/>
                  <a:gd name="connsiteX9" fmla="*/ 3315983 w 4421342"/>
                  <a:gd name="connsiteY9" fmla="*/ 1833164 h 2406041"/>
                  <a:gd name="connsiteX10" fmla="*/ 2460340 w 4421342"/>
                  <a:gd name="connsiteY10" fmla="*/ 1822147 h 2406041"/>
                  <a:gd name="connsiteX11" fmla="*/ 2460340 w 4421342"/>
                  <a:gd name="connsiteY11" fmla="*/ 1756046 h 2406041"/>
                  <a:gd name="connsiteX12" fmla="*/ 2145814 w 4421342"/>
                  <a:gd name="connsiteY12" fmla="*/ 1757137 h 2406041"/>
                  <a:gd name="connsiteX13" fmla="*/ 2148195 w 4421342"/>
                  <a:gd name="connsiteY13" fmla="*/ 1631188 h 2406041"/>
                  <a:gd name="connsiteX14" fmla="*/ 1986614 w 4421342"/>
                  <a:gd name="connsiteY14" fmla="*/ 1627516 h 2406041"/>
                  <a:gd name="connsiteX15" fmla="*/ 1990086 w 4421342"/>
                  <a:gd name="connsiteY15" fmla="*/ 1567468 h 2406041"/>
                  <a:gd name="connsiteX16" fmla="*/ 1916841 w 4421342"/>
                  <a:gd name="connsiteY16" fmla="*/ 1568759 h 2406041"/>
                  <a:gd name="connsiteX17" fmla="*/ 1916841 w 4421342"/>
                  <a:gd name="connsiteY17" fmla="*/ 1513675 h 2406041"/>
                  <a:gd name="connsiteX18" fmla="*/ 1832227 w 4421342"/>
                  <a:gd name="connsiteY18" fmla="*/ 1514327 h 2406041"/>
                  <a:gd name="connsiteX19" fmla="*/ 1832378 w 4421342"/>
                  <a:gd name="connsiteY19" fmla="*/ 1454918 h 2406041"/>
                  <a:gd name="connsiteX20" fmla="*/ 1670998 w 4421342"/>
                  <a:gd name="connsiteY20" fmla="*/ 1452537 h 2406041"/>
                  <a:gd name="connsiteX21" fmla="*/ 1674470 w 4421342"/>
                  <a:gd name="connsiteY21" fmla="*/ 1397252 h 2406041"/>
                  <a:gd name="connsiteX22" fmla="*/ 1597352 w 4421342"/>
                  <a:gd name="connsiteY22" fmla="*/ 1396162 h 2406041"/>
                  <a:gd name="connsiteX23" fmla="*/ 1597352 w 4421342"/>
                  <a:gd name="connsiteY23" fmla="*/ 1293337 h 2406041"/>
                  <a:gd name="connsiteX24" fmla="*/ 1520234 w 4421342"/>
                  <a:gd name="connsiteY24" fmla="*/ 1293337 h 2406041"/>
                  <a:gd name="connsiteX25" fmla="*/ 1520234 w 4421342"/>
                  <a:gd name="connsiteY25" fmla="*/ 1245598 h 2406041"/>
                  <a:gd name="connsiteX26" fmla="*/ 1445296 w 4421342"/>
                  <a:gd name="connsiteY26" fmla="*/ 1246487 h 2406041"/>
                  <a:gd name="connsiteX27" fmla="*/ 1443116 w 4421342"/>
                  <a:gd name="connsiteY27" fmla="*/ 1194186 h 2406041"/>
                  <a:gd name="connsiteX28" fmla="*/ 1365997 w 4421342"/>
                  <a:gd name="connsiteY28" fmla="*/ 1194186 h 2406041"/>
                  <a:gd name="connsiteX29" fmla="*/ 1362325 w 4421342"/>
                  <a:gd name="connsiteY29" fmla="*/ 1098706 h 2406041"/>
                  <a:gd name="connsiteX30" fmla="*/ 1279354 w 4421342"/>
                  <a:gd name="connsiteY30" fmla="*/ 1100887 h 2406041"/>
                  <a:gd name="connsiteX31" fmla="*/ 1281535 w 4421342"/>
                  <a:gd name="connsiteY31" fmla="*/ 1010571 h 2406041"/>
                  <a:gd name="connsiteX32" fmla="*/ 1204417 w 4421342"/>
                  <a:gd name="connsiteY32" fmla="*/ 1014243 h 2406041"/>
                  <a:gd name="connsiteX33" fmla="*/ 1204417 w 4421342"/>
                  <a:gd name="connsiteY33" fmla="*/ 970176 h 2406041"/>
                  <a:gd name="connsiteX34" fmla="*/ 1127299 w 4421342"/>
                  <a:gd name="connsiteY34" fmla="*/ 970176 h 2406041"/>
                  <a:gd name="connsiteX35" fmla="*/ 1123626 w 4421342"/>
                  <a:gd name="connsiteY35" fmla="*/ 889386 h 2406041"/>
                  <a:gd name="connsiteX36" fmla="*/ 892272 w 4421342"/>
                  <a:gd name="connsiteY36" fmla="*/ 885713 h 2406041"/>
                  <a:gd name="connsiteX37" fmla="*/ 892272 w 4421342"/>
                  <a:gd name="connsiteY37" fmla="*/ 808595 h 2406041"/>
                  <a:gd name="connsiteX38" fmla="*/ 815154 w 4421342"/>
                  <a:gd name="connsiteY38" fmla="*/ 808595 h 2406041"/>
                  <a:gd name="connsiteX39" fmla="*/ 818826 w 4421342"/>
                  <a:gd name="connsiteY39" fmla="*/ 735150 h 2406041"/>
                  <a:gd name="connsiteX40" fmla="*/ 738036 w 4421342"/>
                  <a:gd name="connsiteY40" fmla="*/ 737330 h 2406041"/>
                  <a:gd name="connsiteX41" fmla="*/ 738036 w 4421342"/>
                  <a:gd name="connsiteY41" fmla="*/ 694955 h 2406041"/>
                  <a:gd name="connsiteX42" fmla="*/ 657246 w 4421342"/>
                  <a:gd name="connsiteY42" fmla="*/ 698427 h 2406041"/>
                  <a:gd name="connsiteX43" fmla="*/ 657246 w 4421342"/>
                  <a:gd name="connsiteY43" fmla="*/ 577241 h 2406041"/>
                  <a:gd name="connsiteX44" fmla="*/ 572783 w 4421342"/>
                  <a:gd name="connsiteY44" fmla="*/ 577241 h 2406041"/>
                  <a:gd name="connsiteX45" fmla="*/ 576455 w 4421342"/>
                  <a:gd name="connsiteY45" fmla="*/ 404643 h 2406041"/>
                  <a:gd name="connsiteX46" fmla="*/ 499538 w 4421342"/>
                  <a:gd name="connsiteY46" fmla="*/ 403352 h 2406041"/>
                  <a:gd name="connsiteX47" fmla="*/ 495665 w 4421342"/>
                  <a:gd name="connsiteY47" fmla="*/ 268769 h 2406041"/>
                  <a:gd name="connsiteX48" fmla="*/ 341429 w 4421342"/>
                  <a:gd name="connsiteY48" fmla="*/ 268769 h 2406041"/>
                  <a:gd name="connsiteX49" fmla="*/ 341429 w 4421342"/>
                  <a:gd name="connsiteY49" fmla="*/ 213684 h 2406041"/>
                  <a:gd name="connsiteX50" fmla="*/ 261930 w 4421342"/>
                  <a:gd name="connsiteY50" fmla="*/ 210012 h 2406041"/>
                  <a:gd name="connsiteX51" fmla="*/ 267983 w 4421342"/>
                  <a:gd name="connsiteY51" fmla="*/ 154928 h 2406041"/>
                  <a:gd name="connsiteX52" fmla="*/ 185901 w 4421342"/>
                  <a:gd name="connsiteY52" fmla="*/ 153637 h 2406041"/>
                  <a:gd name="connsiteX53" fmla="*/ 187193 w 4421342"/>
                  <a:gd name="connsiteY53" fmla="*/ 125550 h 2406041"/>
                  <a:gd name="connsiteX54" fmla="*/ 110275 w 4421342"/>
                  <a:gd name="connsiteY54" fmla="*/ 125550 h 2406041"/>
                  <a:gd name="connsiteX55" fmla="*/ 110075 w 4421342"/>
                  <a:gd name="connsiteY55" fmla="*/ 4364 h 2406041"/>
                  <a:gd name="connsiteX56" fmla="*/ 0 w 4421342"/>
                  <a:gd name="connsiteY56" fmla="*/ 0 h 2406041"/>
                  <a:gd name="connsiteX0" fmla="*/ 4443282 w 4443282"/>
                  <a:gd name="connsiteY0" fmla="*/ 2401677 h 2401677"/>
                  <a:gd name="connsiteX1" fmla="*/ 4439610 w 4443282"/>
                  <a:gd name="connsiteY1" fmla="*/ 2251113 h 2401677"/>
                  <a:gd name="connsiteX2" fmla="*/ 4050347 w 4443282"/>
                  <a:gd name="connsiteY2" fmla="*/ 2251113 h 2401677"/>
                  <a:gd name="connsiteX3" fmla="*/ 4045385 w 4443282"/>
                  <a:gd name="connsiteY3" fmla="*/ 2122583 h 2401677"/>
                  <a:gd name="connsiteX4" fmla="*/ 3580294 w 4443282"/>
                  <a:gd name="connsiteY4" fmla="*/ 2122583 h 2401677"/>
                  <a:gd name="connsiteX5" fmla="*/ 3583966 w 4443282"/>
                  <a:gd name="connsiteY5" fmla="*/ 2012414 h 2401677"/>
                  <a:gd name="connsiteX6" fmla="*/ 3506848 w 4443282"/>
                  <a:gd name="connsiteY6" fmla="*/ 2016087 h 2401677"/>
                  <a:gd name="connsiteX7" fmla="*/ 3503176 w 4443282"/>
                  <a:gd name="connsiteY7" fmla="*/ 1909590 h 2401677"/>
                  <a:gd name="connsiteX8" fmla="*/ 3337923 w 4443282"/>
                  <a:gd name="connsiteY8" fmla="*/ 1913263 h 2401677"/>
                  <a:gd name="connsiteX9" fmla="*/ 3337923 w 4443282"/>
                  <a:gd name="connsiteY9" fmla="*/ 1828800 h 2401677"/>
                  <a:gd name="connsiteX10" fmla="*/ 2482280 w 4443282"/>
                  <a:gd name="connsiteY10" fmla="*/ 1817783 h 2401677"/>
                  <a:gd name="connsiteX11" fmla="*/ 2482280 w 4443282"/>
                  <a:gd name="connsiteY11" fmla="*/ 1751682 h 2401677"/>
                  <a:gd name="connsiteX12" fmla="*/ 2167754 w 4443282"/>
                  <a:gd name="connsiteY12" fmla="*/ 1752773 h 2401677"/>
                  <a:gd name="connsiteX13" fmla="*/ 2170135 w 4443282"/>
                  <a:gd name="connsiteY13" fmla="*/ 1626824 h 2401677"/>
                  <a:gd name="connsiteX14" fmla="*/ 2008554 w 4443282"/>
                  <a:gd name="connsiteY14" fmla="*/ 1623152 h 2401677"/>
                  <a:gd name="connsiteX15" fmla="*/ 2012026 w 4443282"/>
                  <a:gd name="connsiteY15" fmla="*/ 1563104 h 2401677"/>
                  <a:gd name="connsiteX16" fmla="*/ 1938781 w 4443282"/>
                  <a:gd name="connsiteY16" fmla="*/ 1564395 h 2401677"/>
                  <a:gd name="connsiteX17" fmla="*/ 1938781 w 4443282"/>
                  <a:gd name="connsiteY17" fmla="*/ 1509311 h 2401677"/>
                  <a:gd name="connsiteX18" fmla="*/ 1854167 w 4443282"/>
                  <a:gd name="connsiteY18" fmla="*/ 1509963 h 2401677"/>
                  <a:gd name="connsiteX19" fmla="*/ 1854318 w 4443282"/>
                  <a:gd name="connsiteY19" fmla="*/ 1450554 h 2401677"/>
                  <a:gd name="connsiteX20" fmla="*/ 1692938 w 4443282"/>
                  <a:gd name="connsiteY20" fmla="*/ 1448173 h 2401677"/>
                  <a:gd name="connsiteX21" fmla="*/ 1696410 w 4443282"/>
                  <a:gd name="connsiteY21" fmla="*/ 1392888 h 2401677"/>
                  <a:gd name="connsiteX22" fmla="*/ 1619292 w 4443282"/>
                  <a:gd name="connsiteY22" fmla="*/ 1391798 h 2401677"/>
                  <a:gd name="connsiteX23" fmla="*/ 1619292 w 4443282"/>
                  <a:gd name="connsiteY23" fmla="*/ 1288973 h 2401677"/>
                  <a:gd name="connsiteX24" fmla="*/ 1542174 w 4443282"/>
                  <a:gd name="connsiteY24" fmla="*/ 1288973 h 2401677"/>
                  <a:gd name="connsiteX25" fmla="*/ 1542174 w 4443282"/>
                  <a:gd name="connsiteY25" fmla="*/ 1241234 h 2401677"/>
                  <a:gd name="connsiteX26" fmla="*/ 1467236 w 4443282"/>
                  <a:gd name="connsiteY26" fmla="*/ 1242123 h 2401677"/>
                  <a:gd name="connsiteX27" fmla="*/ 1465056 w 4443282"/>
                  <a:gd name="connsiteY27" fmla="*/ 1189822 h 2401677"/>
                  <a:gd name="connsiteX28" fmla="*/ 1387937 w 4443282"/>
                  <a:gd name="connsiteY28" fmla="*/ 1189822 h 2401677"/>
                  <a:gd name="connsiteX29" fmla="*/ 1384265 w 4443282"/>
                  <a:gd name="connsiteY29" fmla="*/ 1094342 h 2401677"/>
                  <a:gd name="connsiteX30" fmla="*/ 1301294 w 4443282"/>
                  <a:gd name="connsiteY30" fmla="*/ 1096523 h 2401677"/>
                  <a:gd name="connsiteX31" fmla="*/ 1303475 w 4443282"/>
                  <a:gd name="connsiteY31" fmla="*/ 1006207 h 2401677"/>
                  <a:gd name="connsiteX32" fmla="*/ 1226357 w 4443282"/>
                  <a:gd name="connsiteY32" fmla="*/ 1009879 h 2401677"/>
                  <a:gd name="connsiteX33" fmla="*/ 1226357 w 4443282"/>
                  <a:gd name="connsiteY33" fmla="*/ 965812 h 2401677"/>
                  <a:gd name="connsiteX34" fmla="*/ 1149239 w 4443282"/>
                  <a:gd name="connsiteY34" fmla="*/ 965812 h 2401677"/>
                  <a:gd name="connsiteX35" fmla="*/ 1145566 w 4443282"/>
                  <a:gd name="connsiteY35" fmla="*/ 885022 h 2401677"/>
                  <a:gd name="connsiteX36" fmla="*/ 914212 w 4443282"/>
                  <a:gd name="connsiteY36" fmla="*/ 881349 h 2401677"/>
                  <a:gd name="connsiteX37" fmla="*/ 914212 w 4443282"/>
                  <a:gd name="connsiteY37" fmla="*/ 804231 h 2401677"/>
                  <a:gd name="connsiteX38" fmla="*/ 837094 w 4443282"/>
                  <a:gd name="connsiteY38" fmla="*/ 804231 h 2401677"/>
                  <a:gd name="connsiteX39" fmla="*/ 840766 w 4443282"/>
                  <a:gd name="connsiteY39" fmla="*/ 730786 h 2401677"/>
                  <a:gd name="connsiteX40" fmla="*/ 759976 w 4443282"/>
                  <a:gd name="connsiteY40" fmla="*/ 732966 h 2401677"/>
                  <a:gd name="connsiteX41" fmla="*/ 759976 w 4443282"/>
                  <a:gd name="connsiteY41" fmla="*/ 690591 h 2401677"/>
                  <a:gd name="connsiteX42" fmla="*/ 679186 w 4443282"/>
                  <a:gd name="connsiteY42" fmla="*/ 694063 h 2401677"/>
                  <a:gd name="connsiteX43" fmla="*/ 679186 w 4443282"/>
                  <a:gd name="connsiteY43" fmla="*/ 572877 h 2401677"/>
                  <a:gd name="connsiteX44" fmla="*/ 594723 w 4443282"/>
                  <a:gd name="connsiteY44" fmla="*/ 572877 h 2401677"/>
                  <a:gd name="connsiteX45" fmla="*/ 598395 w 4443282"/>
                  <a:gd name="connsiteY45" fmla="*/ 400279 h 2401677"/>
                  <a:gd name="connsiteX46" fmla="*/ 521478 w 4443282"/>
                  <a:gd name="connsiteY46" fmla="*/ 398988 h 2401677"/>
                  <a:gd name="connsiteX47" fmla="*/ 517605 w 4443282"/>
                  <a:gd name="connsiteY47" fmla="*/ 264405 h 2401677"/>
                  <a:gd name="connsiteX48" fmla="*/ 363369 w 4443282"/>
                  <a:gd name="connsiteY48" fmla="*/ 264405 h 2401677"/>
                  <a:gd name="connsiteX49" fmla="*/ 363369 w 4443282"/>
                  <a:gd name="connsiteY49" fmla="*/ 209320 h 2401677"/>
                  <a:gd name="connsiteX50" fmla="*/ 283870 w 4443282"/>
                  <a:gd name="connsiteY50" fmla="*/ 205648 h 2401677"/>
                  <a:gd name="connsiteX51" fmla="*/ 289923 w 4443282"/>
                  <a:gd name="connsiteY51" fmla="*/ 150564 h 2401677"/>
                  <a:gd name="connsiteX52" fmla="*/ 207841 w 4443282"/>
                  <a:gd name="connsiteY52" fmla="*/ 149273 h 2401677"/>
                  <a:gd name="connsiteX53" fmla="*/ 209133 w 4443282"/>
                  <a:gd name="connsiteY53" fmla="*/ 121186 h 2401677"/>
                  <a:gd name="connsiteX54" fmla="*/ 132215 w 4443282"/>
                  <a:gd name="connsiteY54" fmla="*/ 121186 h 2401677"/>
                  <a:gd name="connsiteX55" fmla="*/ 132015 w 4443282"/>
                  <a:gd name="connsiteY55" fmla="*/ 0 h 2401677"/>
                  <a:gd name="connsiteX56" fmla="*/ 0 w 4443282"/>
                  <a:gd name="connsiteY56" fmla="*/ 0 h 2401677"/>
                  <a:gd name="connsiteX0" fmla="*/ 4421342 w 4421342"/>
                  <a:gd name="connsiteY0" fmla="*/ 2406041 h 2406041"/>
                  <a:gd name="connsiteX1" fmla="*/ 4417670 w 4421342"/>
                  <a:gd name="connsiteY1" fmla="*/ 2255477 h 2406041"/>
                  <a:gd name="connsiteX2" fmla="*/ 4028407 w 4421342"/>
                  <a:gd name="connsiteY2" fmla="*/ 2255477 h 2406041"/>
                  <a:gd name="connsiteX3" fmla="*/ 4023445 w 4421342"/>
                  <a:gd name="connsiteY3" fmla="*/ 2126947 h 2406041"/>
                  <a:gd name="connsiteX4" fmla="*/ 3558354 w 4421342"/>
                  <a:gd name="connsiteY4" fmla="*/ 2126947 h 2406041"/>
                  <a:gd name="connsiteX5" fmla="*/ 3562026 w 4421342"/>
                  <a:gd name="connsiteY5" fmla="*/ 2016778 h 2406041"/>
                  <a:gd name="connsiteX6" fmla="*/ 3484908 w 4421342"/>
                  <a:gd name="connsiteY6" fmla="*/ 2020451 h 2406041"/>
                  <a:gd name="connsiteX7" fmla="*/ 3481236 w 4421342"/>
                  <a:gd name="connsiteY7" fmla="*/ 1913954 h 2406041"/>
                  <a:gd name="connsiteX8" fmla="*/ 3315983 w 4421342"/>
                  <a:gd name="connsiteY8" fmla="*/ 1917627 h 2406041"/>
                  <a:gd name="connsiteX9" fmla="*/ 3315983 w 4421342"/>
                  <a:gd name="connsiteY9" fmla="*/ 1833164 h 2406041"/>
                  <a:gd name="connsiteX10" fmla="*/ 2460340 w 4421342"/>
                  <a:gd name="connsiteY10" fmla="*/ 1822147 h 2406041"/>
                  <a:gd name="connsiteX11" fmla="*/ 2460340 w 4421342"/>
                  <a:gd name="connsiteY11" fmla="*/ 1756046 h 2406041"/>
                  <a:gd name="connsiteX12" fmla="*/ 2145814 w 4421342"/>
                  <a:gd name="connsiteY12" fmla="*/ 1757137 h 2406041"/>
                  <a:gd name="connsiteX13" fmla="*/ 2148195 w 4421342"/>
                  <a:gd name="connsiteY13" fmla="*/ 1631188 h 2406041"/>
                  <a:gd name="connsiteX14" fmla="*/ 1986614 w 4421342"/>
                  <a:gd name="connsiteY14" fmla="*/ 1627516 h 2406041"/>
                  <a:gd name="connsiteX15" fmla="*/ 1990086 w 4421342"/>
                  <a:gd name="connsiteY15" fmla="*/ 1567468 h 2406041"/>
                  <a:gd name="connsiteX16" fmla="*/ 1916841 w 4421342"/>
                  <a:gd name="connsiteY16" fmla="*/ 1568759 h 2406041"/>
                  <a:gd name="connsiteX17" fmla="*/ 1916841 w 4421342"/>
                  <a:gd name="connsiteY17" fmla="*/ 1513675 h 2406041"/>
                  <a:gd name="connsiteX18" fmla="*/ 1832227 w 4421342"/>
                  <a:gd name="connsiteY18" fmla="*/ 1514327 h 2406041"/>
                  <a:gd name="connsiteX19" fmla="*/ 1832378 w 4421342"/>
                  <a:gd name="connsiteY19" fmla="*/ 1454918 h 2406041"/>
                  <a:gd name="connsiteX20" fmla="*/ 1670998 w 4421342"/>
                  <a:gd name="connsiteY20" fmla="*/ 1452537 h 2406041"/>
                  <a:gd name="connsiteX21" fmla="*/ 1674470 w 4421342"/>
                  <a:gd name="connsiteY21" fmla="*/ 1397252 h 2406041"/>
                  <a:gd name="connsiteX22" fmla="*/ 1597352 w 4421342"/>
                  <a:gd name="connsiteY22" fmla="*/ 1396162 h 2406041"/>
                  <a:gd name="connsiteX23" fmla="*/ 1597352 w 4421342"/>
                  <a:gd name="connsiteY23" fmla="*/ 1293337 h 2406041"/>
                  <a:gd name="connsiteX24" fmla="*/ 1520234 w 4421342"/>
                  <a:gd name="connsiteY24" fmla="*/ 1293337 h 2406041"/>
                  <a:gd name="connsiteX25" fmla="*/ 1520234 w 4421342"/>
                  <a:gd name="connsiteY25" fmla="*/ 1245598 h 2406041"/>
                  <a:gd name="connsiteX26" fmla="*/ 1445296 w 4421342"/>
                  <a:gd name="connsiteY26" fmla="*/ 1246487 h 2406041"/>
                  <a:gd name="connsiteX27" fmla="*/ 1443116 w 4421342"/>
                  <a:gd name="connsiteY27" fmla="*/ 1194186 h 2406041"/>
                  <a:gd name="connsiteX28" fmla="*/ 1365997 w 4421342"/>
                  <a:gd name="connsiteY28" fmla="*/ 1194186 h 2406041"/>
                  <a:gd name="connsiteX29" fmla="*/ 1362325 w 4421342"/>
                  <a:gd name="connsiteY29" fmla="*/ 1098706 h 2406041"/>
                  <a:gd name="connsiteX30" fmla="*/ 1279354 w 4421342"/>
                  <a:gd name="connsiteY30" fmla="*/ 1100887 h 2406041"/>
                  <a:gd name="connsiteX31" fmla="*/ 1281535 w 4421342"/>
                  <a:gd name="connsiteY31" fmla="*/ 1010571 h 2406041"/>
                  <a:gd name="connsiteX32" fmla="*/ 1204417 w 4421342"/>
                  <a:gd name="connsiteY32" fmla="*/ 1014243 h 2406041"/>
                  <a:gd name="connsiteX33" fmla="*/ 1204417 w 4421342"/>
                  <a:gd name="connsiteY33" fmla="*/ 970176 h 2406041"/>
                  <a:gd name="connsiteX34" fmla="*/ 1127299 w 4421342"/>
                  <a:gd name="connsiteY34" fmla="*/ 970176 h 2406041"/>
                  <a:gd name="connsiteX35" fmla="*/ 1123626 w 4421342"/>
                  <a:gd name="connsiteY35" fmla="*/ 889386 h 2406041"/>
                  <a:gd name="connsiteX36" fmla="*/ 892272 w 4421342"/>
                  <a:gd name="connsiteY36" fmla="*/ 885713 h 2406041"/>
                  <a:gd name="connsiteX37" fmla="*/ 892272 w 4421342"/>
                  <a:gd name="connsiteY37" fmla="*/ 808595 h 2406041"/>
                  <a:gd name="connsiteX38" fmla="*/ 815154 w 4421342"/>
                  <a:gd name="connsiteY38" fmla="*/ 808595 h 2406041"/>
                  <a:gd name="connsiteX39" fmla="*/ 818826 w 4421342"/>
                  <a:gd name="connsiteY39" fmla="*/ 735150 h 2406041"/>
                  <a:gd name="connsiteX40" fmla="*/ 738036 w 4421342"/>
                  <a:gd name="connsiteY40" fmla="*/ 737330 h 2406041"/>
                  <a:gd name="connsiteX41" fmla="*/ 738036 w 4421342"/>
                  <a:gd name="connsiteY41" fmla="*/ 694955 h 2406041"/>
                  <a:gd name="connsiteX42" fmla="*/ 657246 w 4421342"/>
                  <a:gd name="connsiteY42" fmla="*/ 698427 h 2406041"/>
                  <a:gd name="connsiteX43" fmla="*/ 657246 w 4421342"/>
                  <a:gd name="connsiteY43" fmla="*/ 577241 h 2406041"/>
                  <a:gd name="connsiteX44" fmla="*/ 572783 w 4421342"/>
                  <a:gd name="connsiteY44" fmla="*/ 577241 h 2406041"/>
                  <a:gd name="connsiteX45" fmla="*/ 576455 w 4421342"/>
                  <a:gd name="connsiteY45" fmla="*/ 404643 h 2406041"/>
                  <a:gd name="connsiteX46" fmla="*/ 499538 w 4421342"/>
                  <a:gd name="connsiteY46" fmla="*/ 403352 h 2406041"/>
                  <a:gd name="connsiteX47" fmla="*/ 495665 w 4421342"/>
                  <a:gd name="connsiteY47" fmla="*/ 268769 h 2406041"/>
                  <a:gd name="connsiteX48" fmla="*/ 341429 w 4421342"/>
                  <a:gd name="connsiteY48" fmla="*/ 268769 h 2406041"/>
                  <a:gd name="connsiteX49" fmla="*/ 341429 w 4421342"/>
                  <a:gd name="connsiteY49" fmla="*/ 213684 h 2406041"/>
                  <a:gd name="connsiteX50" fmla="*/ 261930 w 4421342"/>
                  <a:gd name="connsiteY50" fmla="*/ 210012 h 2406041"/>
                  <a:gd name="connsiteX51" fmla="*/ 267983 w 4421342"/>
                  <a:gd name="connsiteY51" fmla="*/ 154928 h 2406041"/>
                  <a:gd name="connsiteX52" fmla="*/ 185901 w 4421342"/>
                  <a:gd name="connsiteY52" fmla="*/ 153637 h 2406041"/>
                  <a:gd name="connsiteX53" fmla="*/ 187193 w 4421342"/>
                  <a:gd name="connsiteY53" fmla="*/ 125550 h 2406041"/>
                  <a:gd name="connsiteX54" fmla="*/ 110275 w 4421342"/>
                  <a:gd name="connsiteY54" fmla="*/ 125550 h 2406041"/>
                  <a:gd name="connsiteX55" fmla="*/ 110075 w 4421342"/>
                  <a:gd name="connsiteY55" fmla="*/ 4364 h 2406041"/>
                  <a:gd name="connsiteX56" fmla="*/ 0 w 4421342"/>
                  <a:gd name="connsiteY56" fmla="*/ 0 h 2406041"/>
                  <a:gd name="connsiteX0" fmla="*/ 4421342 w 4421342"/>
                  <a:gd name="connsiteY0" fmla="*/ 2401677 h 2401677"/>
                  <a:gd name="connsiteX1" fmla="*/ 4417670 w 4421342"/>
                  <a:gd name="connsiteY1" fmla="*/ 2251113 h 2401677"/>
                  <a:gd name="connsiteX2" fmla="*/ 4028407 w 4421342"/>
                  <a:gd name="connsiteY2" fmla="*/ 2251113 h 2401677"/>
                  <a:gd name="connsiteX3" fmla="*/ 4023445 w 4421342"/>
                  <a:gd name="connsiteY3" fmla="*/ 2122583 h 2401677"/>
                  <a:gd name="connsiteX4" fmla="*/ 3558354 w 4421342"/>
                  <a:gd name="connsiteY4" fmla="*/ 2122583 h 2401677"/>
                  <a:gd name="connsiteX5" fmla="*/ 3562026 w 4421342"/>
                  <a:gd name="connsiteY5" fmla="*/ 2012414 h 2401677"/>
                  <a:gd name="connsiteX6" fmla="*/ 3484908 w 4421342"/>
                  <a:gd name="connsiteY6" fmla="*/ 2016087 h 2401677"/>
                  <a:gd name="connsiteX7" fmla="*/ 3481236 w 4421342"/>
                  <a:gd name="connsiteY7" fmla="*/ 1909590 h 2401677"/>
                  <a:gd name="connsiteX8" fmla="*/ 3315983 w 4421342"/>
                  <a:gd name="connsiteY8" fmla="*/ 1913263 h 2401677"/>
                  <a:gd name="connsiteX9" fmla="*/ 3315983 w 4421342"/>
                  <a:gd name="connsiteY9" fmla="*/ 1828800 h 2401677"/>
                  <a:gd name="connsiteX10" fmla="*/ 2460340 w 4421342"/>
                  <a:gd name="connsiteY10" fmla="*/ 1817783 h 2401677"/>
                  <a:gd name="connsiteX11" fmla="*/ 2460340 w 4421342"/>
                  <a:gd name="connsiteY11" fmla="*/ 1751682 h 2401677"/>
                  <a:gd name="connsiteX12" fmla="*/ 2145814 w 4421342"/>
                  <a:gd name="connsiteY12" fmla="*/ 1752773 h 2401677"/>
                  <a:gd name="connsiteX13" fmla="*/ 2148195 w 4421342"/>
                  <a:gd name="connsiteY13" fmla="*/ 1626824 h 2401677"/>
                  <a:gd name="connsiteX14" fmla="*/ 1986614 w 4421342"/>
                  <a:gd name="connsiteY14" fmla="*/ 1623152 h 2401677"/>
                  <a:gd name="connsiteX15" fmla="*/ 1990086 w 4421342"/>
                  <a:gd name="connsiteY15" fmla="*/ 1563104 h 2401677"/>
                  <a:gd name="connsiteX16" fmla="*/ 1916841 w 4421342"/>
                  <a:gd name="connsiteY16" fmla="*/ 1564395 h 2401677"/>
                  <a:gd name="connsiteX17" fmla="*/ 1916841 w 4421342"/>
                  <a:gd name="connsiteY17" fmla="*/ 1509311 h 2401677"/>
                  <a:gd name="connsiteX18" fmla="*/ 1832227 w 4421342"/>
                  <a:gd name="connsiteY18" fmla="*/ 1509963 h 2401677"/>
                  <a:gd name="connsiteX19" fmla="*/ 1832378 w 4421342"/>
                  <a:gd name="connsiteY19" fmla="*/ 1450554 h 2401677"/>
                  <a:gd name="connsiteX20" fmla="*/ 1670998 w 4421342"/>
                  <a:gd name="connsiteY20" fmla="*/ 1448173 h 2401677"/>
                  <a:gd name="connsiteX21" fmla="*/ 1674470 w 4421342"/>
                  <a:gd name="connsiteY21" fmla="*/ 1392888 h 2401677"/>
                  <a:gd name="connsiteX22" fmla="*/ 1597352 w 4421342"/>
                  <a:gd name="connsiteY22" fmla="*/ 1391798 h 2401677"/>
                  <a:gd name="connsiteX23" fmla="*/ 1597352 w 4421342"/>
                  <a:gd name="connsiteY23" fmla="*/ 1288973 h 2401677"/>
                  <a:gd name="connsiteX24" fmla="*/ 1520234 w 4421342"/>
                  <a:gd name="connsiteY24" fmla="*/ 1288973 h 2401677"/>
                  <a:gd name="connsiteX25" fmla="*/ 1520234 w 4421342"/>
                  <a:gd name="connsiteY25" fmla="*/ 1241234 h 2401677"/>
                  <a:gd name="connsiteX26" fmla="*/ 1445296 w 4421342"/>
                  <a:gd name="connsiteY26" fmla="*/ 1242123 h 2401677"/>
                  <a:gd name="connsiteX27" fmla="*/ 1443116 w 4421342"/>
                  <a:gd name="connsiteY27" fmla="*/ 1189822 h 2401677"/>
                  <a:gd name="connsiteX28" fmla="*/ 1365997 w 4421342"/>
                  <a:gd name="connsiteY28" fmla="*/ 1189822 h 2401677"/>
                  <a:gd name="connsiteX29" fmla="*/ 1362325 w 4421342"/>
                  <a:gd name="connsiteY29" fmla="*/ 1094342 h 2401677"/>
                  <a:gd name="connsiteX30" fmla="*/ 1279354 w 4421342"/>
                  <a:gd name="connsiteY30" fmla="*/ 1096523 h 2401677"/>
                  <a:gd name="connsiteX31" fmla="*/ 1281535 w 4421342"/>
                  <a:gd name="connsiteY31" fmla="*/ 1006207 h 2401677"/>
                  <a:gd name="connsiteX32" fmla="*/ 1204417 w 4421342"/>
                  <a:gd name="connsiteY32" fmla="*/ 1009879 h 2401677"/>
                  <a:gd name="connsiteX33" fmla="*/ 1204417 w 4421342"/>
                  <a:gd name="connsiteY33" fmla="*/ 965812 h 2401677"/>
                  <a:gd name="connsiteX34" fmla="*/ 1127299 w 4421342"/>
                  <a:gd name="connsiteY34" fmla="*/ 965812 h 2401677"/>
                  <a:gd name="connsiteX35" fmla="*/ 1123626 w 4421342"/>
                  <a:gd name="connsiteY35" fmla="*/ 885022 h 2401677"/>
                  <a:gd name="connsiteX36" fmla="*/ 892272 w 4421342"/>
                  <a:gd name="connsiteY36" fmla="*/ 881349 h 2401677"/>
                  <a:gd name="connsiteX37" fmla="*/ 892272 w 4421342"/>
                  <a:gd name="connsiteY37" fmla="*/ 804231 h 2401677"/>
                  <a:gd name="connsiteX38" fmla="*/ 815154 w 4421342"/>
                  <a:gd name="connsiteY38" fmla="*/ 804231 h 2401677"/>
                  <a:gd name="connsiteX39" fmla="*/ 818826 w 4421342"/>
                  <a:gd name="connsiteY39" fmla="*/ 730786 h 2401677"/>
                  <a:gd name="connsiteX40" fmla="*/ 738036 w 4421342"/>
                  <a:gd name="connsiteY40" fmla="*/ 732966 h 2401677"/>
                  <a:gd name="connsiteX41" fmla="*/ 738036 w 4421342"/>
                  <a:gd name="connsiteY41" fmla="*/ 690591 h 2401677"/>
                  <a:gd name="connsiteX42" fmla="*/ 657246 w 4421342"/>
                  <a:gd name="connsiteY42" fmla="*/ 694063 h 2401677"/>
                  <a:gd name="connsiteX43" fmla="*/ 657246 w 4421342"/>
                  <a:gd name="connsiteY43" fmla="*/ 572877 h 2401677"/>
                  <a:gd name="connsiteX44" fmla="*/ 572783 w 4421342"/>
                  <a:gd name="connsiteY44" fmla="*/ 572877 h 2401677"/>
                  <a:gd name="connsiteX45" fmla="*/ 576455 w 4421342"/>
                  <a:gd name="connsiteY45" fmla="*/ 400279 h 2401677"/>
                  <a:gd name="connsiteX46" fmla="*/ 499538 w 4421342"/>
                  <a:gd name="connsiteY46" fmla="*/ 398988 h 2401677"/>
                  <a:gd name="connsiteX47" fmla="*/ 495665 w 4421342"/>
                  <a:gd name="connsiteY47" fmla="*/ 264405 h 2401677"/>
                  <a:gd name="connsiteX48" fmla="*/ 341429 w 4421342"/>
                  <a:gd name="connsiteY48" fmla="*/ 264405 h 2401677"/>
                  <a:gd name="connsiteX49" fmla="*/ 341429 w 4421342"/>
                  <a:gd name="connsiteY49" fmla="*/ 209320 h 2401677"/>
                  <a:gd name="connsiteX50" fmla="*/ 261930 w 4421342"/>
                  <a:gd name="connsiteY50" fmla="*/ 205648 h 2401677"/>
                  <a:gd name="connsiteX51" fmla="*/ 267983 w 4421342"/>
                  <a:gd name="connsiteY51" fmla="*/ 150564 h 2401677"/>
                  <a:gd name="connsiteX52" fmla="*/ 185901 w 4421342"/>
                  <a:gd name="connsiteY52" fmla="*/ 149273 h 2401677"/>
                  <a:gd name="connsiteX53" fmla="*/ 187193 w 4421342"/>
                  <a:gd name="connsiteY53" fmla="*/ 121186 h 2401677"/>
                  <a:gd name="connsiteX54" fmla="*/ 110275 w 4421342"/>
                  <a:gd name="connsiteY54" fmla="*/ 121186 h 2401677"/>
                  <a:gd name="connsiteX55" fmla="*/ 110075 w 4421342"/>
                  <a:gd name="connsiteY55" fmla="*/ 0 h 2401677"/>
                  <a:gd name="connsiteX56" fmla="*/ 0 w 4421342"/>
                  <a:gd name="connsiteY56" fmla="*/ 8731 h 2401677"/>
                  <a:gd name="connsiteX0" fmla="*/ 4421342 w 4421342"/>
                  <a:gd name="connsiteY0" fmla="*/ 2406039 h 2406039"/>
                  <a:gd name="connsiteX1" fmla="*/ 4417670 w 4421342"/>
                  <a:gd name="connsiteY1" fmla="*/ 2255475 h 2406039"/>
                  <a:gd name="connsiteX2" fmla="*/ 4028407 w 4421342"/>
                  <a:gd name="connsiteY2" fmla="*/ 2255475 h 2406039"/>
                  <a:gd name="connsiteX3" fmla="*/ 4023445 w 4421342"/>
                  <a:gd name="connsiteY3" fmla="*/ 2126945 h 2406039"/>
                  <a:gd name="connsiteX4" fmla="*/ 3558354 w 4421342"/>
                  <a:gd name="connsiteY4" fmla="*/ 2126945 h 2406039"/>
                  <a:gd name="connsiteX5" fmla="*/ 3562026 w 4421342"/>
                  <a:gd name="connsiteY5" fmla="*/ 2016776 h 2406039"/>
                  <a:gd name="connsiteX6" fmla="*/ 3484908 w 4421342"/>
                  <a:gd name="connsiteY6" fmla="*/ 2020449 h 2406039"/>
                  <a:gd name="connsiteX7" fmla="*/ 3481236 w 4421342"/>
                  <a:gd name="connsiteY7" fmla="*/ 1913952 h 2406039"/>
                  <a:gd name="connsiteX8" fmla="*/ 3315983 w 4421342"/>
                  <a:gd name="connsiteY8" fmla="*/ 1917625 h 2406039"/>
                  <a:gd name="connsiteX9" fmla="*/ 3315983 w 4421342"/>
                  <a:gd name="connsiteY9" fmla="*/ 1833162 h 2406039"/>
                  <a:gd name="connsiteX10" fmla="*/ 2460340 w 4421342"/>
                  <a:gd name="connsiteY10" fmla="*/ 1822145 h 2406039"/>
                  <a:gd name="connsiteX11" fmla="*/ 2460340 w 4421342"/>
                  <a:gd name="connsiteY11" fmla="*/ 1756044 h 2406039"/>
                  <a:gd name="connsiteX12" fmla="*/ 2145814 w 4421342"/>
                  <a:gd name="connsiteY12" fmla="*/ 1757135 h 2406039"/>
                  <a:gd name="connsiteX13" fmla="*/ 2148195 w 4421342"/>
                  <a:gd name="connsiteY13" fmla="*/ 1631186 h 2406039"/>
                  <a:gd name="connsiteX14" fmla="*/ 1986614 w 4421342"/>
                  <a:gd name="connsiteY14" fmla="*/ 1627514 h 2406039"/>
                  <a:gd name="connsiteX15" fmla="*/ 1990086 w 4421342"/>
                  <a:gd name="connsiteY15" fmla="*/ 1567466 h 2406039"/>
                  <a:gd name="connsiteX16" fmla="*/ 1916841 w 4421342"/>
                  <a:gd name="connsiteY16" fmla="*/ 1568757 h 2406039"/>
                  <a:gd name="connsiteX17" fmla="*/ 1916841 w 4421342"/>
                  <a:gd name="connsiteY17" fmla="*/ 1513673 h 2406039"/>
                  <a:gd name="connsiteX18" fmla="*/ 1832227 w 4421342"/>
                  <a:gd name="connsiteY18" fmla="*/ 1514325 h 2406039"/>
                  <a:gd name="connsiteX19" fmla="*/ 1832378 w 4421342"/>
                  <a:gd name="connsiteY19" fmla="*/ 1454916 h 2406039"/>
                  <a:gd name="connsiteX20" fmla="*/ 1670998 w 4421342"/>
                  <a:gd name="connsiteY20" fmla="*/ 1452535 h 2406039"/>
                  <a:gd name="connsiteX21" fmla="*/ 1674470 w 4421342"/>
                  <a:gd name="connsiteY21" fmla="*/ 1397250 h 2406039"/>
                  <a:gd name="connsiteX22" fmla="*/ 1597352 w 4421342"/>
                  <a:gd name="connsiteY22" fmla="*/ 1396160 h 2406039"/>
                  <a:gd name="connsiteX23" fmla="*/ 1597352 w 4421342"/>
                  <a:gd name="connsiteY23" fmla="*/ 1293335 h 2406039"/>
                  <a:gd name="connsiteX24" fmla="*/ 1520234 w 4421342"/>
                  <a:gd name="connsiteY24" fmla="*/ 1293335 h 2406039"/>
                  <a:gd name="connsiteX25" fmla="*/ 1520234 w 4421342"/>
                  <a:gd name="connsiteY25" fmla="*/ 1245596 h 2406039"/>
                  <a:gd name="connsiteX26" fmla="*/ 1445296 w 4421342"/>
                  <a:gd name="connsiteY26" fmla="*/ 1246485 h 2406039"/>
                  <a:gd name="connsiteX27" fmla="*/ 1443116 w 4421342"/>
                  <a:gd name="connsiteY27" fmla="*/ 1194184 h 2406039"/>
                  <a:gd name="connsiteX28" fmla="*/ 1365997 w 4421342"/>
                  <a:gd name="connsiteY28" fmla="*/ 1194184 h 2406039"/>
                  <a:gd name="connsiteX29" fmla="*/ 1362325 w 4421342"/>
                  <a:gd name="connsiteY29" fmla="*/ 1098704 h 2406039"/>
                  <a:gd name="connsiteX30" fmla="*/ 1279354 w 4421342"/>
                  <a:gd name="connsiteY30" fmla="*/ 1100885 h 2406039"/>
                  <a:gd name="connsiteX31" fmla="*/ 1281535 w 4421342"/>
                  <a:gd name="connsiteY31" fmla="*/ 1010569 h 2406039"/>
                  <a:gd name="connsiteX32" fmla="*/ 1204417 w 4421342"/>
                  <a:gd name="connsiteY32" fmla="*/ 1014241 h 2406039"/>
                  <a:gd name="connsiteX33" fmla="*/ 1204417 w 4421342"/>
                  <a:gd name="connsiteY33" fmla="*/ 970174 h 2406039"/>
                  <a:gd name="connsiteX34" fmla="*/ 1127299 w 4421342"/>
                  <a:gd name="connsiteY34" fmla="*/ 970174 h 2406039"/>
                  <a:gd name="connsiteX35" fmla="*/ 1123626 w 4421342"/>
                  <a:gd name="connsiteY35" fmla="*/ 889384 h 2406039"/>
                  <a:gd name="connsiteX36" fmla="*/ 892272 w 4421342"/>
                  <a:gd name="connsiteY36" fmla="*/ 885711 h 2406039"/>
                  <a:gd name="connsiteX37" fmla="*/ 892272 w 4421342"/>
                  <a:gd name="connsiteY37" fmla="*/ 808593 h 2406039"/>
                  <a:gd name="connsiteX38" fmla="*/ 815154 w 4421342"/>
                  <a:gd name="connsiteY38" fmla="*/ 808593 h 2406039"/>
                  <a:gd name="connsiteX39" fmla="*/ 818826 w 4421342"/>
                  <a:gd name="connsiteY39" fmla="*/ 735148 h 2406039"/>
                  <a:gd name="connsiteX40" fmla="*/ 738036 w 4421342"/>
                  <a:gd name="connsiteY40" fmla="*/ 737328 h 2406039"/>
                  <a:gd name="connsiteX41" fmla="*/ 738036 w 4421342"/>
                  <a:gd name="connsiteY41" fmla="*/ 694953 h 2406039"/>
                  <a:gd name="connsiteX42" fmla="*/ 657246 w 4421342"/>
                  <a:gd name="connsiteY42" fmla="*/ 698425 h 2406039"/>
                  <a:gd name="connsiteX43" fmla="*/ 657246 w 4421342"/>
                  <a:gd name="connsiteY43" fmla="*/ 577239 h 2406039"/>
                  <a:gd name="connsiteX44" fmla="*/ 572783 w 4421342"/>
                  <a:gd name="connsiteY44" fmla="*/ 577239 h 2406039"/>
                  <a:gd name="connsiteX45" fmla="*/ 576455 w 4421342"/>
                  <a:gd name="connsiteY45" fmla="*/ 404641 h 2406039"/>
                  <a:gd name="connsiteX46" fmla="*/ 499538 w 4421342"/>
                  <a:gd name="connsiteY46" fmla="*/ 403350 h 2406039"/>
                  <a:gd name="connsiteX47" fmla="*/ 495665 w 4421342"/>
                  <a:gd name="connsiteY47" fmla="*/ 268767 h 2406039"/>
                  <a:gd name="connsiteX48" fmla="*/ 341429 w 4421342"/>
                  <a:gd name="connsiteY48" fmla="*/ 268767 h 2406039"/>
                  <a:gd name="connsiteX49" fmla="*/ 341429 w 4421342"/>
                  <a:gd name="connsiteY49" fmla="*/ 213682 h 2406039"/>
                  <a:gd name="connsiteX50" fmla="*/ 261930 w 4421342"/>
                  <a:gd name="connsiteY50" fmla="*/ 210010 h 2406039"/>
                  <a:gd name="connsiteX51" fmla="*/ 267983 w 4421342"/>
                  <a:gd name="connsiteY51" fmla="*/ 154926 h 2406039"/>
                  <a:gd name="connsiteX52" fmla="*/ 185901 w 4421342"/>
                  <a:gd name="connsiteY52" fmla="*/ 153635 h 2406039"/>
                  <a:gd name="connsiteX53" fmla="*/ 187193 w 4421342"/>
                  <a:gd name="connsiteY53" fmla="*/ 125548 h 2406039"/>
                  <a:gd name="connsiteX54" fmla="*/ 110275 w 4421342"/>
                  <a:gd name="connsiteY54" fmla="*/ 125548 h 2406039"/>
                  <a:gd name="connsiteX55" fmla="*/ 110075 w 4421342"/>
                  <a:gd name="connsiteY55" fmla="*/ 4362 h 2406039"/>
                  <a:gd name="connsiteX56" fmla="*/ 0 w 4421342"/>
                  <a:gd name="connsiteY56" fmla="*/ 0 h 240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421342" h="2406039">
                    <a:moveTo>
                      <a:pt x="4421342" y="2406039"/>
                    </a:moveTo>
                    <a:lnTo>
                      <a:pt x="4417670" y="2255475"/>
                    </a:lnTo>
                    <a:lnTo>
                      <a:pt x="4028407" y="2255475"/>
                    </a:lnTo>
                    <a:lnTo>
                      <a:pt x="4023445" y="2126945"/>
                    </a:lnTo>
                    <a:lnTo>
                      <a:pt x="3558354" y="2126945"/>
                    </a:lnTo>
                    <a:lnTo>
                      <a:pt x="3562026" y="2016776"/>
                    </a:lnTo>
                    <a:lnTo>
                      <a:pt x="3484908" y="2020449"/>
                    </a:lnTo>
                    <a:lnTo>
                      <a:pt x="3481236" y="1913952"/>
                    </a:lnTo>
                    <a:lnTo>
                      <a:pt x="3315983" y="1917625"/>
                    </a:lnTo>
                    <a:lnTo>
                      <a:pt x="3315983" y="1833162"/>
                    </a:lnTo>
                    <a:lnTo>
                      <a:pt x="2460340" y="1822145"/>
                    </a:lnTo>
                    <a:lnTo>
                      <a:pt x="2460340" y="1756044"/>
                    </a:lnTo>
                    <a:lnTo>
                      <a:pt x="2145814" y="1757135"/>
                    </a:lnTo>
                    <a:cubicBezTo>
                      <a:pt x="2146608" y="1715152"/>
                      <a:pt x="2147401" y="1673169"/>
                      <a:pt x="2148195" y="1631186"/>
                    </a:cubicBezTo>
                    <a:lnTo>
                      <a:pt x="1986614" y="1627514"/>
                    </a:lnTo>
                    <a:lnTo>
                      <a:pt x="1990086" y="1567466"/>
                    </a:lnTo>
                    <a:lnTo>
                      <a:pt x="1916841" y="1568757"/>
                    </a:lnTo>
                    <a:lnTo>
                      <a:pt x="1916841" y="1513673"/>
                    </a:lnTo>
                    <a:lnTo>
                      <a:pt x="1832227" y="1514325"/>
                    </a:lnTo>
                    <a:cubicBezTo>
                      <a:pt x="1832277" y="1494522"/>
                      <a:pt x="1832328" y="1474719"/>
                      <a:pt x="1832378" y="1454916"/>
                    </a:cubicBezTo>
                    <a:lnTo>
                      <a:pt x="1670998" y="1452535"/>
                    </a:lnTo>
                    <a:lnTo>
                      <a:pt x="1674470" y="1397250"/>
                    </a:lnTo>
                    <a:lnTo>
                      <a:pt x="1597352" y="1396160"/>
                    </a:lnTo>
                    <a:lnTo>
                      <a:pt x="1597352" y="1293335"/>
                    </a:lnTo>
                    <a:lnTo>
                      <a:pt x="1520234" y="1293335"/>
                    </a:lnTo>
                    <a:lnTo>
                      <a:pt x="1520234" y="1245596"/>
                    </a:lnTo>
                    <a:lnTo>
                      <a:pt x="1445296" y="1246485"/>
                    </a:lnTo>
                    <a:cubicBezTo>
                      <a:pt x="1444569" y="1229051"/>
                      <a:pt x="1443843" y="1211618"/>
                      <a:pt x="1443116" y="1194184"/>
                    </a:cubicBezTo>
                    <a:lnTo>
                      <a:pt x="1365997" y="1194184"/>
                    </a:lnTo>
                    <a:lnTo>
                      <a:pt x="1362325" y="1098704"/>
                    </a:lnTo>
                    <a:lnTo>
                      <a:pt x="1279354" y="1100885"/>
                    </a:lnTo>
                    <a:lnTo>
                      <a:pt x="1281535" y="1010569"/>
                    </a:lnTo>
                    <a:lnTo>
                      <a:pt x="1204417" y="1014241"/>
                    </a:lnTo>
                    <a:lnTo>
                      <a:pt x="1204417" y="970174"/>
                    </a:lnTo>
                    <a:lnTo>
                      <a:pt x="1127299" y="970174"/>
                    </a:lnTo>
                    <a:lnTo>
                      <a:pt x="1123626" y="889384"/>
                    </a:lnTo>
                    <a:lnTo>
                      <a:pt x="892272" y="885711"/>
                    </a:lnTo>
                    <a:lnTo>
                      <a:pt x="892272" y="808593"/>
                    </a:lnTo>
                    <a:lnTo>
                      <a:pt x="815154" y="808593"/>
                    </a:lnTo>
                    <a:lnTo>
                      <a:pt x="818826" y="735148"/>
                    </a:lnTo>
                    <a:lnTo>
                      <a:pt x="738036" y="737328"/>
                    </a:lnTo>
                    <a:lnTo>
                      <a:pt x="738036" y="694953"/>
                    </a:lnTo>
                    <a:lnTo>
                      <a:pt x="657246" y="698425"/>
                    </a:lnTo>
                    <a:lnTo>
                      <a:pt x="657246" y="577239"/>
                    </a:lnTo>
                    <a:lnTo>
                      <a:pt x="572783" y="577239"/>
                    </a:lnTo>
                    <a:lnTo>
                      <a:pt x="576455" y="404641"/>
                    </a:lnTo>
                    <a:lnTo>
                      <a:pt x="499538" y="403350"/>
                    </a:lnTo>
                    <a:lnTo>
                      <a:pt x="495665" y="268767"/>
                    </a:lnTo>
                    <a:lnTo>
                      <a:pt x="341429" y="268767"/>
                    </a:lnTo>
                    <a:lnTo>
                      <a:pt x="341429" y="213682"/>
                    </a:lnTo>
                    <a:lnTo>
                      <a:pt x="261930" y="210010"/>
                    </a:lnTo>
                    <a:lnTo>
                      <a:pt x="267983" y="154926"/>
                    </a:lnTo>
                    <a:lnTo>
                      <a:pt x="185901" y="153635"/>
                    </a:lnTo>
                    <a:cubicBezTo>
                      <a:pt x="186332" y="144273"/>
                      <a:pt x="186762" y="134910"/>
                      <a:pt x="187193" y="125548"/>
                    </a:cubicBezTo>
                    <a:lnTo>
                      <a:pt x="110275" y="125548"/>
                    </a:lnTo>
                    <a:cubicBezTo>
                      <a:pt x="110208" y="85153"/>
                      <a:pt x="110142" y="44757"/>
                      <a:pt x="110075" y="4362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6">
                <a:extLst>
                  <a:ext uri="{FF2B5EF4-FFF2-40B4-BE49-F238E27FC236}">
                    <a16:creationId xmlns:a16="http://schemas.microsoft.com/office/drawing/2014/main" id="{0CB97F2E-3868-FA3C-16F2-F8463B832E4D}"/>
                  </a:ext>
                </a:extLst>
              </p:cNvPr>
              <p:cNvSpPr/>
              <p:nvPr/>
            </p:nvSpPr>
            <p:spPr>
              <a:xfrm>
                <a:off x="3416439" y="1807561"/>
                <a:ext cx="4397131" cy="3011457"/>
              </a:xfrm>
              <a:custGeom>
                <a:avLst/>
                <a:gdLst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40918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72137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46787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0114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86442 w 4394321"/>
                  <a:gd name="connsiteY24" fmla="*/ 1889471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72137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46787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0114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86442 w 4394321"/>
                  <a:gd name="connsiteY24" fmla="*/ 1889471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46787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0114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86442 w 4394321"/>
                  <a:gd name="connsiteY24" fmla="*/ 1889471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46787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0114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46787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0804 w 4394321"/>
                  <a:gd name="connsiteY17" fmla="*/ 2136489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0430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83413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33786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1763 w 4394321"/>
                  <a:gd name="connsiteY28" fmla="*/ 1755128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08436 w 4394321"/>
                  <a:gd name="connsiteY27" fmla="*/ 1759462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9471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2006480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2327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3931 w 4394321"/>
                  <a:gd name="connsiteY20" fmla="*/ 2071484 h 3016220"/>
                  <a:gd name="connsiteX21" fmla="*/ 1646787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2327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8628 h 3016220"/>
                  <a:gd name="connsiteX21" fmla="*/ 1646787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2327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8628 h 3016220"/>
                  <a:gd name="connsiteX21" fmla="*/ 1653931 w 4394321"/>
                  <a:gd name="connsiteY21" fmla="*/ 2006481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2327 h 3016220"/>
                  <a:gd name="connsiteX24" fmla="*/ 1493585 w 4394321"/>
                  <a:gd name="connsiteY24" fmla="*/ 1887090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8628 h 3016220"/>
                  <a:gd name="connsiteX21" fmla="*/ 1653931 w 4394321"/>
                  <a:gd name="connsiteY21" fmla="*/ 2006481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82327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8628 h 3016220"/>
                  <a:gd name="connsiteX21" fmla="*/ 1653931 w 4394321"/>
                  <a:gd name="connsiteY21" fmla="*/ 2006481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8628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29346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9517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10719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84391 w 4394321"/>
                  <a:gd name="connsiteY39" fmla="*/ 1118082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29031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16357 w 4394321"/>
                  <a:gd name="connsiteY49" fmla="*/ 33369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09213 w 4394321"/>
                  <a:gd name="connsiteY49" fmla="*/ 338454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06831 w 4394321"/>
                  <a:gd name="connsiteY49" fmla="*/ 328929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16356 w 4394321"/>
                  <a:gd name="connsiteY49" fmla="*/ 331311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16356 w 4394321"/>
                  <a:gd name="connsiteY49" fmla="*/ 338455 h 3016220"/>
                  <a:gd name="connsiteX50" fmla="*/ 238351 w 4394321"/>
                  <a:gd name="connsiteY50" fmla="*/ 333691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4321 w 4394321"/>
                  <a:gd name="connsiteY0" fmla="*/ 3016220 h 3016220"/>
                  <a:gd name="connsiteX1" fmla="*/ 4389987 w 4394321"/>
                  <a:gd name="connsiteY1" fmla="*/ 2899211 h 3016220"/>
                  <a:gd name="connsiteX2" fmla="*/ 3999959 w 4394321"/>
                  <a:gd name="connsiteY2" fmla="*/ 2903545 h 3016220"/>
                  <a:gd name="connsiteX3" fmla="*/ 3995625 w 4394321"/>
                  <a:gd name="connsiteY3" fmla="*/ 2786537 h 3016220"/>
                  <a:gd name="connsiteX4" fmla="*/ 3523257 w 4394321"/>
                  <a:gd name="connsiteY4" fmla="*/ 2777869 h 3016220"/>
                  <a:gd name="connsiteX5" fmla="*/ 3523257 w 4394321"/>
                  <a:gd name="connsiteY5" fmla="*/ 2678195 h 3016220"/>
                  <a:gd name="connsiteX6" fmla="*/ 3449585 w 4394321"/>
                  <a:gd name="connsiteY6" fmla="*/ 2678195 h 3016220"/>
                  <a:gd name="connsiteX7" fmla="*/ 3451154 w 4394321"/>
                  <a:gd name="connsiteY7" fmla="*/ 2582855 h 3016220"/>
                  <a:gd name="connsiteX8" fmla="*/ 3289240 w 4394321"/>
                  <a:gd name="connsiteY8" fmla="*/ 2587189 h 3016220"/>
                  <a:gd name="connsiteX9" fmla="*/ 3284906 w 4394321"/>
                  <a:gd name="connsiteY9" fmla="*/ 2478847 h 3016220"/>
                  <a:gd name="connsiteX10" fmla="*/ 2435511 w 4394321"/>
                  <a:gd name="connsiteY10" fmla="*/ 2487515 h 3016220"/>
                  <a:gd name="connsiteX11" fmla="*/ 2435511 w 4394321"/>
                  <a:gd name="connsiteY11" fmla="*/ 2418176 h 3016220"/>
                  <a:gd name="connsiteX12" fmla="*/ 2114821 w 4394321"/>
                  <a:gd name="connsiteY12" fmla="*/ 2413843 h 3016220"/>
                  <a:gd name="connsiteX13" fmla="*/ 2114821 w 4394321"/>
                  <a:gd name="connsiteY13" fmla="*/ 2266499 h 3016220"/>
                  <a:gd name="connsiteX14" fmla="*/ 1963143 w 4394321"/>
                  <a:gd name="connsiteY14" fmla="*/ 2266499 h 3016220"/>
                  <a:gd name="connsiteX15" fmla="*/ 1963143 w 4394321"/>
                  <a:gd name="connsiteY15" fmla="*/ 2201494 h 3016220"/>
                  <a:gd name="connsiteX16" fmla="*/ 1882373 w 4394321"/>
                  <a:gd name="connsiteY16" fmla="*/ 2201494 h 3016220"/>
                  <a:gd name="connsiteX17" fmla="*/ 1883185 w 4394321"/>
                  <a:gd name="connsiteY17" fmla="*/ 2134108 h 3016220"/>
                  <a:gd name="connsiteX18" fmla="*/ 1798465 w 4394321"/>
                  <a:gd name="connsiteY18" fmla="*/ 2132156 h 3016220"/>
                  <a:gd name="connsiteX19" fmla="*/ 1794131 w 4394321"/>
                  <a:gd name="connsiteY19" fmla="*/ 2071484 h 3016220"/>
                  <a:gd name="connsiteX20" fmla="*/ 1651549 w 4394321"/>
                  <a:gd name="connsiteY20" fmla="*/ 2071484 h 3016220"/>
                  <a:gd name="connsiteX21" fmla="*/ 1649168 w 4394321"/>
                  <a:gd name="connsiteY21" fmla="*/ 1999337 h 3016220"/>
                  <a:gd name="connsiteX22" fmla="*/ 1567258 w 4394321"/>
                  <a:gd name="connsiteY22" fmla="*/ 2002146 h 3016220"/>
                  <a:gd name="connsiteX23" fmla="*/ 1564448 w 4394321"/>
                  <a:gd name="connsiteY23" fmla="*/ 1875183 h 3016220"/>
                  <a:gd name="connsiteX24" fmla="*/ 1495966 w 4394321"/>
                  <a:gd name="connsiteY24" fmla="*/ 1877565 h 3016220"/>
                  <a:gd name="connsiteX25" fmla="*/ 1495109 w 4394321"/>
                  <a:gd name="connsiteY25" fmla="*/ 1820133 h 3016220"/>
                  <a:gd name="connsiteX26" fmla="*/ 1412770 w 4394321"/>
                  <a:gd name="connsiteY26" fmla="*/ 1820133 h 3016220"/>
                  <a:gd name="connsiteX27" fmla="*/ 1410817 w 4394321"/>
                  <a:gd name="connsiteY27" fmla="*/ 1745174 h 3016220"/>
                  <a:gd name="connsiteX28" fmla="*/ 1328907 w 4394321"/>
                  <a:gd name="connsiteY28" fmla="*/ 1745603 h 3016220"/>
                  <a:gd name="connsiteX29" fmla="*/ 1326097 w 4394321"/>
                  <a:gd name="connsiteY29" fmla="*/ 1625119 h 3016220"/>
                  <a:gd name="connsiteX30" fmla="*/ 1256759 w 4394321"/>
                  <a:gd name="connsiteY30" fmla="*/ 1626643 h 3016220"/>
                  <a:gd name="connsiteX31" fmla="*/ 1256759 w 4394321"/>
                  <a:gd name="connsiteY31" fmla="*/ 1508110 h 3016220"/>
                  <a:gd name="connsiteX32" fmla="*/ 1170086 w 4394321"/>
                  <a:gd name="connsiteY32" fmla="*/ 1508110 h 3016220"/>
                  <a:gd name="connsiteX33" fmla="*/ 1170086 w 4394321"/>
                  <a:gd name="connsiteY33" fmla="*/ 1451773 h 3016220"/>
                  <a:gd name="connsiteX34" fmla="*/ 1092938 w 4394321"/>
                  <a:gd name="connsiteY34" fmla="*/ 1451773 h 3016220"/>
                  <a:gd name="connsiteX35" fmla="*/ 1096414 w 4394321"/>
                  <a:gd name="connsiteY35" fmla="*/ 1343431 h 3016220"/>
                  <a:gd name="connsiteX36" fmla="*/ 853729 w 4394321"/>
                  <a:gd name="connsiteY36" fmla="*/ 1339955 h 3016220"/>
                  <a:gd name="connsiteX37" fmla="*/ 853729 w 4394321"/>
                  <a:gd name="connsiteY37" fmla="*/ 1222089 h 3016220"/>
                  <a:gd name="connsiteX38" fmla="*/ 780057 w 4394321"/>
                  <a:gd name="connsiteY38" fmla="*/ 1222089 h 3016220"/>
                  <a:gd name="connsiteX39" fmla="*/ 777247 w 4394321"/>
                  <a:gd name="connsiteY39" fmla="*/ 1120463 h 3016220"/>
                  <a:gd name="connsiteX40" fmla="*/ 706385 w 4394321"/>
                  <a:gd name="connsiteY40" fmla="*/ 1122415 h 3016220"/>
                  <a:gd name="connsiteX41" fmla="*/ 703575 w 4394321"/>
                  <a:gd name="connsiteY41" fmla="*/ 1057411 h 3016220"/>
                  <a:gd name="connsiteX42" fmla="*/ 628379 w 4394321"/>
                  <a:gd name="connsiteY42" fmla="*/ 1061744 h 3016220"/>
                  <a:gd name="connsiteX43" fmla="*/ 628379 w 4394321"/>
                  <a:gd name="connsiteY43" fmla="*/ 884065 h 3016220"/>
                  <a:gd name="connsiteX44" fmla="*/ 546040 w 4394321"/>
                  <a:gd name="connsiteY44" fmla="*/ 884065 h 3016220"/>
                  <a:gd name="connsiteX45" fmla="*/ 541706 w 4394321"/>
                  <a:gd name="connsiteY45" fmla="*/ 628379 h 3016220"/>
                  <a:gd name="connsiteX46" fmla="*/ 463701 w 4394321"/>
                  <a:gd name="connsiteY46" fmla="*/ 632713 h 3016220"/>
                  <a:gd name="connsiteX47" fmla="*/ 463701 w 4394321"/>
                  <a:gd name="connsiteY47" fmla="*/ 437699 h 3016220"/>
                  <a:gd name="connsiteX48" fmla="*/ 312023 w 4394321"/>
                  <a:gd name="connsiteY48" fmla="*/ 438556 h 3016220"/>
                  <a:gd name="connsiteX49" fmla="*/ 316356 w 4394321"/>
                  <a:gd name="connsiteY49" fmla="*/ 338455 h 3016220"/>
                  <a:gd name="connsiteX50" fmla="*/ 238351 w 4394321"/>
                  <a:gd name="connsiteY50" fmla="*/ 340835 h 3016220"/>
                  <a:gd name="connsiteX51" fmla="*/ 238351 w 4394321"/>
                  <a:gd name="connsiteY51" fmla="*/ 234017 h 3016220"/>
                  <a:gd name="connsiteX52" fmla="*/ 156012 w 4394321"/>
                  <a:gd name="connsiteY52" fmla="*/ 234017 h 3016220"/>
                  <a:gd name="connsiteX53" fmla="*/ 156012 w 4394321"/>
                  <a:gd name="connsiteY53" fmla="*/ 186347 h 3016220"/>
                  <a:gd name="connsiteX54" fmla="*/ 86673 w 4394321"/>
                  <a:gd name="connsiteY54" fmla="*/ 190681 h 3016220"/>
                  <a:gd name="connsiteX55" fmla="*/ 86673 w 4394321"/>
                  <a:gd name="connsiteY55" fmla="*/ 130010 h 3016220"/>
                  <a:gd name="connsiteX56" fmla="*/ 0 w 4394321"/>
                  <a:gd name="connsiteY56" fmla="*/ 134343 h 3016220"/>
                  <a:gd name="connsiteX57" fmla="*/ 4334 w 4394321"/>
                  <a:gd name="connsiteY57" fmla="*/ 0 h 3016220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87716 w 4397131"/>
                  <a:gd name="connsiteY9" fmla="*/ 2474084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25247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87716 w 4397131"/>
                  <a:gd name="connsiteY9" fmla="*/ 2474084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30010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85335 w 4397131"/>
                  <a:gd name="connsiteY9" fmla="*/ 2488372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30010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94860 w 4397131"/>
                  <a:gd name="connsiteY9" fmla="*/ 2485991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30010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87716 w 4397131"/>
                  <a:gd name="connsiteY9" fmla="*/ 2485991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30010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  <a:gd name="connsiteX0" fmla="*/ 4397131 w 4397131"/>
                  <a:gd name="connsiteY0" fmla="*/ 3011457 h 3011457"/>
                  <a:gd name="connsiteX1" fmla="*/ 4392797 w 4397131"/>
                  <a:gd name="connsiteY1" fmla="*/ 2894448 h 3011457"/>
                  <a:gd name="connsiteX2" fmla="*/ 4002769 w 4397131"/>
                  <a:gd name="connsiteY2" fmla="*/ 2898782 h 3011457"/>
                  <a:gd name="connsiteX3" fmla="*/ 3998435 w 4397131"/>
                  <a:gd name="connsiteY3" fmla="*/ 2781774 h 3011457"/>
                  <a:gd name="connsiteX4" fmla="*/ 3526067 w 4397131"/>
                  <a:gd name="connsiteY4" fmla="*/ 2773106 h 3011457"/>
                  <a:gd name="connsiteX5" fmla="*/ 3526067 w 4397131"/>
                  <a:gd name="connsiteY5" fmla="*/ 2673432 h 3011457"/>
                  <a:gd name="connsiteX6" fmla="*/ 3452395 w 4397131"/>
                  <a:gd name="connsiteY6" fmla="*/ 2673432 h 3011457"/>
                  <a:gd name="connsiteX7" fmla="*/ 3453964 w 4397131"/>
                  <a:gd name="connsiteY7" fmla="*/ 2578092 h 3011457"/>
                  <a:gd name="connsiteX8" fmla="*/ 3292050 w 4397131"/>
                  <a:gd name="connsiteY8" fmla="*/ 2582426 h 3011457"/>
                  <a:gd name="connsiteX9" fmla="*/ 3294860 w 4397131"/>
                  <a:gd name="connsiteY9" fmla="*/ 2488372 h 3011457"/>
                  <a:gd name="connsiteX10" fmla="*/ 2438321 w 4397131"/>
                  <a:gd name="connsiteY10" fmla="*/ 2482752 h 3011457"/>
                  <a:gd name="connsiteX11" fmla="*/ 2438321 w 4397131"/>
                  <a:gd name="connsiteY11" fmla="*/ 2413413 h 3011457"/>
                  <a:gd name="connsiteX12" fmla="*/ 2117631 w 4397131"/>
                  <a:gd name="connsiteY12" fmla="*/ 2409080 h 3011457"/>
                  <a:gd name="connsiteX13" fmla="*/ 2117631 w 4397131"/>
                  <a:gd name="connsiteY13" fmla="*/ 2261736 h 3011457"/>
                  <a:gd name="connsiteX14" fmla="*/ 1965953 w 4397131"/>
                  <a:gd name="connsiteY14" fmla="*/ 2261736 h 3011457"/>
                  <a:gd name="connsiteX15" fmla="*/ 1965953 w 4397131"/>
                  <a:gd name="connsiteY15" fmla="*/ 2196731 h 3011457"/>
                  <a:gd name="connsiteX16" fmla="*/ 1885183 w 4397131"/>
                  <a:gd name="connsiteY16" fmla="*/ 2196731 h 3011457"/>
                  <a:gd name="connsiteX17" fmla="*/ 1885995 w 4397131"/>
                  <a:gd name="connsiteY17" fmla="*/ 2129345 h 3011457"/>
                  <a:gd name="connsiteX18" fmla="*/ 1801275 w 4397131"/>
                  <a:gd name="connsiteY18" fmla="*/ 2127393 h 3011457"/>
                  <a:gd name="connsiteX19" fmla="*/ 1796941 w 4397131"/>
                  <a:gd name="connsiteY19" fmla="*/ 2066721 h 3011457"/>
                  <a:gd name="connsiteX20" fmla="*/ 1654359 w 4397131"/>
                  <a:gd name="connsiteY20" fmla="*/ 2066721 h 3011457"/>
                  <a:gd name="connsiteX21" fmla="*/ 1651978 w 4397131"/>
                  <a:gd name="connsiteY21" fmla="*/ 1994574 h 3011457"/>
                  <a:gd name="connsiteX22" fmla="*/ 1570068 w 4397131"/>
                  <a:gd name="connsiteY22" fmla="*/ 1997383 h 3011457"/>
                  <a:gd name="connsiteX23" fmla="*/ 1567258 w 4397131"/>
                  <a:gd name="connsiteY23" fmla="*/ 1870420 h 3011457"/>
                  <a:gd name="connsiteX24" fmla="*/ 1498776 w 4397131"/>
                  <a:gd name="connsiteY24" fmla="*/ 1872802 h 3011457"/>
                  <a:gd name="connsiteX25" fmla="*/ 1497919 w 4397131"/>
                  <a:gd name="connsiteY25" fmla="*/ 1815370 h 3011457"/>
                  <a:gd name="connsiteX26" fmla="*/ 1415580 w 4397131"/>
                  <a:gd name="connsiteY26" fmla="*/ 1815370 h 3011457"/>
                  <a:gd name="connsiteX27" fmla="*/ 1413627 w 4397131"/>
                  <a:gd name="connsiteY27" fmla="*/ 1740411 h 3011457"/>
                  <a:gd name="connsiteX28" fmla="*/ 1331717 w 4397131"/>
                  <a:gd name="connsiteY28" fmla="*/ 1740840 h 3011457"/>
                  <a:gd name="connsiteX29" fmla="*/ 1328907 w 4397131"/>
                  <a:gd name="connsiteY29" fmla="*/ 1620356 h 3011457"/>
                  <a:gd name="connsiteX30" fmla="*/ 1259569 w 4397131"/>
                  <a:gd name="connsiteY30" fmla="*/ 1621880 h 3011457"/>
                  <a:gd name="connsiteX31" fmla="*/ 1259569 w 4397131"/>
                  <a:gd name="connsiteY31" fmla="*/ 1503347 h 3011457"/>
                  <a:gd name="connsiteX32" fmla="*/ 1172896 w 4397131"/>
                  <a:gd name="connsiteY32" fmla="*/ 1503347 h 3011457"/>
                  <a:gd name="connsiteX33" fmla="*/ 1172896 w 4397131"/>
                  <a:gd name="connsiteY33" fmla="*/ 1447010 h 3011457"/>
                  <a:gd name="connsiteX34" fmla="*/ 1095748 w 4397131"/>
                  <a:gd name="connsiteY34" fmla="*/ 1447010 h 3011457"/>
                  <a:gd name="connsiteX35" fmla="*/ 1099224 w 4397131"/>
                  <a:gd name="connsiteY35" fmla="*/ 1338668 h 3011457"/>
                  <a:gd name="connsiteX36" fmla="*/ 856539 w 4397131"/>
                  <a:gd name="connsiteY36" fmla="*/ 1335192 h 3011457"/>
                  <a:gd name="connsiteX37" fmla="*/ 856539 w 4397131"/>
                  <a:gd name="connsiteY37" fmla="*/ 1217326 h 3011457"/>
                  <a:gd name="connsiteX38" fmla="*/ 782867 w 4397131"/>
                  <a:gd name="connsiteY38" fmla="*/ 1217326 h 3011457"/>
                  <a:gd name="connsiteX39" fmla="*/ 780057 w 4397131"/>
                  <a:gd name="connsiteY39" fmla="*/ 1115700 h 3011457"/>
                  <a:gd name="connsiteX40" fmla="*/ 709195 w 4397131"/>
                  <a:gd name="connsiteY40" fmla="*/ 1117652 h 3011457"/>
                  <a:gd name="connsiteX41" fmla="*/ 706385 w 4397131"/>
                  <a:gd name="connsiteY41" fmla="*/ 1052648 h 3011457"/>
                  <a:gd name="connsiteX42" fmla="*/ 631189 w 4397131"/>
                  <a:gd name="connsiteY42" fmla="*/ 1056981 h 3011457"/>
                  <a:gd name="connsiteX43" fmla="*/ 631189 w 4397131"/>
                  <a:gd name="connsiteY43" fmla="*/ 879302 h 3011457"/>
                  <a:gd name="connsiteX44" fmla="*/ 548850 w 4397131"/>
                  <a:gd name="connsiteY44" fmla="*/ 879302 h 3011457"/>
                  <a:gd name="connsiteX45" fmla="*/ 544516 w 4397131"/>
                  <a:gd name="connsiteY45" fmla="*/ 623616 h 3011457"/>
                  <a:gd name="connsiteX46" fmla="*/ 466511 w 4397131"/>
                  <a:gd name="connsiteY46" fmla="*/ 627950 h 3011457"/>
                  <a:gd name="connsiteX47" fmla="*/ 466511 w 4397131"/>
                  <a:gd name="connsiteY47" fmla="*/ 432936 h 3011457"/>
                  <a:gd name="connsiteX48" fmla="*/ 314833 w 4397131"/>
                  <a:gd name="connsiteY48" fmla="*/ 433793 h 3011457"/>
                  <a:gd name="connsiteX49" fmla="*/ 319166 w 4397131"/>
                  <a:gd name="connsiteY49" fmla="*/ 333692 h 3011457"/>
                  <a:gd name="connsiteX50" fmla="*/ 241161 w 4397131"/>
                  <a:gd name="connsiteY50" fmla="*/ 336072 h 3011457"/>
                  <a:gd name="connsiteX51" fmla="*/ 241161 w 4397131"/>
                  <a:gd name="connsiteY51" fmla="*/ 229254 h 3011457"/>
                  <a:gd name="connsiteX52" fmla="*/ 158822 w 4397131"/>
                  <a:gd name="connsiteY52" fmla="*/ 229254 h 3011457"/>
                  <a:gd name="connsiteX53" fmla="*/ 158822 w 4397131"/>
                  <a:gd name="connsiteY53" fmla="*/ 181584 h 3011457"/>
                  <a:gd name="connsiteX54" fmla="*/ 89483 w 4397131"/>
                  <a:gd name="connsiteY54" fmla="*/ 185918 h 3011457"/>
                  <a:gd name="connsiteX55" fmla="*/ 89483 w 4397131"/>
                  <a:gd name="connsiteY55" fmla="*/ 130010 h 3011457"/>
                  <a:gd name="connsiteX56" fmla="*/ 2810 w 4397131"/>
                  <a:gd name="connsiteY56" fmla="*/ 129580 h 3011457"/>
                  <a:gd name="connsiteX57" fmla="*/ 0 w 4397131"/>
                  <a:gd name="connsiteY57" fmla="*/ 0 h 30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397131" h="3011457">
                    <a:moveTo>
                      <a:pt x="4397131" y="3011457"/>
                    </a:moveTo>
                    <a:lnTo>
                      <a:pt x="4392797" y="2894448"/>
                    </a:lnTo>
                    <a:lnTo>
                      <a:pt x="4002769" y="2898782"/>
                    </a:lnTo>
                    <a:lnTo>
                      <a:pt x="3998435" y="2781774"/>
                    </a:lnTo>
                    <a:lnTo>
                      <a:pt x="3526067" y="2773106"/>
                    </a:lnTo>
                    <a:lnTo>
                      <a:pt x="3526067" y="2673432"/>
                    </a:lnTo>
                    <a:lnTo>
                      <a:pt x="3452395" y="2673432"/>
                    </a:lnTo>
                    <a:lnTo>
                      <a:pt x="3453964" y="2578092"/>
                    </a:lnTo>
                    <a:lnTo>
                      <a:pt x="3292050" y="2582426"/>
                    </a:lnTo>
                    <a:cubicBezTo>
                      <a:pt x="3292987" y="2550281"/>
                      <a:pt x="3293923" y="2520517"/>
                      <a:pt x="3294860" y="2488372"/>
                    </a:cubicBezTo>
                    <a:lnTo>
                      <a:pt x="2438321" y="2482752"/>
                    </a:lnTo>
                    <a:lnTo>
                      <a:pt x="2438321" y="2413413"/>
                    </a:lnTo>
                    <a:lnTo>
                      <a:pt x="2117631" y="2409080"/>
                    </a:lnTo>
                    <a:lnTo>
                      <a:pt x="2117631" y="2261736"/>
                    </a:lnTo>
                    <a:lnTo>
                      <a:pt x="1965953" y="2261736"/>
                    </a:lnTo>
                    <a:lnTo>
                      <a:pt x="1965953" y="2196731"/>
                    </a:lnTo>
                    <a:lnTo>
                      <a:pt x="1885183" y="2196731"/>
                    </a:lnTo>
                    <a:cubicBezTo>
                      <a:pt x="1885454" y="2172682"/>
                      <a:pt x="1885724" y="2153394"/>
                      <a:pt x="1885995" y="2129345"/>
                    </a:cubicBezTo>
                    <a:lnTo>
                      <a:pt x="1801275" y="2127393"/>
                    </a:lnTo>
                    <a:lnTo>
                      <a:pt x="1796941" y="2066721"/>
                    </a:lnTo>
                    <a:lnTo>
                      <a:pt x="1654359" y="2066721"/>
                    </a:lnTo>
                    <a:cubicBezTo>
                      <a:pt x="1653565" y="2040291"/>
                      <a:pt x="1652772" y="2021004"/>
                      <a:pt x="1651978" y="1994574"/>
                    </a:cubicBezTo>
                    <a:lnTo>
                      <a:pt x="1570068" y="1997383"/>
                    </a:lnTo>
                    <a:cubicBezTo>
                      <a:pt x="1569131" y="1959825"/>
                      <a:pt x="1568195" y="1907978"/>
                      <a:pt x="1567258" y="1870420"/>
                    </a:cubicBezTo>
                    <a:lnTo>
                      <a:pt x="1498776" y="1872802"/>
                    </a:lnTo>
                    <a:cubicBezTo>
                      <a:pt x="1498490" y="1853658"/>
                      <a:pt x="1498205" y="1834514"/>
                      <a:pt x="1497919" y="1815370"/>
                    </a:cubicBezTo>
                    <a:lnTo>
                      <a:pt x="1415580" y="1815370"/>
                    </a:lnTo>
                    <a:lnTo>
                      <a:pt x="1413627" y="1740411"/>
                    </a:lnTo>
                    <a:lnTo>
                      <a:pt x="1331717" y="1740840"/>
                    </a:lnTo>
                    <a:cubicBezTo>
                      <a:pt x="1330780" y="1700679"/>
                      <a:pt x="1329844" y="1660517"/>
                      <a:pt x="1328907" y="1620356"/>
                    </a:cubicBezTo>
                    <a:lnTo>
                      <a:pt x="1259569" y="1621880"/>
                    </a:lnTo>
                    <a:lnTo>
                      <a:pt x="1259569" y="1503347"/>
                    </a:lnTo>
                    <a:lnTo>
                      <a:pt x="1172896" y="1503347"/>
                    </a:lnTo>
                    <a:lnTo>
                      <a:pt x="1172896" y="1447010"/>
                    </a:lnTo>
                    <a:lnTo>
                      <a:pt x="1095748" y="1447010"/>
                    </a:lnTo>
                    <a:lnTo>
                      <a:pt x="1099224" y="1338668"/>
                    </a:lnTo>
                    <a:lnTo>
                      <a:pt x="856539" y="1335192"/>
                    </a:lnTo>
                    <a:lnTo>
                      <a:pt x="856539" y="1217326"/>
                    </a:lnTo>
                    <a:lnTo>
                      <a:pt x="782867" y="1217326"/>
                    </a:lnTo>
                    <a:cubicBezTo>
                      <a:pt x="781930" y="1183451"/>
                      <a:pt x="780994" y="1149575"/>
                      <a:pt x="780057" y="1115700"/>
                    </a:cubicBezTo>
                    <a:lnTo>
                      <a:pt x="709195" y="1117652"/>
                    </a:lnTo>
                    <a:lnTo>
                      <a:pt x="706385" y="1052648"/>
                    </a:lnTo>
                    <a:lnTo>
                      <a:pt x="631189" y="1056981"/>
                    </a:lnTo>
                    <a:lnTo>
                      <a:pt x="631189" y="879302"/>
                    </a:lnTo>
                    <a:lnTo>
                      <a:pt x="548850" y="879302"/>
                    </a:lnTo>
                    <a:cubicBezTo>
                      <a:pt x="547405" y="794073"/>
                      <a:pt x="545961" y="708845"/>
                      <a:pt x="544516" y="623616"/>
                    </a:cubicBezTo>
                    <a:lnTo>
                      <a:pt x="466511" y="627950"/>
                    </a:lnTo>
                    <a:lnTo>
                      <a:pt x="466511" y="432936"/>
                    </a:lnTo>
                    <a:lnTo>
                      <a:pt x="314833" y="433793"/>
                    </a:lnTo>
                    <a:cubicBezTo>
                      <a:pt x="313896" y="400426"/>
                      <a:pt x="320103" y="367059"/>
                      <a:pt x="319166" y="333692"/>
                    </a:cubicBezTo>
                    <a:lnTo>
                      <a:pt x="241161" y="336072"/>
                    </a:lnTo>
                    <a:lnTo>
                      <a:pt x="241161" y="229254"/>
                    </a:lnTo>
                    <a:lnTo>
                      <a:pt x="158822" y="229254"/>
                    </a:lnTo>
                    <a:lnTo>
                      <a:pt x="158822" y="181584"/>
                    </a:lnTo>
                    <a:lnTo>
                      <a:pt x="89483" y="185918"/>
                    </a:lnTo>
                    <a:lnTo>
                      <a:pt x="89483" y="130010"/>
                    </a:lnTo>
                    <a:lnTo>
                      <a:pt x="2810" y="129580"/>
                    </a:lnTo>
                    <a:cubicBezTo>
                      <a:pt x="1873" y="86387"/>
                      <a:pt x="937" y="43193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C86F653-4A82-4573-FBAB-25033475933B}"/>
              </a:ext>
            </a:extLst>
          </p:cNvPr>
          <p:cNvSpPr txBox="1"/>
          <p:nvPr/>
        </p:nvSpPr>
        <p:spPr>
          <a:xfrm>
            <a:off x="5895536" y="2679967"/>
            <a:ext cx="1622560" cy="38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 LGR5 expression (n=39)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LGR5 expression (n=39)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DCA14-8D3E-F205-5F5D-7473EFCCC330}"/>
              </a:ext>
            </a:extLst>
          </p:cNvPr>
          <p:cNvSpPr txBox="1"/>
          <p:nvPr/>
        </p:nvSpPr>
        <p:spPr>
          <a:xfrm rot="16200000">
            <a:off x="4058702" y="3455054"/>
            <a:ext cx="1255472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Overall survival (%)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547E4A-9946-5974-3E69-32E8022288F0}"/>
              </a:ext>
            </a:extLst>
          </p:cNvPr>
          <p:cNvCxnSpPr>
            <a:cxnSpLocks/>
          </p:cNvCxnSpPr>
          <p:nvPr/>
        </p:nvCxnSpPr>
        <p:spPr>
          <a:xfrm>
            <a:off x="5793598" y="2790748"/>
            <a:ext cx="1422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E6766F-3C79-8120-2EB7-239AE28C0289}"/>
              </a:ext>
            </a:extLst>
          </p:cNvPr>
          <p:cNvCxnSpPr>
            <a:cxnSpLocks/>
          </p:cNvCxnSpPr>
          <p:nvPr/>
        </p:nvCxnSpPr>
        <p:spPr>
          <a:xfrm>
            <a:off x="5793598" y="2966540"/>
            <a:ext cx="14640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536809A-6D48-4FE6-C519-C6A787C85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50718"/>
              </p:ext>
            </p:extLst>
          </p:nvPr>
        </p:nvGraphicFramePr>
        <p:xfrm>
          <a:off x="4984017" y="2127976"/>
          <a:ext cx="85264" cy="29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4">
                  <a:extLst>
                    <a:ext uri="{9D8B030D-6E8A-4147-A177-3AD203B41FA5}">
                      <a16:colId xmlns:a16="http://schemas.microsoft.com/office/drawing/2014/main" val="820237253"/>
                    </a:ext>
                  </a:extLst>
                </a:gridCol>
              </a:tblGrid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4071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84211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31351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89572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542486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30425"/>
                  </a:ext>
                </a:extLst>
              </a:tr>
              <a:tr h="42528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4471854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66B9618-6E5C-A62F-782F-4C133B83C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25851"/>
              </p:ext>
            </p:extLst>
          </p:nvPr>
        </p:nvGraphicFramePr>
        <p:xfrm>
          <a:off x="4753109" y="4686475"/>
          <a:ext cx="2946600" cy="9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325">
                  <a:extLst>
                    <a:ext uri="{9D8B030D-6E8A-4147-A177-3AD203B41FA5}">
                      <a16:colId xmlns:a16="http://schemas.microsoft.com/office/drawing/2014/main" val="3951340503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4069999725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2394359587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1946573970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254664038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2525113064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3167570748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1977716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680606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1CD599E-5869-4308-99F4-335FC40A56A0}"/>
              </a:ext>
            </a:extLst>
          </p:cNvPr>
          <p:cNvSpPr txBox="1"/>
          <p:nvPr/>
        </p:nvSpPr>
        <p:spPr>
          <a:xfrm>
            <a:off x="8481848" y="1956299"/>
            <a:ext cx="3082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 was overexpressed in NSCLC tumor tissue</a:t>
            </a:r>
            <a:endParaRPr lang="en-US" sz="1400" b="1" baseline="30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669BA3-3B14-030C-B771-568324724CFA}"/>
              </a:ext>
            </a:extLst>
          </p:cNvPr>
          <p:cNvSpPr/>
          <p:nvPr/>
        </p:nvSpPr>
        <p:spPr>
          <a:xfrm>
            <a:off x="456113" y="1217486"/>
            <a:ext cx="3403604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C8E221-A32A-FB24-8D48-7B1BDDA3CB53}"/>
              </a:ext>
            </a:extLst>
          </p:cNvPr>
          <p:cNvSpPr/>
          <p:nvPr/>
        </p:nvSpPr>
        <p:spPr>
          <a:xfrm>
            <a:off x="456044" y="1217486"/>
            <a:ext cx="3403677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34D22CC-A9C9-AEE1-B24B-A540985DE6F4}"/>
              </a:ext>
            </a:extLst>
          </p:cNvPr>
          <p:cNvSpPr/>
          <p:nvPr/>
        </p:nvSpPr>
        <p:spPr>
          <a:xfrm>
            <a:off x="455854" y="1217486"/>
            <a:ext cx="3399904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EDC36-6B2B-A025-AC63-8DDE63C10A5C}"/>
              </a:ext>
            </a:extLst>
          </p:cNvPr>
          <p:cNvSpPr txBox="1"/>
          <p:nvPr/>
        </p:nvSpPr>
        <p:spPr>
          <a:xfrm>
            <a:off x="1027350" y="1350553"/>
            <a:ext cx="284130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Colorectal cancer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D0B2B1-80FE-C2CC-434B-827D1EB8A0C4}"/>
              </a:ext>
            </a:extLst>
          </p:cNvPr>
          <p:cNvSpPr/>
          <p:nvPr/>
        </p:nvSpPr>
        <p:spPr>
          <a:xfrm>
            <a:off x="624295" y="2612505"/>
            <a:ext cx="731520" cy="7315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CCEAF3-0976-E9E6-AEC1-D841FABECC23}"/>
              </a:ext>
            </a:extLst>
          </p:cNvPr>
          <p:cNvSpPr/>
          <p:nvPr/>
        </p:nvSpPr>
        <p:spPr>
          <a:xfrm>
            <a:off x="624295" y="3537294"/>
            <a:ext cx="731520" cy="7315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5849C3-786F-2C3C-CCF0-C25558D8F7DF}"/>
              </a:ext>
            </a:extLst>
          </p:cNvPr>
          <p:cNvSpPr/>
          <p:nvPr/>
        </p:nvSpPr>
        <p:spPr>
          <a:xfrm>
            <a:off x="624295" y="4461078"/>
            <a:ext cx="731520" cy="731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36111B-D05F-B4EB-7346-8F2D7DFD6FEB}"/>
              </a:ext>
            </a:extLst>
          </p:cNvPr>
          <p:cNvSpPr txBox="1"/>
          <p:nvPr/>
        </p:nvSpPr>
        <p:spPr>
          <a:xfrm>
            <a:off x="1436513" y="2778208"/>
            <a:ext cx="25897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</a:t>
            </a:r>
            <a:r>
              <a:rPr lang="en-US" sz="1200" b="1" dirty="0">
                <a:solidFill>
                  <a:srgbClr val="E6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disease-free </a:t>
            </a: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(DFS, 1-year)</a:t>
            </a:r>
            <a:r>
              <a:rPr lang="en-US" sz="12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4,a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F988C0-B770-A433-F23E-5C61F961D72F}"/>
              </a:ext>
            </a:extLst>
          </p:cNvPr>
          <p:cNvSpPr txBox="1"/>
          <p:nvPr/>
        </p:nvSpPr>
        <p:spPr>
          <a:xfrm>
            <a:off x="1436513" y="3765590"/>
            <a:ext cx="227058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liver metastasis</a:t>
            </a:r>
            <a:r>
              <a:rPr lang="en-US" sz="1200" b="1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7BCF61-D441-8550-136E-E3A56128D922}"/>
              </a:ext>
            </a:extLst>
          </p:cNvPr>
          <p:cNvSpPr txBox="1"/>
          <p:nvPr/>
        </p:nvSpPr>
        <p:spPr>
          <a:xfrm>
            <a:off x="1436513" y="4614472"/>
            <a:ext cx="22705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disease recurrence (5-year)</a:t>
            </a:r>
            <a:r>
              <a:rPr lang="en-US" sz="1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5,b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4E080B-AE57-921C-EE1C-6BCF61F2BEF2}"/>
              </a:ext>
            </a:extLst>
          </p:cNvPr>
          <p:cNvSpPr txBox="1"/>
          <p:nvPr/>
        </p:nvSpPr>
        <p:spPr>
          <a:xfrm>
            <a:off x="624295" y="1956299"/>
            <a:ext cx="3082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 overexpression was associated with: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98A34B9-9CE8-A8AD-AE57-3E1E74B3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7625" y="1316337"/>
            <a:ext cx="410065" cy="41006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38018B3-B748-8347-E710-62112B38B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51189" y="1316336"/>
            <a:ext cx="388855" cy="410066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2821C127-CA1C-F6CF-5D3F-E5686E868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47164E-AA53-D2F0-5C69-2C53D45DB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27" y="1268264"/>
            <a:ext cx="488552" cy="506210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0180116-2AE7-6856-F20D-044A3D4A8121}"/>
              </a:ext>
            </a:extLst>
          </p:cNvPr>
          <p:cNvSpPr txBox="1"/>
          <p:nvPr/>
        </p:nvSpPr>
        <p:spPr>
          <a:xfrm>
            <a:off x="5791569" y="4363207"/>
            <a:ext cx="1842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HR=1.7; 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=0.09 (95% CI, 0.9–3.0) </a:t>
            </a: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05BE76DC-AF27-F4BB-9DA6-5C664CA27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55455"/>
              </p:ext>
            </p:extLst>
          </p:nvPr>
        </p:nvGraphicFramePr>
        <p:xfrm>
          <a:off x="8632476" y="2497186"/>
          <a:ext cx="522295" cy="2251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295">
                  <a:extLst>
                    <a:ext uri="{9D8B030D-6E8A-4147-A177-3AD203B41FA5}">
                      <a16:colId xmlns:a16="http://schemas.microsoft.com/office/drawing/2014/main" val="2954424859"/>
                    </a:ext>
                  </a:extLst>
                </a:gridCol>
              </a:tblGrid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5632052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102731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5817795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729112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3534193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135603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680138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3D7FD19C-DF91-DFBD-0237-A516DBD7E2A4}"/>
              </a:ext>
            </a:extLst>
          </p:cNvPr>
          <p:cNvSpPr txBox="1"/>
          <p:nvPr/>
        </p:nvSpPr>
        <p:spPr>
          <a:xfrm>
            <a:off x="9430279" y="4569469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Normal tissue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71FC0D-1A7A-6699-B339-23EEC69CD88A}"/>
              </a:ext>
            </a:extLst>
          </p:cNvPr>
          <p:cNvSpPr txBox="1"/>
          <p:nvPr/>
        </p:nvSpPr>
        <p:spPr>
          <a:xfrm>
            <a:off x="10603841" y="4569469"/>
            <a:ext cx="864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NSCLC tissue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564C66-BE77-3475-4115-C1944B504BBF}"/>
              </a:ext>
            </a:extLst>
          </p:cNvPr>
          <p:cNvSpPr txBox="1"/>
          <p:nvPr/>
        </p:nvSpPr>
        <p:spPr>
          <a:xfrm rot="16200000">
            <a:off x="7828079" y="3318524"/>
            <a:ext cx="151836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LGR5 mRNA expression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(LGR5/GAPDH)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2A9ED142-2B7B-21DC-D00F-D256992459EE}"/>
              </a:ext>
            </a:extLst>
          </p:cNvPr>
          <p:cNvSpPr/>
          <p:nvPr/>
        </p:nvSpPr>
        <p:spPr>
          <a:xfrm>
            <a:off x="9864809" y="2707726"/>
            <a:ext cx="1167915" cy="417619"/>
          </a:xfrm>
          <a:custGeom>
            <a:avLst/>
            <a:gdLst>
              <a:gd name="connsiteX0" fmla="*/ 0 w 1227350"/>
              <a:gd name="connsiteY0" fmla="*/ 523213 h 523213"/>
              <a:gd name="connsiteX1" fmla="*/ 0 w 1227350"/>
              <a:gd name="connsiteY1" fmla="*/ 0 h 523213"/>
              <a:gd name="connsiteX2" fmla="*/ 1227350 w 1227350"/>
              <a:gd name="connsiteY2" fmla="*/ 0 h 523213"/>
              <a:gd name="connsiteX3" fmla="*/ 1227350 w 1227350"/>
              <a:gd name="connsiteY3" fmla="*/ 107576 h 523213"/>
              <a:gd name="connsiteX0" fmla="*/ 0 w 1227350"/>
              <a:gd name="connsiteY0" fmla="*/ 523213 h 523213"/>
              <a:gd name="connsiteX1" fmla="*/ 0 w 1227350"/>
              <a:gd name="connsiteY1" fmla="*/ 0 h 523213"/>
              <a:gd name="connsiteX2" fmla="*/ 1227350 w 1227350"/>
              <a:gd name="connsiteY2" fmla="*/ 0 h 523213"/>
              <a:gd name="connsiteX3" fmla="*/ 1227350 w 1227350"/>
              <a:gd name="connsiteY3" fmla="*/ 43931 h 5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50" h="523213">
                <a:moveTo>
                  <a:pt x="0" y="523213"/>
                </a:moveTo>
                <a:lnTo>
                  <a:pt x="0" y="0"/>
                </a:lnTo>
                <a:lnTo>
                  <a:pt x="1227350" y="0"/>
                </a:lnTo>
                <a:lnTo>
                  <a:pt x="1227350" y="43931"/>
                </a:lnTo>
              </a:path>
            </a:pathLst>
          </a:cu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22C9511-1B96-49CE-9328-96C6B656AAAD}"/>
              </a:ext>
            </a:extLst>
          </p:cNvPr>
          <p:cNvGrpSpPr/>
          <p:nvPr/>
        </p:nvGrpSpPr>
        <p:grpSpPr>
          <a:xfrm>
            <a:off x="9516626" y="3217025"/>
            <a:ext cx="682625" cy="1225550"/>
            <a:chOff x="9461500" y="3304305"/>
            <a:chExt cx="682625" cy="122555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ADF5953-0D20-328A-7C19-3DFF01498A66}"/>
                </a:ext>
              </a:extLst>
            </p:cNvPr>
            <p:cNvSpPr/>
            <p:nvPr/>
          </p:nvSpPr>
          <p:spPr>
            <a:xfrm>
              <a:off x="9871075" y="33043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1E1371C-F3B7-8421-2419-976365508982}"/>
                </a:ext>
              </a:extLst>
            </p:cNvPr>
            <p:cNvSpPr/>
            <p:nvPr/>
          </p:nvSpPr>
          <p:spPr>
            <a:xfrm>
              <a:off x="9871075" y="35106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34CCAB3-729B-6F1E-130B-8529E0BB4799}"/>
                </a:ext>
              </a:extLst>
            </p:cNvPr>
            <p:cNvSpPr/>
            <p:nvPr/>
          </p:nvSpPr>
          <p:spPr>
            <a:xfrm>
              <a:off x="9871075" y="37519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404190-901A-899C-2533-5DD3D202BC58}"/>
                </a:ext>
              </a:extLst>
            </p:cNvPr>
            <p:cNvSpPr/>
            <p:nvPr/>
          </p:nvSpPr>
          <p:spPr>
            <a:xfrm>
              <a:off x="9871075" y="38885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CF3182D-DC06-B546-04A9-6C3815C8BF43}"/>
                </a:ext>
              </a:extLst>
            </p:cNvPr>
            <p:cNvSpPr/>
            <p:nvPr/>
          </p:nvSpPr>
          <p:spPr>
            <a:xfrm>
              <a:off x="9871075" y="40028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709937A-E709-D016-C766-C66C99FB52F4}"/>
                </a:ext>
              </a:extLst>
            </p:cNvPr>
            <p:cNvSpPr/>
            <p:nvPr/>
          </p:nvSpPr>
          <p:spPr>
            <a:xfrm>
              <a:off x="9871075" y="41393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26B061F-0753-06AB-21FD-D1EEA06B9C1D}"/>
                </a:ext>
              </a:extLst>
            </p:cNvPr>
            <p:cNvSpPr/>
            <p:nvPr/>
          </p:nvSpPr>
          <p:spPr>
            <a:xfrm>
              <a:off x="9769475" y="409805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6181507-F50A-BDD8-CD73-D89C4ADED052}"/>
                </a:ext>
              </a:extLst>
            </p:cNvPr>
            <p:cNvSpPr/>
            <p:nvPr/>
          </p:nvSpPr>
          <p:spPr>
            <a:xfrm>
              <a:off x="9769475" y="42282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2C1368E-C1D8-6BA2-61EC-2302DCFCFBFD}"/>
                </a:ext>
              </a:extLst>
            </p:cNvPr>
            <p:cNvSpPr/>
            <p:nvPr/>
          </p:nvSpPr>
          <p:spPr>
            <a:xfrm>
              <a:off x="9769475" y="39107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D34B355-6249-7431-AA15-2B5F1A6DD728}"/>
                </a:ext>
              </a:extLst>
            </p:cNvPr>
            <p:cNvSpPr/>
            <p:nvPr/>
          </p:nvSpPr>
          <p:spPr>
            <a:xfrm>
              <a:off x="9769475" y="37742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2F5CE8A-1372-7137-D200-96A8B19AC6BC}"/>
                </a:ext>
              </a:extLst>
            </p:cNvPr>
            <p:cNvSpPr/>
            <p:nvPr/>
          </p:nvSpPr>
          <p:spPr>
            <a:xfrm>
              <a:off x="9667875" y="37202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38E12C8-6150-6BDD-FE48-0405AC81A80E}"/>
                </a:ext>
              </a:extLst>
            </p:cNvPr>
            <p:cNvSpPr/>
            <p:nvPr/>
          </p:nvSpPr>
          <p:spPr>
            <a:xfrm>
              <a:off x="9667875" y="38885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20E9231-5284-5B81-C150-B33D799002FF}"/>
                </a:ext>
              </a:extLst>
            </p:cNvPr>
            <p:cNvSpPr/>
            <p:nvPr/>
          </p:nvSpPr>
          <p:spPr>
            <a:xfrm>
              <a:off x="9667875" y="41583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0DFD477-EF4E-0783-A264-9B57665E0181}"/>
                </a:ext>
              </a:extLst>
            </p:cNvPr>
            <p:cNvSpPr/>
            <p:nvPr/>
          </p:nvSpPr>
          <p:spPr>
            <a:xfrm>
              <a:off x="9769475" y="44504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E9B27B7-C2CA-6480-DA91-DA080B60A780}"/>
                </a:ext>
              </a:extLst>
            </p:cNvPr>
            <p:cNvSpPr/>
            <p:nvPr/>
          </p:nvSpPr>
          <p:spPr>
            <a:xfrm>
              <a:off x="9667875" y="35202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C7CE36-5572-950C-9B63-F53E0F129957}"/>
                </a:ext>
              </a:extLst>
            </p:cNvPr>
            <p:cNvSpPr/>
            <p:nvPr/>
          </p:nvSpPr>
          <p:spPr>
            <a:xfrm>
              <a:off x="9769475" y="34154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6B7BD1F-4E6D-54D5-89E9-777A6D5E7ECA}"/>
                </a:ext>
              </a:extLst>
            </p:cNvPr>
            <p:cNvSpPr/>
            <p:nvPr/>
          </p:nvSpPr>
          <p:spPr>
            <a:xfrm>
              <a:off x="9566275" y="35043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5B5EF98-8B77-B3B5-E293-61E355C9EA2E}"/>
                </a:ext>
              </a:extLst>
            </p:cNvPr>
            <p:cNvSpPr/>
            <p:nvPr/>
          </p:nvSpPr>
          <p:spPr>
            <a:xfrm>
              <a:off x="9461500" y="34471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FE9042C-452C-0A9D-3072-4EBE72AF7F0A}"/>
                </a:ext>
              </a:extLst>
            </p:cNvPr>
            <p:cNvSpPr/>
            <p:nvPr/>
          </p:nvSpPr>
          <p:spPr>
            <a:xfrm>
              <a:off x="9969500" y="34852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92807BB-5E80-F95C-669E-58DCDBF689B5}"/>
                </a:ext>
              </a:extLst>
            </p:cNvPr>
            <p:cNvSpPr/>
            <p:nvPr/>
          </p:nvSpPr>
          <p:spPr>
            <a:xfrm>
              <a:off x="10064750" y="34440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81ED82A-99CE-D4C4-D2CD-90BAB34AB75C}"/>
              </a:ext>
            </a:extLst>
          </p:cNvPr>
          <p:cNvGrpSpPr/>
          <p:nvPr/>
        </p:nvGrpSpPr>
        <p:grpSpPr>
          <a:xfrm>
            <a:off x="10803267" y="2772295"/>
            <a:ext cx="554038" cy="1379575"/>
            <a:chOff x="10797449" y="2858187"/>
            <a:chExt cx="554038" cy="137957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3690217-26C8-7CA7-7C25-513995FFE823}"/>
                </a:ext>
              </a:extLst>
            </p:cNvPr>
            <p:cNvSpPr/>
            <p:nvPr/>
          </p:nvSpPr>
          <p:spPr>
            <a:xfrm>
              <a:off x="10994299" y="377461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A6B2FF7-53BC-A273-24C9-9EAE5F4BEFAA}"/>
                </a:ext>
              </a:extLst>
            </p:cNvPr>
            <p:cNvSpPr/>
            <p:nvPr/>
          </p:nvSpPr>
          <p:spPr>
            <a:xfrm>
              <a:off x="10994299" y="416632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422FF73-D940-D1F1-6970-4955D3071E70}"/>
                </a:ext>
              </a:extLst>
            </p:cNvPr>
            <p:cNvSpPr/>
            <p:nvPr/>
          </p:nvSpPr>
          <p:spPr>
            <a:xfrm>
              <a:off x="10895874" y="3771439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8EB8AB0-003F-229B-142F-7FCAA1BA0397}"/>
                </a:ext>
              </a:extLst>
            </p:cNvPr>
            <p:cNvSpPr/>
            <p:nvPr/>
          </p:nvSpPr>
          <p:spPr>
            <a:xfrm>
              <a:off x="10797449" y="359284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41BB500-8B34-D3BE-A40C-7CBE6CC2C660}"/>
                </a:ext>
              </a:extLst>
            </p:cNvPr>
            <p:cNvSpPr/>
            <p:nvPr/>
          </p:nvSpPr>
          <p:spPr>
            <a:xfrm>
              <a:off x="11089549" y="364117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86F51CE-3976-116C-13B7-395E589F281E}"/>
                </a:ext>
              </a:extLst>
            </p:cNvPr>
            <p:cNvSpPr/>
            <p:nvPr/>
          </p:nvSpPr>
          <p:spPr>
            <a:xfrm>
              <a:off x="11184799" y="3607912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E20D3DD-ACA2-AF90-4DF9-7C5F221843D2}"/>
                </a:ext>
              </a:extLst>
            </p:cNvPr>
            <p:cNvSpPr/>
            <p:nvPr/>
          </p:nvSpPr>
          <p:spPr>
            <a:xfrm>
              <a:off x="11280049" y="357777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A14821A-FC72-007B-7801-5091BEA46DFB}"/>
                </a:ext>
              </a:extLst>
            </p:cNvPr>
            <p:cNvSpPr/>
            <p:nvPr/>
          </p:nvSpPr>
          <p:spPr>
            <a:xfrm>
              <a:off x="10994299" y="36412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B8E2244-720B-666F-5DF2-A93645A4D307}"/>
                </a:ext>
              </a:extLst>
            </p:cNvPr>
            <p:cNvSpPr/>
            <p:nvPr/>
          </p:nvSpPr>
          <p:spPr>
            <a:xfrm>
              <a:off x="10895874" y="36285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A6C890-A270-6F03-0FE4-FEA682D5B8ED}"/>
                </a:ext>
              </a:extLst>
            </p:cNvPr>
            <p:cNvSpPr/>
            <p:nvPr/>
          </p:nvSpPr>
          <p:spPr>
            <a:xfrm>
              <a:off x="10994299" y="34958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6FB24-AB77-71DD-BCCF-984D330A8FE9}"/>
                </a:ext>
              </a:extLst>
            </p:cNvPr>
            <p:cNvSpPr/>
            <p:nvPr/>
          </p:nvSpPr>
          <p:spPr>
            <a:xfrm>
              <a:off x="10994299" y="335046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289E8CC-1DE5-A7ED-0C89-40169C8948AF}"/>
                </a:ext>
              </a:extLst>
            </p:cNvPr>
            <p:cNvSpPr/>
            <p:nvPr/>
          </p:nvSpPr>
          <p:spPr>
            <a:xfrm>
              <a:off x="10994299" y="320829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448F3B7-8E44-0891-29D9-C054D2FF7FE5}"/>
                </a:ext>
              </a:extLst>
            </p:cNvPr>
            <p:cNvSpPr/>
            <p:nvPr/>
          </p:nvSpPr>
          <p:spPr>
            <a:xfrm>
              <a:off x="10994299" y="285818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360A036-5FE5-4364-2E61-9148B59A3F2E}"/>
                </a:ext>
              </a:extLst>
            </p:cNvPr>
            <p:cNvSpPr/>
            <p:nvPr/>
          </p:nvSpPr>
          <p:spPr>
            <a:xfrm>
              <a:off x="10895874" y="347681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511C6CA-36DB-1825-E6BA-3B15650544E1}"/>
                </a:ext>
              </a:extLst>
            </p:cNvPr>
            <p:cNvSpPr/>
            <p:nvPr/>
          </p:nvSpPr>
          <p:spPr>
            <a:xfrm>
              <a:off x="10895874" y="332365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C15E22E-9EA3-272A-861E-93E9C8186317}"/>
                </a:ext>
              </a:extLst>
            </p:cNvPr>
            <p:cNvSpPr/>
            <p:nvPr/>
          </p:nvSpPr>
          <p:spPr>
            <a:xfrm>
              <a:off x="10895874" y="3200611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C7576D4-E3E5-180B-9E0C-4DB82AC6393A}"/>
                </a:ext>
              </a:extLst>
            </p:cNvPr>
            <p:cNvSpPr/>
            <p:nvPr/>
          </p:nvSpPr>
          <p:spPr>
            <a:xfrm>
              <a:off x="11089549" y="345511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B63E0C4-0D6C-D0C0-E613-BE25C66495AC}"/>
                </a:ext>
              </a:extLst>
            </p:cNvPr>
            <p:cNvSpPr/>
            <p:nvPr/>
          </p:nvSpPr>
          <p:spPr>
            <a:xfrm>
              <a:off x="11089549" y="3315732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3CB3ACE-8055-0A8D-639A-39A840DFEF04}"/>
                </a:ext>
              </a:extLst>
            </p:cNvPr>
            <p:cNvSpPr/>
            <p:nvPr/>
          </p:nvSpPr>
          <p:spPr>
            <a:xfrm>
              <a:off x="11184799" y="3388021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6E9ED18-1C05-6451-FB83-AAC7D75C9F64}"/>
                </a:ext>
              </a:extLst>
            </p:cNvPr>
            <p:cNvSpPr/>
            <p:nvPr/>
          </p:nvSpPr>
          <p:spPr>
            <a:xfrm>
              <a:off x="11184799" y="326580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03BC1C4-CE1B-2553-BD19-705CE988B1C9}"/>
                </a:ext>
              </a:extLst>
            </p:cNvPr>
            <p:cNvSpPr/>
            <p:nvPr/>
          </p:nvSpPr>
          <p:spPr>
            <a:xfrm>
              <a:off x="10797449" y="344876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DEBDBAD-573C-C995-5BAB-78021E167CF0}"/>
              </a:ext>
            </a:extLst>
          </p:cNvPr>
          <p:cNvGrpSpPr/>
          <p:nvPr/>
        </p:nvGrpSpPr>
        <p:grpSpPr>
          <a:xfrm>
            <a:off x="9458136" y="3467416"/>
            <a:ext cx="798786" cy="94477"/>
            <a:chOff x="9399752" y="3555787"/>
            <a:chExt cx="798786" cy="9447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EBC3091-61B1-B561-F30E-F6734A2693C5}"/>
                </a:ext>
              </a:extLst>
            </p:cNvPr>
            <p:cNvCxnSpPr/>
            <p:nvPr/>
          </p:nvCxnSpPr>
          <p:spPr>
            <a:xfrm>
              <a:off x="9399752" y="3591034"/>
              <a:ext cx="7987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C8E603F-2EDF-0432-662F-DCC5D9022623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650264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6CA344-9D24-76B0-6BA2-482F091E5E09}"/>
                </a:ext>
              </a:extLst>
            </p:cNvPr>
            <p:cNvCxnSpPr>
              <a:cxnSpLocks/>
            </p:cNvCxnSpPr>
            <p:nvPr/>
          </p:nvCxnSpPr>
          <p:spPr>
            <a:xfrm>
              <a:off x="9805843" y="3559892"/>
              <a:ext cx="0" cy="90372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6B2DFC8-F3F9-F9E9-13E1-74E1B585CEEF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555787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F12AC3-33CF-4836-BC58-87636E206181}"/>
              </a:ext>
            </a:extLst>
          </p:cNvPr>
          <p:cNvGrpSpPr/>
          <p:nvPr/>
        </p:nvGrpSpPr>
        <p:grpSpPr>
          <a:xfrm>
            <a:off x="10630155" y="3106768"/>
            <a:ext cx="798786" cy="234951"/>
            <a:chOff x="9399752" y="3562543"/>
            <a:chExt cx="798786" cy="8772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619AFBB-47EB-4027-AFBD-E31D3AF984FE}"/>
                </a:ext>
              </a:extLst>
            </p:cNvPr>
            <p:cNvCxnSpPr/>
            <p:nvPr/>
          </p:nvCxnSpPr>
          <p:spPr>
            <a:xfrm>
              <a:off x="9399752" y="3591034"/>
              <a:ext cx="7987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90DD34-1B53-512E-848E-3DC157BE6393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650264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6BDE1B9-67A9-930A-3C97-82FBC7E82EB1}"/>
                </a:ext>
              </a:extLst>
            </p:cNvPr>
            <p:cNvCxnSpPr>
              <a:cxnSpLocks/>
            </p:cNvCxnSpPr>
            <p:nvPr/>
          </p:nvCxnSpPr>
          <p:spPr>
            <a:xfrm>
              <a:off x="9805843" y="3562543"/>
              <a:ext cx="0" cy="87721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AA99268-B993-9CA4-2EA9-5141EB8A88DA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562543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DDFF9C-F33B-36A7-2234-37C6DD2F39EE}"/>
              </a:ext>
            </a:extLst>
          </p:cNvPr>
          <p:cNvSpPr txBox="1"/>
          <p:nvPr/>
        </p:nvSpPr>
        <p:spPr>
          <a:xfrm>
            <a:off x="10151003" y="2575775"/>
            <a:ext cx="642896" cy="13238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6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&lt;0.01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D2885-16C8-2471-BFF4-06A8868F7C54}"/>
              </a:ext>
            </a:extLst>
          </p:cNvPr>
          <p:cNvSpPr txBox="1"/>
          <p:nvPr/>
        </p:nvSpPr>
        <p:spPr>
          <a:xfrm>
            <a:off x="8329402" y="5092223"/>
            <a:ext cx="340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Used with permission from Nancy International Ltd, Subsidiary AME Publishing Company, </a:t>
            </a:r>
            <a:br>
              <a:rPr lang="en-US" sz="600" dirty="0"/>
            </a:br>
            <a:r>
              <a:rPr lang="en-US" sz="600" dirty="0"/>
              <a:t>Gao F et al. </a:t>
            </a:r>
            <a:r>
              <a:rPr lang="en-US" sz="600" i="1" dirty="0" err="1"/>
              <a:t>Transl</a:t>
            </a:r>
            <a:r>
              <a:rPr lang="en-US" sz="600" i="1" dirty="0"/>
              <a:t> Cancer Res</a:t>
            </a:r>
            <a:r>
              <a:rPr lang="en-US" sz="600" dirty="0"/>
              <a:t>. The biological functions of LGR5 in promoting non-small cell lung cancer progression. 2019;8(1):203-211; permission conveyed through Copyright Clearance Center, Inc.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87F032-1831-A5C6-BA75-8EE39949B027}"/>
              </a:ext>
            </a:extLst>
          </p:cNvPr>
          <p:cNvSpPr/>
          <p:nvPr/>
        </p:nvSpPr>
        <p:spPr>
          <a:xfrm>
            <a:off x="9271610" y="4788382"/>
            <a:ext cx="2293044" cy="265496"/>
          </a:xfrm>
          <a:prstGeom prst="roundRect">
            <a:avLst>
              <a:gd name="adj" fmla="val 50000"/>
            </a:avLst>
          </a:prstGeom>
          <a:solidFill>
            <a:srgbClr val="2C4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 expression in NSCLC tissues and</a:t>
            </a:r>
            <a:b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 adjacent normal tissues (N=22)</a:t>
            </a:r>
          </a:p>
        </p:txBody>
      </p:sp>
    </p:spTree>
    <p:extLst>
      <p:ext uri="{BB962C8B-B14F-4D97-AF65-F5344CB8AC3E}">
        <p14:creationId xmlns:p14="http://schemas.microsoft.com/office/powerpoint/2010/main" val="409622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E2FC-3335-4A84-54CD-E62D07C5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CB62D6B-8315-3684-F8B7-AA911A60BC21}"/>
              </a:ext>
            </a:extLst>
          </p:cNvPr>
          <p:cNvSpPr/>
          <p:nvPr/>
        </p:nvSpPr>
        <p:spPr>
          <a:xfrm>
            <a:off x="465026" y="1289892"/>
            <a:ext cx="6094339" cy="1196074"/>
          </a:xfrm>
          <a:prstGeom prst="roundRect">
            <a:avLst/>
          </a:prstGeom>
          <a:gradFill>
            <a:gsLst>
              <a:gs pos="41000">
                <a:schemeClr val="accent2">
                  <a:lumMod val="20000"/>
                  <a:lumOff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444500" algn="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AB68F7-6E3A-D91C-1289-F623514D6F99}"/>
              </a:ext>
            </a:extLst>
          </p:cNvPr>
          <p:cNvSpPr/>
          <p:nvPr/>
        </p:nvSpPr>
        <p:spPr>
          <a:xfrm>
            <a:off x="466510" y="4055373"/>
            <a:ext cx="6094339" cy="1196074"/>
          </a:xfrm>
          <a:prstGeom prst="roundRect">
            <a:avLst/>
          </a:prstGeom>
          <a:gradFill>
            <a:gsLst>
              <a:gs pos="47000">
                <a:schemeClr val="bg2">
                  <a:lumMod val="20000"/>
                  <a:lumOff val="80000"/>
                </a:schemeClr>
              </a:gs>
              <a:gs pos="98000">
                <a:schemeClr val="tx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444500" algn="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E77B29D0-E38C-F720-BC84-288BB2C48392}"/>
              </a:ext>
            </a:extLst>
          </p:cNvPr>
          <p:cNvSpPr/>
          <p:nvPr/>
        </p:nvSpPr>
        <p:spPr>
          <a:xfrm>
            <a:off x="9128570" y="3881748"/>
            <a:ext cx="2378850" cy="1547502"/>
          </a:xfrm>
          <a:prstGeom prst="roundRect">
            <a:avLst>
              <a:gd name="adj" fmla="val 11912"/>
            </a:avLst>
          </a:prstGeom>
          <a:solidFill>
            <a:schemeClr val="bg1"/>
          </a:solidFill>
          <a:ln w="76200">
            <a:noFill/>
          </a:ln>
          <a:effectLst>
            <a:outerShdw blurRad="444500" algn="ctr" rotWithShape="0">
              <a:srgbClr val="000000">
                <a:alpha val="19599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B5705-9487-95C8-ED95-D281B04F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DDB82-B974-7467-5AA4-469A5A7DB2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6073140"/>
            <a:ext cx="11547084" cy="36576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aseline="30000" dirty="0"/>
              <a:t>a</a:t>
            </a:r>
            <a:r>
              <a:rPr lang="en-US" dirty="0"/>
              <a:t>LGR5 is thought to accelerate Wnt/β-catenin signaling by sequestering enzymes (E3 ligases) that remove Wnt receptors from the cell surface.</a:t>
            </a:r>
            <a:r>
              <a:rPr lang="en-US" baseline="30000" dirty="0"/>
              <a:t>12</a:t>
            </a:r>
            <a:br>
              <a:rPr lang="en-US" baseline="30000" dirty="0"/>
            </a:br>
            <a:r>
              <a:rPr lang="en-US" baseline="30000" dirty="0"/>
              <a:t>b</a:t>
            </a:r>
            <a:r>
              <a:rPr lang="en-US" dirty="0"/>
              <a:t>LGR5 is a Wnt-target gene.</a:t>
            </a:r>
            <a:r>
              <a:rPr lang="en-US" baseline="30000" dirty="0"/>
              <a:t>4</a:t>
            </a:r>
          </a:p>
          <a:p>
            <a:pPr>
              <a:spcBef>
                <a:spcPts val="0"/>
              </a:spcBef>
              <a:defRPr/>
            </a:pPr>
            <a:r>
              <a:rPr lang="en-US" baseline="30000" dirty="0">
                <a:latin typeface="Calibri" panose="020F0502020204030204"/>
              </a:rPr>
              <a:t>c</a:t>
            </a:r>
            <a:r>
              <a:rPr lang="en-US" dirty="0">
                <a:latin typeface="Calibri" panose="020F0502020204030204"/>
              </a:rPr>
              <a:t>Resistance to chemotherapy, immune surveillance, and/or immune checkpoint inhibitors.</a:t>
            </a:r>
            <a:br>
              <a:rPr lang="en-US" dirty="0">
                <a:latin typeface="Calibri" panose="020F0502020204030204"/>
              </a:rPr>
            </a:br>
            <a:r>
              <a:rPr lang="en-US" dirty="0">
                <a:latin typeface="Calibri" panose="020F0502020204030204"/>
              </a:rPr>
              <a:t>1. Leung C et al. </a:t>
            </a:r>
            <a:r>
              <a:rPr lang="en-US" i="1" dirty="0">
                <a:latin typeface="Calibri" panose="020F0502020204030204"/>
              </a:rPr>
              <a:t>Trends Cell Biol</a:t>
            </a:r>
            <a:r>
              <a:rPr lang="en-US" dirty="0">
                <a:latin typeface="Calibri" panose="020F0502020204030204"/>
              </a:rPr>
              <a:t>. 2018;28(5):380-391; </a:t>
            </a:r>
            <a:r>
              <a:rPr lang="it-IT" dirty="0">
                <a:latin typeface="Calibri" panose="020F0502020204030204"/>
              </a:rPr>
              <a:t>2. Hirsch D et al. </a:t>
            </a:r>
            <a:r>
              <a:rPr lang="it-IT" i="1" dirty="0">
                <a:latin typeface="Calibri" panose="020F0502020204030204"/>
              </a:rPr>
              <a:t>Carcinogenesis</a:t>
            </a:r>
            <a:r>
              <a:rPr lang="it-IT" dirty="0">
                <a:latin typeface="Calibri" panose="020F0502020204030204"/>
              </a:rPr>
              <a:t>. 2014;35(4):849-858;</a:t>
            </a:r>
            <a:r>
              <a:rPr lang="en-US" dirty="0">
                <a:latin typeface="Calibri" panose="020F0502020204030204"/>
              </a:rPr>
              <a:t> 3. </a:t>
            </a:r>
            <a:r>
              <a:rPr lang="it-IT" dirty="0">
                <a:latin typeface="Calibri" panose="020F0502020204030204"/>
              </a:rPr>
              <a:t>Novellasdemunt L et al. </a:t>
            </a:r>
            <a:r>
              <a:rPr lang="it-IT" i="1" dirty="0">
                <a:latin typeface="Calibri" panose="020F0502020204030204"/>
              </a:rPr>
              <a:t>EMBO J</a:t>
            </a:r>
            <a:r>
              <a:rPr lang="it-IT" dirty="0">
                <a:latin typeface="Calibri" panose="020F0502020204030204"/>
              </a:rPr>
              <a:t>. 2020;39(3):e102771; 4. </a:t>
            </a:r>
            <a:r>
              <a:rPr lang="en-US" dirty="0">
                <a:latin typeface="Calibri" panose="020F0502020204030204"/>
              </a:rPr>
              <a:t>Carmon KS et al. </a:t>
            </a:r>
            <a:r>
              <a:rPr lang="en-US" i="1" dirty="0">
                <a:latin typeface="Calibri" panose="020F0502020204030204"/>
              </a:rPr>
              <a:t>Mol Cell Biol</a:t>
            </a:r>
            <a:r>
              <a:rPr lang="en-US" dirty="0">
                <a:latin typeface="Calibri" panose="020F0502020204030204"/>
              </a:rPr>
              <a:t>. 2012;32(11):2054-2064;</a:t>
            </a:r>
            <a:br>
              <a:rPr lang="en-US" dirty="0">
                <a:latin typeface="Calibri" panose="020F0502020204030204"/>
              </a:rPr>
            </a:br>
            <a:r>
              <a:rPr lang="en-US" dirty="0">
                <a:latin typeface="Calibri" panose="020F0502020204030204"/>
              </a:rPr>
              <a:t>5. Major AG et al. </a:t>
            </a:r>
            <a:r>
              <a:rPr lang="en-US" i="1" dirty="0">
                <a:latin typeface="Calibri" panose="020F0502020204030204"/>
              </a:rPr>
              <a:t>Stem Cells Int</a:t>
            </a:r>
            <a:r>
              <a:rPr lang="en-US" dirty="0">
                <a:latin typeface="Calibri" panose="020F0502020204030204"/>
              </a:rPr>
              <a:t>. 2013;2013:319489; 6. de Lau W et al. </a:t>
            </a:r>
            <a:r>
              <a:rPr lang="en-US" i="1" dirty="0">
                <a:latin typeface="Calibri" panose="020F0502020204030204"/>
              </a:rPr>
              <a:t>Genes Dev</a:t>
            </a:r>
            <a:r>
              <a:rPr lang="en-US" dirty="0">
                <a:latin typeface="Calibri" panose="020F0502020204030204"/>
              </a:rPr>
              <a:t>. 2014;28(4):305-316; 7. Zhu Z et al. </a:t>
            </a:r>
            <a:r>
              <a:rPr lang="en-US" i="1" dirty="0">
                <a:latin typeface="Calibri" panose="020F0502020204030204"/>
              </a:rPr>
              <a:t>PLoS One</a:t>
            </a:r>
            <a:r>
              <a:rPr lang="en-US" dirty="0">
                <a:latin typeface="Calibri" panose="020F0502020204030204"/>
              </a:rPr>
              <a:t>. 2022;17(10):e0275679; 8. Liu J, et al. </a:t>
            </a:r>
            <a:r>
              <a:rPr lang="en-US" i="1" dirty="0">
                <a:latin typeface="Calibri" panose="020F0502020204030204"/>
              </a:rPr>
              <a:t>Signal Transduct Target Ther</a:t>
            </a:r>
            <a:r>
              <a:rPr lang="en-US" dirty="0">
                <a:latin typeface="Calibri" panose="020F0502020204030204"/>
              </a:rPr>
              <a:t>. 2022;7(1):3; </a:t>
            </a:r>
            <a:br>
              <a:rPr lang="en-US" dirty="0">
                <a:latin typeface="Calibri" panose="020F0502020204030204"/>
              </a:rPr>
            </a:br>
            <a:r>
              <a:rPr lang="en-US" dirty="0">
                <a:latin typeface="Calibri" panose="020F0502020204030204"/>
              </a:rPr>
              <a:t>9.</a:t>
            </a:r>
            <a:r>
              <a:rPr lang="sv-SE" dirty="0">
                <a:latin typeface="Calibri" panose="020F0502020204030204"/>
              </a:rPr>
              <a:t> Patel S, et al.</a:t>
            </a:r>
            <a:r>
              <a:rPr lang="fr-FR" dirty="0">
                <a:latin typeface="Calibri" panose="020F0502020204030204"/>
              </a:rPr>
              <a:t> </a:t>
            </a:r>
            <a:r>
              <a:rPr lang="fr-FR" i="1" dirty="0">
                <a:latin typeface="Calibri" panose="020F0502020204030204"/>
              </a:rPr>
              <a:t>Front Immunol</a:t>
            </a:r>
            <a:r>
              <a:rPr lang="fr-FR" dirty="0">
                <a:latin typeface="Calibri" panose="020F0502020204030204"/>
              </a:rPr>
              <a:t>. 2019;10:2872</a:t>
            </a:r>
            <a:r>
              <a:rPr lang="sv-SE" dirty="0">
                <a:latin typeface="Calibri" panose="020F0502020204030204"/>
              </a:rPr>
              <a:t>; 10. </a:t>
            </a:r>
            <a:r>
              <a:rPr lang="en-US" dirty="0"/>
              <a:t>Zhu G-X, et al. </a:t>
            </a:r>
            <a:r>
              <a:rPr lang="sv-SE" i="1" dirty="0"/>
              <a:t>Mol Med Rep</a:t>
            </a:r>
            <a:r>
              <a:rPr lang="sv-SE" dirty="0"/>
              <a:t>. 2021;23(2):105; </a:t>
            </a:r>
            <a:r>
              <a:rPr lang="sv-SE" dirty="0">
                <a:latin typeface="Calibri" panose="020F0502020204030204"/>
              </a:rPr>
              <a:t>11. Liu X-S, et al. </a:t>
            </a:r>
            <a:r>
              <a:rPr lang="sv-SE" i="1" dirty="0">
                <a:latin typeface="Calibri" panose="020F0502020204030204"/>
              </a:rPr>
              <a:t>Front Immunol</a:t>
            </a:r>
            <a:r>
              <a:rPr lang="sv-SE" dirty="0">
                <a:latin typeface="Calibri" panose="020F0502020204030204"/>
              </a:rPr>
              <a:t>. 2019:10:1741; 12. </a:t>
            </a:r>
            <a:r>
              <a:rPr lang="en-US" dirty="0">
                <a:latin typeface="Calibri" panose="020F0502020204030204"/>
              </a:rPr>
              <a:t>Morgan RG et al. </a:t>
            </a:r>
            <a:r>
              <a:rPr lang="en-US" i="1" dirty="0">
                <a:latin typeface="Calibri" panose="020F0502020204030204"/>
              </a:rPr>
              <a:t>Br J Cancer</a:t>
            </a:r>
            <a:r>
              <a:rPr lang="en-US" dirty="0">
                <a:latin typeface="Calibri" panose="020F0502020204030204"/>
              </a:rPr>
              <a:t>. 2018;118(11):1410-1418.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A0FB1B-24C1-0FCB-0819-F7768880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>
                <a:latin typeface="Calibri" panose="020F0502020204030204"/>
              </a:rPr>
              <a:t>LGR5 Enables the Activity of Cancer Cells by Accelerating </a:t>
            </a:r>
            <a:br>
              <a:rPr lang="en-US" dirty="0">
                <a:latin typeface="Calibri" panose="020F0502020204030204"/>
              </a:rPr>
            </a:br>
            <a:r>
              <a:rPr lang="en-US" dirty="0">
                <a:latin typeface="Calibri" panose="020F0502020204030204"/>
              </a:rPr>
              <a:t>Wnt/β-catenin Signaling</a:t>
            </a:r>
            <a:r>
              <a:rPr lang="en-US" baseline="30000" dirty="0">
                <a:latin typeface="Calibri" panose="020F0502020204030204"/>
              </a:rPr>
              <a:t>1–4,a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3E160-6DF6-1332-1204-77F910AD5A62}"/>
              </a:ext>
            </a:extLst>
          </p:cNvPr>
          <p:cNvSpPr txBox="1"/>
          <p:nvPr/>
        </p:nvSpPr>
        <p:spPr>
          <a:xfrm>
            <a:off x="9289061" y="4099316"/>
            <a:ext cx="22353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Proliferation</a:t>
            </a:r>
            <a:r>
              <a:rPr kumimoji="0" lang="en-US" sz="1600" b="0" u="none" strike="noStrike" kern="1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6–8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Metastasis (via EMT)</a:t>
            </a:r>
            <a:r>
              <a:rPr kumimoji="0" lang="en-US" sz="1600" u="none" strike="noStrike" kern="1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7–9</a:t>
            </a:r>
          </a:p>
          <a:p>
            <a:pPr>
              <a:spcBef>
                <a:spcPts val="1200"/>
              </a:spcBef>
              <a:defRPr/>
            </a:pPr>
            <a:r>
              <a:rPr lang="en-US" sz="1600" kern="100" dirty="0">
                <a:solidFill>
                  <a:schemeClr val="accent6"/>
                </a:solidFill>
                <a:cs typeface="Times New Roman" panose="02020603050405020304" pitchFamily="18" charset="0"/>
              </a:rPr>
              <a:t>Resistance</a:t>
            </a:r>
            <a:r>
              <a:rPr lang="en-US" sz="1600" kern="100" baseline="30000" dirty="0">
                <a:solidFill>
                  <a:schemeClr val="accent6"/>
                </a:solidFill>
                <a:cs typeface="Times New Roman" panose="02020603050405020304" pitchFamily="18" charset="0"/>
              </a:rPr>
              <a:t>7–11,c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4CC61-D9E5-2A3A-8360-92ED5EB4FFC2}"/>
              </a:ext>
            </a:extLst>
          </p:cNvPr>
          <p:cNvSpPr/>
          <p:nvPr/>
        </p:nvSpPr>
        <p:spPr>
          <a:xfrm rot="554650">
            <a:off x="6512390" y="3881044"/>
            <a:ext cx="1589661" cy="15896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493F5-50BE-D3DF-1BA8-A563D373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07340">
            <a:off x="6512130" y="3896848"/>
            <a:ext cx="1569997" cy="15699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A4BF0C4-36DF-51DB-E37D-C9659A8A4240}"/>
              </a:ext>
            </a:extLst>
          </p:cNvPr>
          <p:cNvSpPr/>
          <p:nvPr/>
        </p:nvSpPr>
        <p:spPr>
          <a:xfrm rot="554650">
            <a:off x="6506827" y="3881044"/>
            <a:ext cx="1589661" cy="15896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F73B97-1DC6-35B1-B310-B267BC1EA594}"/>
              </a:ext>
            </a:extLst>
          </p:cNvPr>
          <p:cNvSpPr txBox="1"/>
          <p:nvPr/>
        </p:nvSpPr>
        <p:spPr>
          <a:xfrm>
            <a:off x="1102100" y="1560689"/>
            <a:ext cx="462689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600"/>
              </a:spcBef>
              <a:buClr>
                <a:srgbClr val="105267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Wnt-signaling is a driver of tumorigenesis</a:t>
            </a:r>
          </a:p>
          <a:p>
            <a:pPr marL="0" marR="0" lvl="0" indent="0" defTabSz="914400" rtl="0" eaLnBrk="1" fontAlgn="auto" latinLnBrk="0" hangingPunct="1">
              <a:spcBef>
                <a:spcPts val="600"/>
              </a:spcBef>
              <a:buClr>
                <a:srgbClr val="105267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catenin accumulates in the cell nucleus</a:t>
            </a:r>
            <a:r>
              <a:rPr kumimoji="0" lang="en-US" sz="140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5–7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D0E40CC-BE8B-E9C1-8160-33F4FD041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48539"/>
          <a:stretch>
            <a:fillRect/>
          </a:stretch>
        </p:blipFill>
        <p:spPr>
          <a:xfrm>
            <a:off x="5404443" y="1657024"/>
            <a:ext cx="7013039" cy="7357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5F28A77-EF63-B0B9-0EDF-4CC081E1701C}"/>
              </a:ext>
            </a:extLst>
          </p:cNvPr>
          <p:cNvSpPr txBox="1"/>
          <p:nvPr/>
        </p:nvSpPr>
        <p:spPr>
          <a:xfrm>
            <a:off x="6188345" y="1500179"/>
            <a:ext cx="2515123" cy="6010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lIns="91440" tIns="91440" rIns="91440" bIns="9144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Wnt-receptor complex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B1E49C-614B-E4E5-5973-A4C1ECD81CB2}"/>
              </a:ext>
            </a:extLst>
          </p:cNvPr>
          <p:cNvSpPr/>
          <p:nvPr/>
        </p:nvSpPr>
        <p:spPr>
          <a:xfrm rot="16200000">
            <a:off x="7263566" y="1288572"/>
            <a:ext cx="364680" cy="4006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E14917-81B0-9D7C-3BEB-2B31C220ADE0}"/>
              </a:ext>
            </a:extLst>
          </p:cNvPr>
          <p:cNvSpPr txBox="1"/>
          <p:nvPr/>
        </p:nvSpPr>
        <p:spPr>
          <a:xfrm>
            <a:off x="7233348" y="1365991"/>
            <a:ext cx="425116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B255B6-BDDE-F661-ED65-3844BE4A7BC6}"/>
              </a:ext>
            </a:extLst>
          </p:cNvPr>
          <p:cNvGrpSpPr/>
          <p:nvPr/>
        </p:nvGrpSpPr>
        <p:grpSpPr>
          <a:xfrm>
            <a:off x="465026" y="865144"/>
            <a:ext cx="10866955" cy="2991931"/>
            <a:chOff x="465026" y="865144"/>
            <a:chExt cx="10866955" cy="299193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3BC73B0-0375-292B-701B-D77A05A9354D}"/>
                </a:ext>
              </a:extLst>
            </p:cNvPr>
            <p:cNvGrpSpPr/>
            <p:nvPr/>
          </p:nvGrpSpPr>
          <p:grpSpPr>
            <a:xfrm>
              <a:off x="465026" y="865144"/>
              <a:ext cx="10866955" cy="2991931"/>
              <a:chOff x="465026" y="865144"/>
              <a:chExt cx="10866955" cy="299193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6501C9D-48BE-E96B-6BB8-EB67443D214E}"/>
                  </a:ext>
                </a:extLst>
              </p:cNvPr>
              <p:cNvSpPr/>
              <p:nvPr/>
            </p:nvSpPr>
            <p:spPr>
              <a:xfrm>
                <a:off x="465026" y="2661001"/>
                <a:ext cx="6094339" cy="1196074"/>
              </a:xfrm>
              <a:prstGeom prst="roundRect">
                <a:avLst/>
              </a:prstGeom>
              <a:gradFill>
                <a:gsLst>
                  <a:gs pos="38000">
                    <a:schemeClr val="accent3">
                      <a:lumMod val="20000"/>
                      <a:lumOff val="80000"/>
                    </a:schemeClr>
                  </a:gs>
                  <a:gs pos="99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444500" algn="tr" rotWithShape="0">
                  <a:schemeClr val="accent6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CDBE1-DDA1-C9E5-403E-DEC988352F5F}"/>
                  </a:ext>
                </a:extLst>
              </p:cNvPr>
              <p:cNvSpPr txBox="1"/>
              <p:nvPr/>
            </p:nvSpPr>
            <p:spPr>
              <a:xfrm>
                <a:off x="1114455" y="3107968"/>
                <a:ext cx="4122589" cy="3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05267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LGR5 increases levels of β-catenin</a:t>
                </a:r>
                <a:r>
                  <a:rPr kumimoji="0" lang="en-US" sz="1600" b="1" u="none" strike="noStrike" kern="1200" cap="none" spc="0" normalizeH="0" baseline="30000" noProof="0" dirty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4,a</a:t>
                </a:r>
                <a:endParaRPr kumimoji="0" lang="en-US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1845AA2-EA3E-036D-4F97-4BE25CBF4A47}"/>
                  </a:ext>
                </a:extLst>
              </p:cNvPr>
              <p:cNvGrpSpPr/>
              <p:nvPr/>
            </p:nvGrpSpPr>
            <p:grpSpPr>
              <a:xfrm>
                <a:off x="9555840" y="865144"/>
                <a:ext cx="1776141" cy="1714206"/>
                <a:chOff x="10395215" y="1183997"/>
                <a:chExt cx="1213128" cy="1170825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08A977A-6AA4-FD39-2B39-6E7BD9E3BE4F}"/>
                    </a:ext>
                  </a:extLst>
                </p:cNvPr>
                <p:cNvSpPr/>
                <p:nvPr/>
              </p:nvSpPr>
              <p:spPr>
                <a:xfrm rot="16200000">
                  <a:off x="11301246" y="1142970"/>
                  <a:ext cx="249081" cy="331135"/>
                </a:xfrm>
                <a:prstGeom prst="ellipse">
                  <a:avLst/>
                </a:prstGeom>
                <a:solidFill>
                  <a:srgbClr val="1D2C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9B006155-6175-838D-4F76-21237D8B1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395215" y="1455468"/>
                  <a:ext cx="1189770" cy="899354"/>
                </a:xfrm>
                <a:prstGeom prst="rect">
                  <a:avLst/>
                </a:prstGeom>
                <a:effectLst>
                  <a:outerShdw blurRad="444500" algn="ctr" rotWithShape="0">
                    <a:schemeClr val="accent6">
                      <a:alpha val="30000"/>
                    </a:schemeClr>
                  </a:outerShdw>
                </a:effectLst>
              </p:spPr>
            </p:pic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5991DAA-C04F-295D-11C9-45D36041F99B}"/>
                    </a:ext>
                  </a:extLst>
                </p:cNvPr>
                <p:cNvSpPr txBox="1"/>
                <p:nvPr/>
              </p:nvSpPr>
              <p:spPr>
                <a:xfrm>
                  <a:off x="11247823" y="1214819"/>
                  <a:ext cx="360520" cy="182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RSPO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4F95A4A-4D32-E1EE-6B64-11220D0C3E8C}"/>
                  </a:ext>
                </a:extLst>
              </p:cNvPr>
              <p:cNvGrpSpPr/>
              <p:nvPr/>
            </p:nvGrpSpPr>
            <p:grpSpPr>
              <a:xfrm>
                <a:off x="7155554" y="3154591"/>
                <a:ext cx="423864" cy="334558"/>
                <a:chOff x="5448615" y="3518259"/>
                <a:chExt cx="512630" cy="404621"/>
              </a:xfrm>
            </p:grpSpPr>
            <p:pic>
              <p:nvPicPr>
                <p:cNvPr id="21" name="Picture 20" descr="A red oval with black background&#10;&#10;AI-generated content may be incorrect.">
                  <a:extLst>
                    <a:ext uri="{FF2B5EF4-FFF2-40B4-BE49-F238E27FC236}">
                      <a16:creationId xmlns:a16="http://schemas.microsoft.com/office/drawing/2014/main" id="{0E1CFA72-1DF6-CD4A-D5AF-FFDCC95509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1711" y="3518259"/>
                  <a:ext cx="466438" cy="404621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8370A5-3984-20C3-F4FF-D32DACE173B0}"/>
                    </a:ext>
                  </a:extLst>
                </p:cNvPr>
                <p:cNvSpPr txBox="1"/>
                <p:nvPr/>
              </p:nvSpPr>
              <p:spPr>
                <a:xfrm rot="9810">
                  <a:off x="5448615" y="3585172"/>
                  <a:ext cx="512630" cy="270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-cat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9804939-D8FD-A480-330F-BF2456A31A60}"/>
                  </a:ext>
                </a:extLst>
              </p:cNvPr>
              <p:cNvGrpSpPr/>
              <p:nvPr/>
            </p:nvGrpSpPr>
            <p:grpSpPr>
              <a:xfrm>
                <a:off x="7820105" y="3002321"/>
                <a:ext cx="423864" cy="334558"/>
                <a:chOff x="4931342" y="3131791"/>
                <a:chExt cx="512630" cy="404621"/>
              </a:xfrm>
            </p:grpSpPr>
            <p:pic>
              <p:nvPicPr>
                <p:cNvPr id="35" name="Picture 34" descr="A red oval with black background&#10;&#10;AI-generated content may be incorrect.">
                  <a:extLst>
                    <a:ext uri="{FF2B5EF4-FFF2-40B4-BE49-F238E27FC236}">
                      <a16:creationId xmlns:a16="http://schemas.microsoft.com/office/drawing/2014/main" id="{FB0B50C6-CA30-E38E-2E59-CF9BECEF6A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4440" y="3131791"/>
                  <a:ext cx="466438" cy="404621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CDF18F2-3F6E-591A-100D-EDD00F6E3658}"/>
                    </a:ext>
                  </a:extLst>
                </p:cNvPr>
                <p:cNvSpPr txBox="1"/>
                <p:nvPr/>
              </p:nvSpPr>
              <p:spPr>
                <a:xfrm rot="9810">
                  <a:off x="4931342" y="3198705"/>
                  <a:ext cx="512630" cy="27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-cat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693778-09F9-FFCC-40F1-8B6F8C8D9780}"/>
                  </a:ext>
                </a:extLst>
              </p:cNvPr>
              <p:cNvGrpSpPr/>
              <p:nvPr/>
            </p:nvGrpSpPr>
            <p:grpSpPr>
              <a:xfrm>
                <a:off x="8212562" y="2673874"/>
                <a:ext cx="423864" cy="334558"/>
                <a:chOff x="4887079" y="3222292"/>
                <a:chExt cx="512630" cy="404621"/>
              </a:xfrm>
            </p:grpSpPr>
            <p:pic>
              <p:nvPicPr>
                <p:cNvPr id="41" name="Picture 40" descr="A red oval with black background&#10;&#10;AI-generated content may be incorrect.">
                  <a:extLst>
                    <a:ext uri="{FF2B5EF4-FFF2-40B4-BE49-F238E27FC236}">
                      <a16:creationId xmlns:a16="http://schemas.microsoft.com/office/drawing/2014/main" id="{48C74BB9-633D-E2CD-61DD-BDCC4DBD3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0172" y="3222292"/>
                  <a:ext cx="466438" cy="404621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C94056-0B17-E11D-A7D4-438D80D00534}"/>
                    </a:ext>
                  </a:extLst>
                </p:cNvPr>
                <p:cNvSpPr txBox="1"/>
                <p:nvPr/>
              </p:nvSpPr>
              <p:spPr>
                <a:xfrm rot="9810">
                  <a:off x="4887079" y="3289210"/>
                  <a:ext cx="512630" cy="27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-cat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117349C-802A-234E-77B7-147FA919ECCE}"/>
                  </a:ext>
                </a:extLst>
              </p:cNvPr>
              <p:cNvGrpSpPr/>
              <p:nvPr/>
            </p:nvGrpSpPr>
            <p:grpSpPr>
              <a:xfrm>
                <a:off x="6765621" y="2668026"/>
                <a:ext cx="423864" cy="334558"/>
                <a:chOff x="4967015" y="3423129"/>
                <a:chExt cx="512630" cy="404621"/>
              </a:xfrm>
            </p:grpSpPr>
            <p:pic>
              <p:nvPicPr>
                <p:cNvPr id="55" name="Picture 54" descr="A red oval with black background&#10;&#10;AI-generated content may be incorrect.">
                  <a:extLst>
                    <a:ext uri="{FF2B5EF4-FFF2-40B4-BE49-F238E27FC236}">
                      <a16:creationId xmlns:a16="http://schemas.microsoft.com/office/drawing/2014/main" id="{CF698A4E-43E2-6D8D-81DA-A69D8FE5B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0110" y="3423129"/>
                  <a:ext cx="466439" cy="404621"/>
                </a:xfrm>
                <a:prstGeom prst="rect">
                  <a:avLst/>
                </a:prstGeom>
              </p:spPr>
            </p:pic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0C6A73C-6770-0EDC-6EBF-6EE16F0CFE09}"/>
                    </a:ext>
                  </a:extLst>
                </p:cNvPr>
                <p:cNvSpPr txBox="1"/>
                <p:nvPr/>
              </p:nvSpPr>
              <p:spPr>
                <a:xfrm rot="9810">
                  <a:off x="4967015" y="3490043"/>
                  <a:ext cx="512630" cy="27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-cat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060436A-4D77-93C0-F972-3FF27AB6F60B}"/>
                  </a:ext>
                </a:extLst>
              </p:cNvPr>
              <p:cNvGrpSpPr/>
              <p:nvPr/>
            </p:nvGrpSpPr>
            <p:grpSpPr>
              <a:xfrm>
                <a:off x="6577757" y="3080658"/>
                <a:ext cx="423864" cy="334558"/>
                <a:chOff x="5730209" y="3349301"/>
                <a:chExt cx="512630" cy="404621"/>
              </a:xfrm>
            </p:grpSpPr>
            <p:pic>
              <p:nvPicPr>
                <p:cNvPr id="60" name="Picture 59" descr="A red oval with black background&#10;&#10;AI-generated content may be incorrect.">
                  <a:extLst>
                    <a:ext uri="{FF2B5EF4-FFF2-40B4-BE49-F238E27FC236}">
                      <a16:creationId xmlns:a16="http://schemas.microsoft.com/office/drawing/2014/main" id="{0E4FD2E1-6E60-BD34-5248-2994067B8E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3305" y="3349301"/>
                  <a:ext cx="466439" cy="404621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185F18C-434A-D4C1-12FE-CCE6099F0D1C}"/>
                    </a:ext>
                  </a:extLst>
                </p:cNvPr>
                <p:cNvSpPr txBox="1"/>
                <p:nvPr/>
              </p:nvSpPr>
              <p:spPr>
                <a:xfrm rot="9810">
                  <a:off x="5730209" y="3416217"/>
                  <a:ext cx="512630" cy="27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-cat</a:t>
                  </a:r>
                </a:p>
              </p:txBody>
            </p: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793E3B-8E51-10F1-6C16-ED581DAFFE3A}"/>
                </a:ext>
              </a:extLst>
            </p:cNvPr>
            <p:cNvSpPr txBox="1"/>
            <p:nvPr/>
          </p:nvSpPr>
          <p:spPr>
            <a:xfrm>
              <a:off x="9544014" y="1026981"/>
              <a:ext cx="672300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b="1" dirty="0">
                  <a:solidFill>
                    <a:schemeClr val="accent2"/>
                  </a:solidFill>
                </a:rPr>
                <a:t>LGR5</a:t>
              </a:r>
            </a:p>
          </p:txBody>
        </p:sp>
      </p:grpSp>
      <p:sp>
        <p:nvSpPr>
          <p:cNvPr id="58" name="Arrow: Chevron 338">
            <a:extLst>
              <a:ext uri="{FF2B5EF4-FFF2-40B4-BE49-F238E27FC236}">
                <a16:creationId xmlns:a16="http://schemas.microsoft.com/office/drawing/2014/main" id="{F78472E6-4784-A375-63E8-ED4EE73287BC}"/>
              </a:ext>
            </a:extLst>
          </p:cNvPr>
          <p:cNvSpPr/>
          <p:nvPr/>
        </p:nvSpPr>
        <p:spPr>
          <a:xfrm rot="5400000" flipV="1">
            <a:off x="7323136" y="3434013"/>
            <a:ext cx="232048" cy="47263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F9A800-43CF-1338-319C-031ABEA888B0}"/>
              </a:ext>
            </a:extLst>
          </p:cNvPr>
          <p:cNvGrpSpPr/>
          <p:nvPr/>
        </p:nvGrpSpPr>
        <p:grpSpPr>
          <a:xfrm>
            <a:off x="6263199" y="2442405"/>
            <a:ext cx="423864" cy="334558"/>
            <a:chOff x="5448615" y="3518259"/>
            <a:chExt cx="512630" cy="404621"/>
          </a:xfrm>
        </p:grpSpPr>
        <p:pic>
          <p:nvPicPr>
            <p:cNvPr id="18" name="Picture 17" descr="A red oval with black background&#10;&#10;AI-generated content may be incorrect.">
              <a:extLst>
                <a:ext uri="{FF2B5EF4-FFF2-40B4-BE49-F238E27FC236}">
                  <a16:creationId xmlns:a16="http://schemas.microsoft.com/office/drawing/2014/main" id="{18976F74-683E-389A-D700-50296C65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1" y="3518259"/>
              <a:ext cx="466438" cy="4046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C196D5-CFEB-CE74-2654-CABB31E89EAE}"/>
                </a:ext>
              </a:extLst>
            </p:cNvPr>
            <p:cNvSpPr txBox="1"/>
            <p:nvPr/>
          </p:nvSpPr>
          <p:spPr>
            <a:xfrm rot="9810">
              <a:off x="5448615" y="3585172"/>
              <a:ext cx="512630" cy="2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-cat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A1B5F-13C2-6B0B-2814-2E56552B0519}"/>
              </a:ext>
            </a:extLst>
          </p:cNvPr>
          <p:cNvGrpSpPr/>
          <p:nvPr/>
        </p:nvGrpSpPr>
        <p:grpSpPr>
          <a:xfrm>
            <a:off x="7663114" y="2484168"/>
            <a:ext cx="423864" cy="334558"/>
            <a:chOff x="5448615" y="3518259"/>
            <a:chExt cx="512630" cy="404621"/>
          </a:xfrm>
        </p:grpSpPr>
        <p:pic>
          <p:nvPicPr>
            <p:cNvPr id="24" name="Picture 23" descr="A red oval with black background&#10;&#10;AI-generated content may be incorrect.">
              <a:extLst>
                <a:ext uri="{FF2B5EF4-FFF2-40B4-BE49-F238E27FC236}">
                  <a16:creationId xmlns:a16="http://schemas.microsoft.com/office/drawing/2014/main" id="{764512E8-D648-DEBA-30C0-4B1C3A855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1" y="3518259"/>
              <a:ext cx="466438" cy="4046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A688F6-838D-948E-BECD-995A096944F6}"/>
                </a:ext>
              </a:extLst>
            </p:cNvPr>
            <p:cNvSpPr txBox="1"/>
            <p:nvPr/>
          </p:nvSpPr>
          <p:spPr>
            <a:xfrm rot="9810">
              <a:off x="5448615" y="3585172"/>
              <a:ext cx="512630" cy="2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-cat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D325FA-A211-DD61-AA48-53F6B104A67D}"/>
              </a:ext>
            </a:extLst>
          </p:cNvPr>
          <p:cNvGrpSpPr/>
          <p:nvPr/>
        </p:nvGrpSpPr>
        <p:grpSpPr>
          <a:xfrm>
            <a:off x="7262845" y="2726070"/>
            <a:ext cx="423864" cy="334558"/>
            <a:chOff x="5448615" y="3518259"/>
            <a:chExt cx="512630" cy="404621"/>
          </a:xfrm>
        </p:grpSpPr>
        <p:pic>
          <p:nvPicPr>
            <p:cNvPr id="38" name="Picture 37" descr="A red oval with black background&#10;&#10;AI-generated content may be incorrect.">
              <a:extLst>
                <a:ext uri="{FF2B5EF4-FFF2-40B4-BE49-F238E27FC236}">
                  <a16:creationId xmlns:a16="http://schemas.microsoft.com/office/drawing/2014/main" id="{5211E26B-CCDE-742D-AF97-63448FA1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1" y="3518259"/>
              <a:ext cx="466438" cy="40462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29689C-2D54-B1A2-B479-F564EEF59D0C}"/>
                </a:ext>
              </a:extLst>
            </p:cNvPr>
            <p:cNvSpPr txBox="1"/>
            <p:nvPr/>
          </p:nvSpPr>
          <p:spPr>
            <a:xfrm rot="9810">
              <a:off x="5448615" y="3585172"/>
              <a:ext cx="512630" cy="2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-cat</a:t>
              </a:r>
            </a:p>
          </p:txBody>
        </p:sp>
      </p:grpSp>
      <p:sp>
        <p:nvSpPr>
          <p:cNvPr id="57" name="Arrow: Chevron 338">
            <a:extLst>
              <a:ext uri="{FF2B5EF4-FFF2-40B4-BE49-F238E27FC236}">
                <a16:creationId xmlns:a16="http://schemas.microsoft.com/office/drawing/2014/main" id="{C31D0404-CF45-7D0F-27D7-9D53F3624817}"/>
              </a:ext>
            </a:extLst>
          </p:cNvPr>
          <p:cNvSpPr/>
          <p:nvPr/>
        </p:nvSpPr>
        <p:spPr>
          <a:xfrm rot="5400000" flipV="1">
            <a:off x="7323136" y="2067762"/>
            <a:ext cx="232048" cy="47263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338">
            <a:extLst>
              <a:ext uri="{FF2B5EF4-FFF2-40B4-BE49-F238E27FC236}">
                <a16:creationId xmlns:a16="http://schemas.microsoft.com/office/drawing/2014/main" id="{F9277F8B-EF0F-FBF8-2310-3C2EEA80B3C2}"/>
              </a:ext>
            </a:extLst>
          </p:cNvPr>
          <p:cNvSpPr/>
          <p:nvPr/>
        </p:nvSpPr>
        <p:spPr>
          <a:xfrm flipV="1">
            <a:off x="6923091" y="4400457"/>
            <a:ext cx="2194992" cy="536492"/>
          </a:xfrm>
          <a:prstGeom prst="chevron">
            <a:avLst>
              <a:gd name="adj" fmla="val 25302"/>
            </a:avLst>
          </a:prstGeom>
          <a:gradFill>
            <a:gsLst>
              <a:gs pos="0">
                <a:schemeClr val="bg2">
                  <a:lumMod val="20000"/>
                  <a:lumOff val="80000"/>
                  <a:alpha val="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5C41C-7C62-DBD0-87C4-E2D48F21061B}"/>
              </a:ext>
            </a:extLst>
          </p:cNvPr>
          <p:cNvSpPr txBox="1"/>
          <p:nvPr/>
        </p:nvSpPr>
        <p:spPr>
          <a:xfrm>
            <a:off x="8171850" y="4421988"/>
            <a:ext cx="863177" cy="4616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Wnt target genes</a:t>
            </a:r>
          </a:p>
        </p:txBody>
      </p:sp>
      <p:sp>
        <p:nvSpPr>
          <p:cNvPr id="13" name="Arrow: Chevron 338">
            <a:extLst>
              <a:ext uri="{FF2B5EF4-FFF2-40B4-BE49-F238E27FC236}">
                <a16:creationId xmlns:a16="http://schemas.microsoft.com/office/drawing/2014/main" id="{5E39D864-CF40-EE24-4217-EA90C2C35E3E}"/>
              </a:ext>
            </a:extLst>
          </p:cNvPr>
          <p:cNvSpPr/>
          <p:nvPr/>
        </p:nvSpPr>
        <p:spPr>
          <a:xfrm flipV="1">
            <a:off x="9037275" y="4400457"/>
            <a:ext cx="263399" cy="53649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C94CF2-71F8-34F3-BD2F-151F48E767B4}"/>
              </a:ext>
            </a:extLst>
          </p:cNvPr>
          <p:cNvSpPr txBox="1"/>
          <p:nvPr/>
        </p:nvSpPr>
        <p:spPr>
          <a:xfrm>
            <a:off x="1091227" y="4235466"/>
            <a:ext cx="4975245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600"/>
              </a:spcBef>
              <a:buClr>
                <a:srgbClr val="105267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catenin activates Wnt target genes</a:t>
            </a:r>
            <a:r>
              <a:rPr kumimoji="0" lang="en-US" sz="1600" b="1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lvl="0">
              <a:spcBef>
                <a:spcPts val="600"/>
              </a:spcBef>
              <a:buClr>
                <a:srgbClr val="105267"/>
              </a:buClr>
              <a:buSzPct val="100000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of proliferation, treatment resistance,</a:t>
            </a:r>
            <a:r>
              <a:rPr lang="en-US" sz="14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metastasis (via epithelial-mesenchymal transition [EMT])</a:t>
            </a:r>
            <a:r>
              <a:rPr lang="en-US" sz="14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6–11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A4E547-54D4-C189-DAE5-8F9EC76089EE}"/>
              </a:ext>
            </a:extLst>
          </p:cNvPr>
          <p:cNvGrpSpPr/>
          <p:nvPr/>
        </p:nvGrpSpPr>
        <p:grpSpPr>
          <a:xfrm>
            <a:off x="7243548" y="4487227"/>
            <a:ext cx="423864" cy="334558"/>
            <a:chOff x="5448615" y="3518259"/>
            <a:chExt cx="512630" cy="404621"/>
          </a:xfrm>
        </p:grpSpPr>
        <p:pic>
          <p:nvPicPr>
            <p:cNvPr id="27" name="Picture 26" descr="A red oval with black background&#10;&#10;AI-generated content may be incorrect.">
              <a:extLst>
                <a:ext uri="{FF2B5EF4-FFF2-40B4-BE49-F238E27FC236}">
                  <a16:creationId xmlns:a16="http://schemas.microsoft.com/office/drawing/2014/main" id="{2C285EA0-0E8B-720D-0491-3619A4C4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1" y="3518259"/>
              <a:ext cx="466438" cy="4046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C9EF65-2D21-CAB1-AAFC-0EF851A33122}"/>
                </a:ext>
              </a:extLst>
            </p:cNvPr>
            <p:cNvSpPr txBox="1"/>
            <p:nvPr/>
          </p:nvSpPr>
          <p:spPr>
            <a:xfrm rot="9810">
              <a:off x="5448615" y="3585172"/>
              <a:ext cx="512630" cy="2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-cat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9F0188-BBF8-7749-A451-B29EE2F11A51}"/>
              </a:ext>
            </a:extLst>
          </p:cNvPr>
          <p:cNvGrpSpPr/>
          <p:nvPr/>
        </p:nvGrpSpPr>
        <p:grpSpPr>
          <a:xfrm>
            <a:off x="6770604" y="4124298"/>
            <a:ext cx="423864" cy="334558"/>
            <a:chOff x="5448615" y="3518259"/>
            <a:chExt cx="512630" cy="404621"/>
          </a:xfrm>
        </p:grpSpPr>
        <p:pic>
          <p:nvPicPr>
            <p:cNvPr id="30" name="Picture 29" descr="A red oval with black background&#10;&#10;AI-generated content may be incorrect.">
              <a:extLst>
                <a:ext uri="{FF2B5EF4-FFF2-40B4-BE49-F238E27FC236}">
                  <a16:creationId xmlns:a16="http://schemas.microsoft.com/office/drawing/2014/main" id="{31F3285B-F96D-0DC6-0A42-B960A5731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1" y="3518259"/>
              <a:ext cx="466438" cy="40462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E8F1F3-979A-2290-4CD7-D79E0951CAF1}"/>
                </a:ext>
              </a:extLst>
            </p:cNvPr>
            <p:cNvSpPr txBox="1"/>
            <p:nvPr/>
          </p:nvSpPr>
          <p:spPr>
            <a:xfrm rot="9810">
              <a:off x="5448615" y="3585172"/>
              <a:ext cx="512630" cy="27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-cat</a:t>
              </a:r>
            </a:p>
          </p:txBody>
        </p:sp>
      </p:grpSp>
      <p:sp>
        <p:nvSpPr>
          <p:cNvPr id="33" name="Triangle 32">
            <a:extLst>
              <a:ext uri="{FF2B5EF4-FFF2-40B4-BE49-F238E27FC236}">
                <a16:creationId xmlns:a16="http://schemas.microsoft.com/office/drawing/2014/main" id="{59C6739B-5B41-9F76-B32E-B293F689224A}"/>
              </a:ext>
            </a:extLst>
          </p:cNvPr>
          <p:cNvSpPr/>
          <p:nvPr/>
        </p:nvSpPr>
        <p:spPr>
          <a:xfrm rot="11477548">
            <a:off x="6829844" y="4540800"/>
            <a:ext cx="118811" cy="58277"/>
          </a:xfrm>
          <a:prstGeom prst="triangle">
            <a:avLst/>
          </a:prstGeom>
          <a:solidFill>
            <a:srgbClr val="BD2024">
              <a:alpha val="5018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2" name="Tijdelijke aanduiding voor voettekst 4">
            <a:extLst>
              <a:ext uri="{FF2B5EF4-FFF2-40B4-BE49-F238E27FC236}">
                <a16:creationId xmlns:a16="http://schemas.microsoft.com/office/drawing/2014/main" id="{5D44E7A2-E541-FEE1-170E-802599C9A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99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396BD-2983-32D5-0772-8767A7C8A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2806-CE6F-A462-5009-43E05F8F25B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1. Major AG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Stem Cells Int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2013;2013:319489; 2. de Lau W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Genes Dev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2014;28(4):305-316; 3. Rot S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BMC Cancer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2019;19(1):155; 4. Li F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Stem Cell Res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2020;47:101916;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5. Sun L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Biomed Pharmacother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2024;175:116685; 6. Xu L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Stem Cell Res Ther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2019;10(1):219; 7. de Sousa e Melo F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Nature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2017;543(7647):676-680.</a:t>
            </a:r>
            <a:endParaRPr lang="en-US" strike="sngStrik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51A369-19A6-F8C7-1AE4-F7C09876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spc="-80" dirty="0"/>
              <a:t>Wnt/β-catenin Signaling Is a Driver of EMT, Which Enables Cancer Cells to Leave the Primary Tumor Site and Metastasize in Other Organs</a:t>
            </a:r>
            <a:r>
              <a:rPr lang="en-US" spc="-80" baseline="30000" dirty="0"/>
              <a:t>1–3</a:t>
            </a:r>
            <a:endParaRPr lang="en-US" spc="-8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2B3A0C-E800-A280-24C9-F2A7B35072D7}"/>
              </a:ext>
            </a:extLst>
          </p:cNvPr>
          <p:cNvGrpSpPr/>
          <p:nvPr/>
        </p:nvGrpSpPr>
        <p:grpSpPr>
          <a:xfrm>
            <a:off x="2958735" y="1636270"/>
            <a:ext cx="10615843" cy="4463814"/>
            <a:chOff x="1722524" y="1286791"/>
            <a:chExt cx="10038600" cy="4221092"/>
          </a:xfrm>
        </p:grpSpPr>
        <p:pic>
          <p:nvPicPr>
            <p:cNvPr id="38" name="Picture 37" descr="A long thin pink worm&#10;&#10;AI-generated content may be incorrect.">
              <a:extLst>
                <a:ext uri="{FF2B5EF4-FFF2-40B4-BE49-F238E27FC236}">
                  <a16:creationId xmlns:a16="http://schemas.microsoft.com/office/drawing/2014/main" id="{8D0A6592-7468-BC4E-FDEF-1B9BB002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0659256">
              <a:off x="2090194" y="2048281"/>
              <a:ext cx="8086479" cy="265731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5CE809-15E2-9308-DE16-0738C82299DA}"/>
                </a:ext>
              </a:extLst>
            </p:cNvPr>
            <p:cNvSpPr/>
            <p:nvPr/>
          </p:nvSpPr>
          <p:spPr>
            <a:xfrm rot="18320591">
              <a:off x="8803438" y="872244"/>
              <a:ext cx="2086645" cy="382872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5000">
                  <a:schemeClr val="bg1">
                    <a:alpha val="60686"/>
                  </a:schemeClr>
                </a:gs>
                <a:gs pos="32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B60987-880E-2AD2-737A-16CAF1E9945B}"/>
                </a:ext>
              </a:extLst>
            </p:cNvPr>
            <p:cNvSpPr/>
            <p:nvPr/>
          </p:nvSpPr>
          <p:spPr>
            <a:xfrm rot="10800000">
              <a:off x="1722524" y="1286791"/>
              <a:ext cx="1386143" cy="422109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652C62-0338-434E-3C28-807AA2942C6C}"/>
              </a:ext>
            </a:extLst>
          </p:cNvPr>
          <p:cNvGrpSpPr/>
          <p:nvPr/>
        </p:nvGrpSpPr>
        <p:grpSpPr>
          <a:xfrm>
            <a:off x="1385624" y="2407185"/>
            <a:ext cx="2341934" cy="2325036"/>
            <a:chOff x="8530286" y="2636900"/>
            <a:chExt cx="2567580" cy="2549054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B51E737-F9A9-307B-A8B0-6B8A98CAF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49A009-35F1-CBE7-412A-CA1D8ACE9BA3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A0738E5E-6972-39FC-E6E5-6FC0D5C6D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6953D6F6-93C9-AE4F-F4AE-32C07164C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01828A1-AEC3-9988-FFED-50C8C0775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6422512A-EF76-6854-35D0-363DF9EBA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760981ED-D5D3-EBA3-D2C3-5DE478A97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D892408B-1693-26C8-9C99-B223DF4D2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0D249B84-DD14-9D44-E5E4-5456CDCD6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7AD29DA3-F855-A4B1-294A-42F0573E3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C75D6FB4-13B9-12EF-F226-346D4B0BD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79B8875F-B62C-5DC6-D7FC-00B352CF9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C3D6250F-15BF-DB85-4142-EC9D44605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099486E1-B8E2-5FE0-2F40-5513F0CF1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F7044DC-5170-397F-3187-3FF57EF7EA86}"/>
              </a:ext>
            </a:extLst>
          </p:cNvPr>
          <p:cNvSpPr/>
          <p:nvPr/>
        </p:nvSpPr>
        <p:spPr>
          <a:xfrm>
            <a:off x="1347456" y="5030707"/>
            <a:ext cx="9455085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EE6BC74-8731-9D94-9409-F2C2E71632FA}"/>
              </a:ext>
            </a:extLst>
          </p:cNvPr>
          <p:cNvSpPr txBox="1"/>
          <p:nvPr/>
        </p:nvSpPr>
        <p:spPr>
          <a:xfrm>
            <a:off x="2638541" y="5165022"/>
            <a:ext cx="748386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EMT allows epithelial cells to lose their stationary characteristics (eg, cell-to-cell adhesion)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and acquire mesenchymal traits that facilitate motility and invasion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3,6,7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64E6DD-6FC7-A15E-24F7-45E60548BD22}"/>
              </a:ext>
            </a:extLst>
          </p:cNvPr>
          <p:cNvSpPr txBox="1"/>
          <p:nvPr/>
        </p:nvSpPr>
        <p:spPr>
          <a:xfrm>
            <a:off x="6446850" y="2656436"/>
            <a:ext cx="2236989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</a:rPr>
              <a:t>Mesenchymal cells</a:t>
            </a: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4743DA14-5497-4F10-06B3-039DDACFEDDB}"/>
              </a:ext>
            </a:extLst>
          </p:cNvPr>
          <p:cNvSpPr/>
          <p:nvPr/>
        </p:nvSpPr>
        <p:spPr>
          <a:xfrm rot="16200000">
            <a:off x="7406129" y="720952"/>
            <a:ext cx="315828" cy="4908912"/>
          </a:xfrm>
          <a:prstGeom prst="rightBrace">
            <a:avLst>
              <a:gd name="adj1" fmla="val 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0EF3BC6-A921-21CC-D554-04835A4BE399}"/>
              </a:ext>
            </a:extLst>
          </p:cNvPr>
          <p:cNvGrpSpPr/>
          <p:nvPr/>
        </p:nvGrpSpPr>
        <p:grpSpPr>
          <a:xfrm>
            <a:off x="938884" y="1595624"/>
            <a:ext cx="2377583" cy="536492"/>
            <a:chOff x="938884" y="1662949"/>
            <a:chExt cx="2377583" cy="536492"/>
          </a:xfrm>
        </p:grpSpPr>
        <p:sp>
          <p:nvSpPr>
            <p:cNvPr id="83" name="Arrow: Chevron 338">
              <a:extLst>
                <a:ext uri="{FF2B5EF4-FFF2-40B4-BE49-F238E27FC236}">
                  <a16:creationId xmlns:a16="http://schemas.microsoft.com/office/drawing/2014/main" id="{2B1045E0-A1CC-8932-7822-2F042D648DCA}"/>
                </a:ext>
              </a:extLst>
            </p:cNvPr>
            <p:cNvSpPr/>
            <p:nvPr/>
          </p:nvSpPr>
          <p:spPr>
            <a:xfrm flipV="1">
              <a:off x="938884" y="1662949"/>
              <a:ext cx="2194992" cy="536492"/>
            </a:xfrm>
            <a:prstGeom prst="chevron">
              <a:avLst>
                <a:gd name="adj" fmla="val 25302"/>
              </a:avLst>
            </a:prstGeom>
            <a:gradFill>
              <a:gsLst>
                <a:gs pos="0">
                  <a:schemeClr val="tx2">
                    <a:alpha val="0"/>
                  </a:schemeClr>
                </a:gs>
                <a:gs pos="99000">
                  <a:schemeClr val="tx2">
                    <a:alpha val="3235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921FF6-E775-418A-B10C-C289C85D1958}"/>
                </a:ext>
              </a:extLst>
            </p:cNvPr>
            <p:cNvSpPr txBox="1"/>
            <p:nvPr/>
          </p:nvSpPr>
          <p:spPr>
            <a:xfrm>
              <a:off x="2187643" y="1725812"/>
              <a:ext cx="863177" cy="415498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Wnt target genes</a:t>
              </a:r>
            </a:p>
          </p:txBody>
        </p:sp>
        <p:sp>
          <p:nvSpPr>
            <p:cNvPr id="86" name="Arrow: Chevron 338">
              <a:extLst>
                <a:ext uri="{FF2B5EF4-FFF2-40B4-BE49-F238E27FC236}">
                  <a16:creationId xmlns:a16="http://schemas.microsoft.com/office/drawing/2014/main" id="{A91103F9-13D7-4632-F468-EA93E4D37512}"/>
                </a:ext>
              </a:extLst>
            </p:cNvPr>
            <p:cNvSpPr/>
            <p:nvPr/>
          </p:nvSpPr>
          <p:spPr>
            <a:xfrm flipV="1">
              <a:off x="3053068" y="1662949"/>
              <a:ext cx="263399" cy="53649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6D89A38-1118-2E61-6D9A-F38090E76A5E}"/>
              </a:ext>
            </a:extLst>
          </p:cNvPr>
          <p:cNvGrpSpPr/>
          <p:nvPr/>
        </p:nvGrpSpPr>
        <p:grpSpPr>
          <a:xfrm rot="982090">
            <a:off x="1287320" y="1926316"/>
            <a:ext cx="1304645" cy="1398269"/>
            <a:chOff x="1390380" y="1445562"/>
            <a:chExt cx="1304645" cy="13982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2DEE8F6-D329-F146-E59E-FA4B907D6126}"/>
                </a:ext>
              </a:extLst>
            </p:cNvPr>
            <p:cNvSpPr/>
            <p:nvPr/>
          </p:nvSpPr>
          <p:spPr>
            <a:xfrm>
              <a:off x="2464981" y="2442697"/>
              <a:ext cx="230044" cy="23004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80313C3-531E-4C70-C889-D823A60C4BFC}"/>
                </a:ext>
              </a:extLst>
            </p:cNvPr>
            <p:cNvCxnSpPr>
              <a:cxnSpLocks/>
              <a:endCxn id="88" idx="4"/>
            </p:cNvCxnSpPr>
            <p:nvPr/>
          </p:nvCxnSpPr>
          <p:spPr>
            <a:xfrm rot="20617910">
              <a:off x="1390380" y="2531135"/>
              <a:ext cx="1169257" cy="312696"/>
            </a:xfrm>
            <a:prstGeom prst="line">
              <a:avLst/>
            </a:prstGeom>
            <a:ln w="3810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32707C9-CA61-D601-817E-92B9542DE5A8}"/>
                </a:ext>
              </a:extLst>
            </p:cNvPr>
            <p:cNvCxnSpPr>
              <a:cxnSpLocks/>
              <a:stCxn id="93" idx="5"/>
              <a:endCxn id="88" idx="7"/>
            </p:cNvCxnSpPr>
            <p:nvPr/>
          </p:nvCxnSpPr>
          <p:spPr>
            <a:xfrm rot="20617910">
              <a:off x="2127065" y="1445562"/>
              <a:ext cx="386019" cy="1107662"/>
            </a:xfrm>
            <a:prstGeom prst="line">
              <a:avLst/>
            </a:prstGeom>
            <a:ln w="3810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9C85E5B-C4B1-C304-C03A-A0E984ED33BA}"/>
              </a:ext>
            </a:extLst>
          </p:cNvPr>
          <p:cNvGrpSpPr/>
          <p:nvPr/>
        </p:nvGrpSpPr>
        <p:grpSpPr>
          <a:xfrm rot="18104387">
            <a:off x="485241" y="1397853"/>
            <a:ext cx="1589661" cy="1589661"/>
            <a:chOff x="5082649" y="1747124"/>
            <a:chExt cx="2837068" cy="2837068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2E74A01-F92E-1821-117A-5FCC7B42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685380">
              <a:off x="5099924" y="1762277"/>
              <a:ext cx="2801974" cy="2801974"/>
            </a:xfrm>
            <a:prstGeom prst="rect">
              <a:avLst/>
            </a:prstGeom>
          </p:spPr>
        </p:pic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F6466D5-3B0D-A575-ECF2-F7B675496CCB}"/>
                </a:ext>
              </a:extLst>
            </p:cNvPr>
            <p:cNvSpPr/>
            <p:nvPr/>
          </p:nvSpPr>
          <p:spPr>
            <a:xfrm>
              <a:off x="5082649" y="1747124"/>
              <a:ext cx="2837068" cy="283706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E251AEB-AD1E-74D2-A560-ED3D7C4E8A10}"/>
              </a:ext>
            </a:extLst>
          </p:cNvPr>
          <p:cNvGrpSpPr/>
          <p:nvPr/>
        </p:nvGrpSpPr>
        <p:grpSpPr>
          <a:xfrm>
            <a:off x="1177112" y="1712906"/>
            <a:ext cx="447386" cy="341744"/>
            <a:chOff x="1111113" y="2003582"/>
            <a:chExt cx="447386" cy="34174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61AEEB3-EF9C-D61E-37C5-8DA44542780A}"/>
                </a:ext>
              </a:extLst>
            </p:cNvPr>
            <p:cNvGrpSpPr/>
            <p:nvPr/>
          </p:nvGrpSpPr>
          <p:grpSpPr>
            <a:xfrm>
              <a:off x="1111113" y="2003582"/>
              <a:ext cx="423864" cy="334558"/>
              <a:chOff x="5448615" y="3518259"/>
              <a:chExt cx="512630" cy="404621"/>
            </a:xfrm>
          </p:grpSpPr>
          <p:pic>
            <p:nvPicPr>
              <p:cNvPr id="97" name="Picture 96" descr="A red oval with black background&#10;&#10;AI-generated content may be incorrect.">
                <a:extLst>
                  <a:ext uri="{FF2B5EF4-FFF2-40B4-BE49-F238E27FC236}">
                    <a16:creationId xmlns:a16="http://schemas.microsoft.com/office/drawing/2014/main" id="{7CAE2D46-4C12-802A-338F-5980BC4C4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1711" y="3518259"/>
                <a:ext cx="466438" cy="404621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D528F9F-8DE3-7272-3A5C-FB8A327CF5E6}"/>
                  </a:ext>
                </a:extLst>
              </p:cNvPr>
              <p:cNvSpPr txBox="1"/>
              <p:nvPr/>
            </p:nvSpPr>
            <p:spPr>
              <a:xfrm rot="9810">
                <a:off x="5448615" y="3585172"/>
                <a:ext cx="512630" cy="27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β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-cat</a:t>
                </a:r>
              </a:p>
            </p:txBody>
          </p:sp>
        </p:grpSp>
        <p:sp>
          <p:nvSpPr>
            <p:cNvPr id="96" name="Triangle 95">
              <a:extLst>
                <a:ext uri="{FF2B5EF4-FFF2-40B4-BE49-F238E27FC236}">
                  <a16:creationId xmlns:a16="http://schemas.microsoft.com/office/drawing/2014/main" id="{7A3829DA-BD0D-AC2E-A3FE-D6F17E295168}"/>
                </a:ext>
              </a:extLst>
            </p:cNvPr>
            <p:cNvSpPr/>
            <p:nvPr/>
          </p:nvSpPr>
          <p:spPr>
            <a:xfrm rot="8300099">
              <a:off x="1439688" y="2287049"/>
              <a:ext cx="118811" cy="58277"/>
            </a:xfrm>
            <a:prstGeom prst="triangle">
              <a:avLst/>
            </a:prstGeom>
            <a:solidFill>
              <a:srgbClr val="BD2024">
                <a:alpha val="5018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2151263-6A48-2AFC-21F1-B6419C4DC1B0}"/>
              </a:ext>
            </a:extLst>
          </p:cNvPr>
          <p:cNvSpPr txBox="1"/>
          <p:nvPr/>
        </p:nvSpPr>
        <p:spPr>
          <a:xfrm>
            <a:off x="3434050" y="1474256"/>
            <a:ext cx="8297576" cy="8179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444500" algn="ctr" rotWithShape="0">
              <a:schemeClr val="accent6">
                <a:alpha val="19990"/>
              </a:schemeClr>
            </a:outerShdw>
          </a:effectLst>
        </p:spPr>
        <p:txBody>
          <a:bodyPr wrap="square" lIns="274320" tIns="91440" rIns="274320" bIns="9144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Acceleration of Wnt signaling induces EMT by upregulating associated transcription factors</a:t>
            </a:r>
            <a:r>
              <a:rPr kumimoji="0" lang="en-US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2–5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Wnt-target genes associated with EMT are known to correlate with LGR5 expression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2–4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66820E3-4636-FD26-55F2-AEF2B8EB5E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2409361">
            <a:off x="3711168" y="2953091"/>
            <a:ext cx="417951" cy="66666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pic>
        <p:nvPicPr>
          <p:cNvPr id="101" name="Graphic 58">
            <a:extLst>
              <a:ext uri="{FF2B5EF4-FFF2-40B4-BE49-F238E27FC236}">
                <a16:creationId xmlns:a16="http://schemas.microsoft.com/office/drawing/2014/main" id="{4C78A50E-74C7-D5D0-EFDF-06306AF44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49308">
            <a:off x="4390521" y="3138812"/>
            <a:ext cx="500530" cy="50053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6D19578-7E23-3CBB-EE71-50578949FC39}"/>
              </a:ext>
            </a:extLst>
          </p:cNvPr>
          <p:cNvGrpSpPr/>
          <p:nvPr/>
        </p:nvGrpSpPr>
        <p:grpSpPr>
          <a:xfrm>
            <a:off x="9188047" y="4352794"/>
            <a:ext cx="2194992" cy="536492"/>
            <a:chOff x="938884" y="1662949"/>
            <a:chExt cx="2194992" cy="536492"/>
          </a:xfrm>
        </p:grpSpPr>
        <p:sp>
          <p:nvSpPr>
            <p:cNvPr id="103" name="Arrow: Chevron 338">
              <a:extLst>
                <a:ext uri="{FF2B5EF4-FFF2-40B4-BE49-F238E27FC236}">
                  <a16:creationId xmlns:a16="http://schemas.microsoft.com/office/drawing/2014/main" id="{8005E3F3-43FB-0DCA-804A-BE1FEE1C406B}"/>
                </a:ext>
              </a:extLst>
            </p:cNvPr>
            <p:cNvSpPr/>
            <p:nvPr/>
          </p:nvSpPr>
          <p:spPr>
            <a:xfrm flipV="1">
              <a:off x="938884" y="1662949"/>
              <a:ext cx="2194992" cy="536492"/>
            </a:xfrm>
            <a:prstGeom prst="chevron">
              <a:avLst>
                <a:gd name="adj" fmla="val 25302"/>
              </a:avLst>
            </a:prstGeom>
            <a:gradFill>
              <a:gsLst>
                <a:gs pos="0">
                  <a:schemeClr val="tx2">
                    <a:alpha val="0"/>
                  </a:schemeClr>
                </a:gs>
                <a:gs pos="99000">
                  <a:schemeClr val="tx2">
                    <a:alpha val="3235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CEE8255-429D-46BE-B4C8-F89D2B8E8D60}"/>
                </a:ext>
              </a:extLst>
            </p:cNvPr>
            <p:cNvSpPr txBox="1"/>
            <p:nvPr/>
          </p:nvSpPr>
          <p:spPr>
            <a:xfrm>
              <a:off x="2016905" y="1725812"/>
              <a:ext cx="1033916" cy="415498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Invasion and metastasis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7FE00D-F310-D4FD-FDE7-D163A90DD0EC}"/>
              </a:ext>
            </a:extLst>
          </p:cNvPr>
          <p:cNvGrpSpPr/>
          <p:nvPr/>
        </p:nvGrpSpPr>
        <p:grpSpPr>
          <a:xfrm>
            <a:off x="5063835" y="3217609"/>
            <a:ext cx="4877597" cy="1644029"/>
            <a:chOff x="1200798" y="2109055"/>
            <a:chExt cx="5347555" cy="1802432"/>
          </a:xfrm>
        </p:grpSpPr>
        <p:pic>
          <p:nvPicPr>
            <p:cNvPr id="106" name="Graphic 1036">
              <a:extLst>
                <a:ext uri="{FF2B5EF4-FFF2-40B4-BE49-F238E27FC236}">
                  <a16:creationId xmlns:a16="http://schemas.microsoft.com/office/drawing/2014/main" id="{D181A9EF-EC58-4FC0-23B8-EDAD4D709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38875">
              <a:off x="5882632" y="3287901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07" name="Graphic 1036">
              <a:extLst>
                <a:ext uri="{FF2B5EF4-FFF2-40B4-BE49-F238E27FC236}">
                  <a16:creationId xmlns:a16="http://schemas.microsoft.com/office/drawing/2014/main" id="{E860624A-0F02-D160-4FFC-92745F14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70411">
              <a:off x="5037449" y="305110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08" name="Graphic 1036">
              <a:extLst>
                <a:ext uri="{FF2B5EF4-FFF2-40B4-BE49-F238E27FC236}">
                  <a16:creationId xmlns:a16="http://schemas.microsoft.com/office/drawing/2014/main" id="{AB950ED7-D28B-EA00-1D26-33DC468B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92073">
              <a:off x="4323415" y="326604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09" name="Graphic 1036">
              <a:extLst>
                <a:ext uri="{FF2B5EF4-FFF2-40B4-BE49-F238E27FC236}">
                  <a16:creationId xmlns:a16="http://schemas.microsoft.com/office/drawing/2014/main" id="{CC33810D-8AF6-9EEE-69EC-86EE2CEA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402230">
              <a:off x="3507542" y="302129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10" name="Graphic 1036">
              <a:extLst>
                <a:ext uri="{FF2B5EF4-FFF2-40B4-BE49-F238E27FC236}">
                  <a16:creationId xmlns:a16="http://schemas.microsoft.com/office/drawing/2014/main" id="{5064D0ED-8822-0A54-A005-2A269405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0404">
              <a:off x="2808559" y="274587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11" name="Graphic 1036">
              <a:extLst>
                <a:ext uri="{FF2B5EF4-FFF2-40B4-BE49-F238E27FC236}">
                  <a16:creationId xmlns:a16="http://schemas.microsoft.com/office/drawing/2014/main" id="{6AD7DFFE-3015-0E09-38E0-A5695BE2C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4010">
              <a:off x="2064985" y="2326846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12" name="Graphic 1036">
              <a:extLst>
                <a:ext uri="{FF2B5EF4-FFF2-40B4-BE49-F238E27FC236}">
                  <a16:creationId xmlns:a16="http://schemas.microsoft.com/office/drawing/2014/main" id="{728EA232-6044-0D54-6649-CD6C6222D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40849">
              <a:off x="1179730" y="213012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D9F3551-8FAD-FCE2-D285-4EFE33DED6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943" y="5176194"/>
            <a:ext cx="878222" cy="50279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D786E83-082C-29CA-C431-56BB56DCD235}"/>
              </a:ext>
            </a:extLst>
          </p:cNvPr>
          <p:cNvSpPr txBox="1"/>
          <p:nvPr/>
        </p:nvSpPr>
        <p:spPr>
          <a:xfrm>
            <a:off x="322021" y="4304982"/>
            <a:ext cx="2664811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cells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(Primary tumor)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3EA1DED-0FA1-565C-C642-5F3008411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4831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A087-5968-4992-1C48-117DD91F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A3EEE-F55D-D614-4F4E-AA95C1F6FD9F}"/>
              </a:ext>
            </a:extLst>
          </p:cNvPr>
          <p:cNvGrpSpPr/>
          <p:nvPr/>
        </p:nvGrpSpPr>
        <p:grpSpPr>
          <a:xfrm>
            <a:off x="1122213" y="1647197"/>
            <a:ext cx="3000139" cy="3948058"/>
            <a:chOff x="1122213" y="1647197"/>
            <a:chExt cx="3000139" cy="394805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EBB7BF2-8359-2B64-2F6C-519A5470FC44}"/>
                </a:ext>
              </a:extLst>
            </p:cNvPr>
            <p:cNvSpPr/>
            <p:nvPr/>
          </p:nvSpPr>
          <p:spPr>
            <a:xfrm>
              <a:off x="1122213" y="1647197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2623F1F6-A398-F3FC-D64A-6889413FDFE6}"/>
                </a:ext>
              </a:extLst>
            </p:cNvPr>
            <p:cNvSpPr/>
            <p:nvPr/>
          </p:nvSpPr>
          <p:spPr>
            <a:xfrm rot="10800000">
              <a:off x="1122213" y="3805382"/>
              <a:ext cx="3000139" cy="1789873"/>
            </a:xfrm>
            <a:prstGeom prst="round2SameRect">
              <a:avLst>
                <a:gd name="adj1" fmla="val 10217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274526-CEC3-7F6B-8304-BAD68AA27902}"/>
              </a:ext>
            </a:extLst>
          </p:cNvPr>
          <p:cNvGrpSpPr/>
          <p:nvPr/>
        </p:nvGrpSpPr>
        <p:grpSpPr>
          <a:xfrm>
            <a:off x="4590049" y="1633342"/>
            <a:ext cx="3000139" cy="3961912"/>
            <a:chOff x="4590049" y="1633342"/>
            <a:chExt cx="3000139" cy="396191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2F50EF2-EA83-A2C7-5DCB-6C1CEEC813E3}"/>
                </a:ext>
              </a:extLst>
            </p:cNvPr>
            <p:cNvSpPr/>
            <p:nvPr/>
          </p:nvSpPr>
          <p:spPr>
            <a:xfrm>
              <a:off x="4590049" y="1633342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75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EFC7B41E-ACFA-F770-7ACC-BDA9988825DC}"/>
                </a:ext>
              </a:extLst>
            </p:cNvPr>
            <p:cNvSpPr/>
            <p:nvPr/>
          </p:nvSpPr>
          <p:spPr>
            <a:xfrm rot="10800000">
              <a:off x="4590049" y="3805381"/>
              <a:ext cx="3000139" cy="1789873"/>
            </a:xfrm>
            <a:prstGeom prst="round2SameRect">
              <a:avLst>
                <a:gd name="adj1" fmla="val 11955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28AC9B-A644-C95F-6A97-FBF152D23BB7}"/>
              </a:ext>
            </a:extLst>
          </p:cNvPr>
          <p:cNvGrpSpPr/>
          <p:nvPr/>
        </p:nvGrpSpPr>
        <p:grpSpPr>
          <a:xfrm>
            <a:off x="8057883" y="1656013"/>
            <a:ext cx="3000140" cy="3939241"/>
            <a:chOff x="8057883" y="1656013"/>
            <a:chExt cx="3000140" cy="393924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902035-7E28-CD29-2807-CA28606E9856}"/>
                </a:ext>
              </a:extLst>
            </p:cNvPr>
            <p:cNvSpPr/>
            <p:nvPr/>
          </p:nvSpPr>
          <p:spPr>
            <a:xfrm>
              <a:off x="8057884" y="1656013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2"/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7BE07A9-B478-B29E-D67C-91D6FFB5D01D}"/>
                </a:ext>
              </a:extLst>
            </p:cNvPr>
            <p:cNvSpPr/>
            <p:nvPr/>
          </p:nvSpPr>
          <p:spPr>
            <a:xfrm rot="10800000">
              <a:off x="8057883" y="3805381"/>
              <a:ext cx="3000139" cy="1789873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5C5F1C-0999-455F-0B7D-B6362062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The Presentation Contains Three (3) Distinct Chapters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FC517-F106-78FB-84B0-249ABC60E79E}"/>
              </a:ext>
            </a:extLst>
          </p:cNvPr>
          <p:cNvSpPr txBox="1"/>
          <p:nvPr/>
        </p:nvSpPr>
        <p:spPr>
          <a:xfrm>
            <a:off x="1327392" y="4143194"/>
            <a:ext cx="2616531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Burden and hallmarks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Limitations of EGFR therapy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Resistance mechanisms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EDBF7-AEDB-965C-D1DC-D08CC289DB32}"/>
              </a:ext>
            </a:extLst>
          </p:cNvPr>
          <p:cNvSpPr txBox="1"/>
          <p:nvPr/>
        </p:nvSpPr>
        <p:spPr>
          <a:xfrm>
            <a:off x="4562017" y="4143194"/>
            <a:ext cx="3048743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Hallmark hierarchy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Natural plasticity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Pathogenic role of LGR5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BBE7E-D2B1-ECC8-2A2E-9E42B73638DA}"/>
              </a:ext>
            </a:extLst>
          </p:cNvPr>
          <p:cNvSpPr txBox="1"/>
          <p:nvPr/>
        </p:nvSpPr>
        <p:spPr>
          <a:xfrm>
            <a:off x="8063340" y="4143194"/>
            <a:ext cx="2992582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LGR5 and EGFR therapy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LGR5 recycling dynamics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buClr>
                <a:srgbClr val="105267"/>
              </a:buClr>
              <a:buSzPct val="100000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Expression of LGR5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during metastasis</a:t>
            </a:r>
          </a:p>
        </p:txBody>
      </p:sp>
      <p:sp>
        <p:nvSpPr>
          <p:cNvPr id="4" name="Arrow: Chevron 18">
            <a:extLst>
              <a:ext uri="{FF2B5EF4-FFF2-40B4-BE49-F238E27FC236}">
                <a16:creationId xmlns:a16="http://schemas.microsoft.com/office/drawing/2014/main" id="{B1F5CEE2-5292-E68E-E35E-A5EF41152027}"/>
              </a:ext>
            </a:extLst>
          </p:cNvPr>
          <p:cNvSpPr/>
          <p:nvPr/>
        </p:nvSpPr>
        <p:spPr>
          <a:xfrm>
            <a:off x="1164617" y="2060505"/>
            <a:ext cx="2909455" cy="166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The Battle Against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Epithelial Cancers</a:t>
            </a:r>
          </a:p>
        </p:txBody>
      </p:sp>
      <p:sp>
        <p:nvSpPr>
          <p:cNvPr id="5" name="Arrow: Chevron 20">
            <a:extLst>
              <a:ext uri="{FF2B5EF4-FFF2-40B4-BE49-F238E27FC236}">
                <a16:creationId xmlns:a16="http://schemas.microsoft.com/office/drawing/2014/main" id="{99D27875-59C4-ED2F-9BBE-77E41217D415}"/>
              </a:ext>
            </a:extLst>
          </p:cNvPr>
          <p:cNvSpPr/>
          <p:nvPr/>
        </p:nvSpPr>
        <p:spPr>
          <a:xfrm>
            <a:off x="4635970" y="2330187"/>
            <a:ext cx="2909453" cy="142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Pathogenic Plasticity</a:t>
            </a: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2F87A770-7FD4-70CA-759A-3522CC354D42}"/>
              </a:ext>
            </a:extLst>
          </p:cNvPr>
          <p:cNvSpPr/>
          <p:nvPr/>
        </p:nvSpPr>
        <p:spPr>
          <a:xfrm>
            <a:off x="8044873" y="2352858"/>
            <a:ext cx="3029527" cy="142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lvl="0"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LGR5, the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Moving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9366C-D314-6A32-C48E-7A0A91D71932}"/>
              </a:ext>
            </a:extLst>
          </p:cNvPr>
          <p:cNvSpPr txBox="1"/>
          <p:nvPr/>
        </p:nvSpPr>
        <p:spPr>
          <a:xfrm>
            <a:off x="457200" y="6318642"/>
            <a:ext cx="10402099" cy="138499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EGFR, epidermal growth factor receptor; LGR5, leucine-rich repeat-containing G-protein coupled receptor 5.</a:t>
            </a:r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9C0E70D2-DF62-6D15-097B-374389FAF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877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8E20-D905-3778-C1E5-24D46C9AA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F28FDC-C958-0F23-B7B5-7316892CAB28}"/>
              </a:ext>
            </a:extLst>
          </p:cNvPr>
          <p:cNvGrpSpPr/>
          <p:nvPr/>
        </p:nvGrpSpPr>
        <p:grpSpPr>
          <a:xfrm>
            <a:off x="-314546" y="764486"/>
            <a:ext cx="11913169" cy="5009321"/>
            <a:chOff x="1722524" y="1286791"/>
            <a:chExt cx="10038600" cy="4221092"/>
          </a:xfrm>
        </p:grpSpPr>
        <p:pic>
          <p:nvPicPr>
            <p:cNvPr id="6" name="Picture 5" descr="A long thin pink worm&#10;&#10;AI-generated content may be incorrect.">
              <a:extLst>
                <a:ext uri="{FF2B5EF4-FFF2-40B4-BE49-F238E27FC236}">
                  <a16:creationId xmlns:a16="http://schemas.microsoft.com/office/drawing/2014/main" id="{CF3D49C5-DD44-A9BE-EF34-A28771D2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0659256">
              <a:off x="2090194" y="2048281"/>
              <a:ext cx="8086479" cy="265731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5B179D-746F-DDD3-C797-D4028ADB7E9B}"/>
                </a:ext>
              </a:extLst>
            </p:cNvPr>
            <p:cNvSpPr/>
            <p:nvPr/>
          </p:nvSpPr>
          <p:spPr>
            <a:xfrm rot="18320591">
              <a:off x="8803438" y="872244"/>
              <a:ext cx="2086645" cy="3828726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5000">
                  <a:schemeClr val="bg1">
                    <a:alpha val="60686"/>
                  </a:schemeClr>
                </a:gs>
                <a:gs pos="32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86968E-8D76-6E5D-5DDA-7F7CBB96D844}"/>
                </a:ext>
              </a:extLst>
            </p:cNvPr>
            <p:cNvSpPr/>
            <p:nvPr/>
          </p:nvSpPr>
          <p:spPr>
            <a:xfrm rot="10800000">
              <a:off x="1722524" y="1286791"/>
              <a:ext cx="1386143" cy="422109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C47C0E-1785-DE2E-8DF0-D886371FF439}"/>
              </a:ext>
            </a:extLst>
          </p:cNvPr>
          <p:cNvSpPr txBox="1"/>
          <p:nvPr/>
        </p:nvSpPr>
        <p:spPr>
          <a:xfrm>
            <a:off x="7052971" y="1645306"/>
            <a:ext cx="2278296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</a:rPr>
              <a:t>Mesenchymal–Epithelial Transition (MET)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1DEC05-A919-4ABC-C370-FE73F2366629}"/>
              </a:ext>
            </a:extLst>
          </p:cNvPr>
          <p:cNvGrpSpPr/>
          <p:nvPr/>
        </p:nvGrpSpPr>
        <p:grpSpPr>
          <a:xfrm>
            <a:off x="7084363" y="2168526"/>
            <a:ext cx="1407737" cy="1510198"/>
            <a:chOff x="7857170" y="2589554"/>
            <a:chExt cx="1186226" cy="13703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02A13EB-E471-D306-232F-0805DEF5E17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7857170" y="2589554"/>
              <a:ext cx="933444" cy="1370343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CA2944-5EF9-91F7-4231-C8732A6FB6B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8790617" y="2589554"/>
              <a:ext cx="252779" cy="136285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A608B82-D733-1032-134F-FBD67B334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3500000">
            <a:off x="8331763" y="3762136"/>
            <a:ext cx="458221" cy="730895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19CA8881-9F53-CF4B-BB66-85FCBA100F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t>20</a:t>
            </a:fld>
            <a:endParaRPr lang="en-US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299199F0-303D-3EC0-7D03-6C1140A8A8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6074341"/>
            <a:ext cx="11277600" cy="36576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1. Xu Q et al.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Oncotarget.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2017;8(6):9557-9571; 2. Yao D et al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. Mol Cancer Res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. 2011;9(12):1608-1620; 3. Li F et al.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Stem Cell Res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. 2020;47:101916; 4. Rot S et al.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BMC Cancer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. 2019;19(1):155; 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5. Zhu Z et al.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PLoS One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. 2022;17(10):e0275679; 6. Conti S et a. </a:t>
            </a:r>
            <a:r>
              <a:rPr lang="fr-FR" i="1" dirty="0">
                <a:solidFill>
                  <a:prstClr val="black"/>
                </a:solidFill>
                <a:latin typeface="Arial" panose="020B0604020202020204" pitchFamily="34" charset="0"/>
              </a:rPr>
              <a:t>Nat Commun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</a:rPr>
              <a:t>. 2024;15(1):3363.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52F1D-47F0-0B81-0088-C8EE4CC8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Once Cancer Cells Reach a New Environment, They Generate</a:t>
            </a:r>
            <a:br>
              <a:rPr lang="en-US" dirty="0"/>
            </a:br>
            <a:r>
              <a:rPr lang="en-US" dirty="0"/>
              <a:t>Metastatic Tumors by Restoring Epithelial Characteristics</a:t>
            </a:r>
            <a:r>
              <a:rPr lang="en-US" baseline="30000" dirty="0"/>
              <a:t>1,2</a:t>
            </a:r>
            <a:endParaRPr lang="en-US" dirty="0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5C6DEA81-7F5B-8170-84BE-6E44C23C7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60505">
            <a:off x="7477543" y="3786517"/>
            <a:ext cx="548756" cy="548756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58CDF32C-6214-20D1-B4CD-7A0488027404}"/>
              </a:ext>
            </a:extLst>
          </p:cNvPr>
          <p:cNvGrpSpPr/>
          <p:nvPr/>
        </p:nvGrpSpPr>
        <p:grpSpPr>
          <a:xfrm>
            <a:off x="8716899" y="2549814"/>
            <a:ext cx="2567580" cy="2549054"/>
            <a:chOff x="8530286" y="2636900"/>
            <a:chExt cx="2567580" cy="2549054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D2290578-69E0-FC16-5223-1E0DA2AAB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C771493-04F1-05A1-D5CE-509E84314F3E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9308D581-9EF3-F018-4BE7-67F27BA34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0B0B5458-6F40-C440-266C-FEA6FE474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B8AF2A9F-BC88-1FF1-FDDC-3782E7D3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7BE40929-7CEA-BE7A-5781-19016584C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8F0A0856-38C6-B12F-5A99-229371D68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D4A4E607-BDDE-FA8F-DAE8-751D78CB2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4A3825F9-978B-36A7-9010-5B58250F7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FA8E7191-BC67-6B57-4E83-24BB493F8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B2D55531-09D6-67A6-58D2-828BD1F27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80E120EE-0426-D8B5-B60F-24D4689B8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B3F2CE7D-E38B-8A35-B83E-923EE4FE9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C87F9F5-3DD0-8C0C-210E-C413214BC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892BF11-DF0B-4C60-66ED-9DAFDB6BB0EC}"/>
              </a:ext>
            </a:extLst>
          </p:cNvPr>
          <p:cNvSpPr/>
          <p:nvPr/>
        </p:nvSpPr>
        <p:spPr>
          <a:xfrm>
            <a:off x="1347456" y="5030707"/>
            <a:ext cx="9455085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E427A8-5F43-F486-42A9-2DF8EA48162A}"/>
              </a:ext>
            </a:extLst>
          </p:cNvPr>
          <p:cNvSpPr txBox="1"/>
          <p:nvPr/>
        </p:nvSpPr>
        <p:spPr>
          <a:xfrm>
            <a:off x="2070610" y="5165022"/>
            <a:ext cx="815488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interplay between LGR5, Wnt/β-catenin signaling, and epithelial/mesenchymal transition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enables tumor cells to invade surrounding tissue and initiate new tumors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3–6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6A5AEF-BF5F-B662-2684-90096EBFE55A}"/>
              </a:ext>
            </a:extLst>
          </p:cNvPr>
          <p:cNvSpPr txBox="1"/>
          <p:nvPr/>
        </p:nvSpPr>
        <p:spPr>
          <a:xfrm>
            <a:off x="8795656" y="2448737"/>
            <a:ext cx="234368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Metastatic 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CD1FA3-E87F-C771-D341-6A098682BE7C}"/>
              </a:ext>
            </a:extLst>
          </p:cNvPr>
          <p:cNvGrpSpPr/>
          <p:nvPr/>
        </p:nvGrpSpPr>
        <p:grpSpPr>
          <a:xfrm>
            <a:off x="1200798" y="2235178"/>
            <a:ext cx="6079315" cy="1968470"/>
            <a:chOff x="1200798" y="2109055"/>
            <a:chExt cx="6079315" cy="1968470"/>
          </a:xfrm>
        </p:grpSpPr>
        <p:pic>
          <p:nvPicPr>
            <p:cNvPr id="11" name="Graphic 1036">
              <a:extLst>
                <a:ext uri="{FF2B5EF4-FFF2-40B4-BE49-F238E27FC236}">
                  <a16:creationId xmlns:a16="http://schemas.microsoft.com/office/drawing/2014/main" id="{7F34245F-B711-9EF6-0494-DF622B30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15366">
              <a:off x="6614392" y="3453939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" name="Graphic 1036">
              <a:extLst>
                <a:ext uri="{FF2B5EF4-FFF2-40B4-BE49-F238E27FC236}">
                  <a16:creationId xmlns:a16="http://schemas.microsoft.com/office/drawing/2014/main" id="{41205555-2A35-7B08-1848-499353EF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38875">
              <a:off x="5882632" y="3287901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5" name="Graphic 1036">
              <a:extLst>
                <a:ext uri="{FF2B5EF4-FFF2-40B4-BE49-F238E27FC236}">
                  <a16:creationId xmlns:a16="http://schemas.microsoft.com/office/drawing/2014/main" id="{0BDCF77B-BC6D-DBC6-1BB3-B3E963313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70411">
              <a:off x="5037449" y="305110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6" name="Graphic 1036">
              <a:extLst>
                <a:ext uri="{FF2B5EF4-FFF2-40B4-BE49-F238E27FC236}">
                  <a16:creationId xmlns:a16="http://schemas.microsoft.com/office/drawing/2014/main" id="{4DC58E48-9B29-3F47-0B84-619471D29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92073">
              <a:off x="4323415" y="326604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7" name="Graphic 1036">
              <a:extLst>
                <a:ext uri="{FF2B5EF4-FFF2-40B4-BE49-F238E27FC236}">
                  <a16:creationId xmlns:a16="http://schemas.microsoft.com/office/drawing/2014/main" id="{FAA81B72-4A5B-2B1B-4A25-403BD24D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402230">
              <a:off x="3507542" y="302129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8" name="Graphic 1036">
              <a:extLst>
                <a:ext uri="{FF2B5EF4-FFF2-40B4-BE49-F238E27FC236}">
                  <a16:creationId xmlns:a16="http://schemas.microsoft.com/office/drawing/2014/main" id="{1D1995A7-BCC6-04BD-C6EE-4DA59FBF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0404">
              <a:off x="2808559" y="274587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9" name="Graphic 1036">
              <a:extLst>
                <a:ext uri="{FF2B5EF4-FFF2-40B4-BE49-F238E27FC236}">
                  <a16:creationId xmlns:a16="http://schemas.microsoft.com/office/drawing/2014/main" id="{1649595B-E5F2-E299-2B8A-E27E4507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4010">
              <a:off x="2064985" y="2326846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20" name="Graphic 1036">
              <a:extLst>
                <a:ext uri="{FF2B5EF4-FFF2-40B4-BE49-F238E27FC236}">
                  <a16:creationId xmlns:a16="http://schemas.microsoft.com/office/drawing/2014/main" id="{65F34531-ACBC-BCA0-FA04-B24E195A3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40849">
              <a:off x="1179730" y="213012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B32BD0-E3CE-FAAC-6CB6-EB027FE7FB3A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Pathogenic plasticity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39060-9E49-BF38-A4AF-A55CC247E121}"/>
              </a:ext>
            </a:extLst>
          </p:cNvPr>
          <p:cNvSpPr txBox="1"/>
          <p:nvPr/>
        </p:nvSpPr>
        <p:spPr>
          <a:xfrm>
            <a:off x="3405050" y="1645306"/>
            <a:ext cx="2236989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</a:rPr>
              <a:t>Mesenchymal cells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B12659F-B228-B541-76F0-EB7DA8CEFD8E}"/>
              </a:ext>
            </a:extLst>
          </p:cNvPr>
          <p:cNvSpPr/>
          <p:nvPr/>
        </p:nvSpPr>
        <p:spPr>
          <a:xfrm rot="16200000">
            <a:off x="4171270" y="-812932"/>
            <a:ext cx="324490" cy="5942490"/>
          </a:xfrm>
          <a:prstGeom prst="rightBrace">
            <a:avLst>
              <a:gd name="adj1" fmla="val 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BABE1D4B-9A63-D06E-23A1-F63093289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178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66E24-2B21-4BB7-3276-6D02AF965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4714F-1FF6-B7CC-E0D3-D2D6EBBB171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Hanahan D. </a:t>
            </a:r>
            <a:r>
              <a:rPr lang="en-US" i="1" dirty="0">
                <a:solidFill>
                  <a:prstClr val="black"/>
                </a:solidFill>
              </a:rPr>
              <a:t>Cancer Discov</a:t>
            </a:r>
            <a:r>
              <a:rPr lang="en-US" dirty="0">
                <a:solidFill>
                  <a:prstClr val="black"/>
                </a:solidFill>
              </a:rPr>
              <a:t>. 2022;12(1):31-46; 2. Martin ML, et al. </a:t>
            </a:r>
            <a:r>
              <a:rPr lang="en-US" i="1" dirty="0">
                <a:solidFill>
                  <a:prstClr val="black"/>
                </a:solidFill>
              </a:rPr>
              <a:t>Cell Signal</a:t>
            </a:r>
            <a:r>
              <a:rPr lang="en-US" dirty="0">
                <a:solidFill>
                  <a:prstClr val="black"/>
                </a:solidFill>
              </a:rPr>
              <a:t>. 2018;42:97-105; 3. Ge Y, Fuchs E. </a:t>
            </a:r>
            <a:r>
              <a:rPr lang="en-US" i="1" dirty="0">
                <a:solidFill>
                  <a:prstClr val="black"/>
                </a:solidFill>
              </a:rPr>
              <a:t>Nat Rev Genet</a:t>
            </a:r>
            <a:r>
              <a:rPr lang="en-US" dirty="0">
                <a:solidFill>
                  <a:prstClr val="black"/>
                </a:solidFill>
              </a:rPr>
              <a:t>. 2018;19:311-325; 4. Leung C et al. </a:t>
            </a:r>
            <a:r>
              <a:rPr lang="en-US" i="1" dirty="0">
                <a:solidFill>
                  <a:prstClr val="black"/>
                </a:solidFill>
              </a:rPr>
              <a:t>Trends Cell Biol</a:t>
            </a:r>
            <a:r>
              <a:rPr lang="en-US" dirty="0">
                <a:solidFill>
                  <a:prstClr val="black"/>
                </a:solidFill>
              </a:rPr>
              <a:t>. 2018;28(5):380-391;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it-IT" dirty="0">
                <a:solidFill>
                  <a:prstClr val="black"/>
                </a:solidFill>
              </a:rPr>
              <a:t>5. Hirsch D et al. </a:t>
            </a:r>
            <a:r>
              <a:rPr lang="it-IT" i="1" dirty="0">
                <a:solidFill>
                  <a:prstClr val="black"/>
                </a:solidFill>
              </a:rPr>
              <a:t>Carcinogenesis</a:t>
            </a:r>
            <a:r>
              <a:rPr lang="it-IT" dirty="0">
                <a:solidFill>
                  <a:prstClr val="black"/>
                </a:solidFill>
              </a:rPr>
              <a:t>. 2014;35(4):849-858;</a:t>
            </a:r>
            <a:r>
              <a:rPr lang="en-US" dirty="0">
                <a:solidFill>
                  <a:prstClr val="black"/>
                </a:solidFill>
              </a:rPr>
              <a:t> 6. </a:t>
            </a:r>
            <a:r>
              <a:rPr lang="it-IT" dirty="0">
                <a:solidFill>
                  <a:prstClr val="black"/>
                </a:solidFill>
              </a:rPr>
              <a:t>Novellasdemunt L et al. </a:t>
            </a:r>
            <a:r>
              <a:rPr lang="it-IT" i="1" dirty="0">
                <a:solidFill>
                  <a:prstClr val="black"/>
                </a:solidFill>
              </a:rPr>
              <a:t>EMBO J</a:t>
            </a:r>
            <a:r>
              <a:rPr lang="it-IT" dirty="0">
                <a:solidFill>
                  <a:prstClr val="black"/>
                </a:solidFill>
              </a:rPr>
              <a:t>. 2020;39(3):e102771; 7. </a:t>
            </a:r>
            <a:r>
              <a:rPr lang="en-US" dirty="0">
                <a:solidFill>
                  <a:prstClr val="black"/>
                </a:solidFill>
              </a:rPr>
              <a:t>Carmon KS et al. </a:t>
            </a:r>
            <a:r>
              <a:rPr lang="en-US" i="1" dirty="0">
                <a:solidFill>
                  <a:prstClr val="black"/>
                </a:solidFill>
              </a:rPr>
              <a:t>Mol Cell Biol</a:t>
            </a:r>
            <a:r>
              <a:rPr lang="en-US" dirty="0">
                <a:solidFill>
                  <a:prstClr val="black"/>
                </a:solidFill>
              </a:rPr>
              <a:t>. 2012;32(11):2054-2064.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00AF0-1B28-4087-22F6-DDD63002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Pathogenic Plasticity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7298B-C934-B138-CEC7-A1200A67E766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E7A9E-2990-7CCC-9BEF-76F0430F9D79}"/>
              </a:ext>
            </a:extLst>
          </p:cNvPr>
          <p:cNvGrpSpPr/>
          <p:nvPr/>
        </p:nvGrpSpPr>
        <p:grpSpPr>
          <a:xfrm>
            <a:off x="890688" y="1883115"/>
            <a:ext cx="10410624" cy="3426178"/>
            <a:chOff x="457074" y="1619964"/>
            <a:chExt cx="5190448" cy="4156971"/>
          </a:xfrm>
          <a:effectLst>
            <a:outerShdw blurRad="444500" algn="ctr" rotWithShape="0">
              <a:schemeClr val="accent6">
                <a:alpha val="30000"/>
              </a:schemeClr>
            </a:outerShdw>
          </a:effectLst>
        </p:grpSpPr>
        <p:sp>
          <p:nvSpPr>
            <p:cNvPr id="15" name="Rectangle: Rounded Corners 59">
              <a:extLst>
                <a:ext uri="{FF2B5EF4-FFF2-40B4-BE49-F238E27FC236}">
                  <a16:creationId xmlns:a16="http://schemas.microsoft.com/office/drawing/2014/main" id="{592B6AEA-4EC5-4B39-57BE-1A743308AB6C}"/>
                </a:ext>
              </a:extLst>
            </p:cNvPr>
            <p:cNvSpPr/>
            <p:nvPr/>
          </p:nvSpPr>
          <p:spPr>
            <a:xfrm>
              <a:off x="457074" y="4643381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0" rtlCol="0" anchor="ctr"/>
            <a:lstStyle/>
            <a:p>
              <a:pPr marL="9525" marR="0" lvl="0" indent="-9525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LGR5 contributes to pathogenic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plasticity</a:t>
              </a:r>
              <a:r>
                <a:rPr kumimoji="0" lang="en-US" sz="1600" b="0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by accelerating </a:t>
              </a:r>
              <a:r>
                <a:rPr kumimoji="0" lang="en-US" sz="1600" b="1" i="0" u="none" strike="noStrike" kern="1200" cap="none" spc="-6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Wnt</a:t>
              </a:r>
              <a:r>
                <a:rPr kumimoji="0" lang="en-US" sz="16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/β-catenin signaling and triggering EMT</a:t>
              </a:r>
              <a:r>
                <a:rPr kumimoji="0" lang="en-US" sz="8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-6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4–7</a:t>
              </a:r>
            </a:p>
          </p:txBody>
        </p:sp>
        <p:sp>
          <p:nvSpPr>
            <p:cNvPr id="16" name="Rectangle: Rounded Corners 5">
              <a:extLst>
                <a:ext uri="{FF2B5EF4-FFF2-40B4-BE49-F238E27FC236}">
                  <a16:creationId xmlns:a16="http://schemas.microsoft.com/office/drawing/2014/main" id="{09591A47-93F1-32FC-7321-E71265333AE2}"/>
                </a:ext>
              </a:extLst>
            </p:cNvPr>
            <p:cNvSpPr/>
            <p:nvPr/>
          </p:nvSpPr>
          <p:spPr>
            <a:xfrm>
              <a:off x="457074" y="3131672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Epithelial cancer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cells that express LGR5 acquire plasticity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which enables tumor initiation, proliferation, and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metastasis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2,3</a:t>
              </a:r>
            </a:p>
          </p:txBody>
        </p:sp>
        <p:sp>
          <p:nvSpPr>
            <p:cNvPr id="17" name="Rectangle: Rounded Corners 19">
              <a:extLst>
                <a:ext uri="{FF2B5EF4-FFF2-40B4-BE49-F238E27FC236}">
                  <a16:creationId xmlns:a16="http://schemas.microsoft.com/office/drawing/2014/main" id="{F600FC83-FCB2-77EB-62EE-589E4D306A0D}"/>
                </a:ext>
              </a:extLst>
            </p:cNvPr>
            <p:cNvSpPr/>
            <p:nvPr/>
          </p:nvSpPr>
          <p:spPr>
            <a:xfrm>
              <a:off x="457074" y="1619964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Plasticity drives epithelial cancer progression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by orchestrating the action of other hallmarks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(eg, proliferation and dormancy, invasion and metastasis)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428B18-FB00-B52E-E72B-092C9644B94E}"/>
              </a:ext>
            </a:extLst>
          </p:cNvPr>
          <p:cNvSpPr txBox="1">
            <a:spLocks noChangeAspect="1"/>
          </p:cNvSpPr>
          <p:nvPr/>
        </p:nvSpPr>
        <p:spPr>
          <a:xfrm>
            <a:off x="780974" y="1730721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6056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2BF28-1899-2BB9-D50D-E1FEDF3A0400}"/>
              </a:ext>
            </a:extLst>
          </p:cNvPr>
          <p:cNvSpPr txBox="1">
            <a:spLocks noChangeAspect="1"/>
          </p:cNvSpPr>
          <p:nvPr/>
        </p:nvSpPr>
        <p:spPr>
          <a:xfrm>
            <a:off x="780974" y="2876476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1912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8F634-1F7C-5AE1-4262-0A53F6DCD14A}"/>
              </a:ext>
            </a:extLst>
          </p:cNvPr>
          <p:cNvSpPr txBox="1">
            <a:spLocks noChangeAspect="1"/>
          </p:cNvSpPr>
          <p:nvPr/>
        </p:nvSpPr>
        <p:spPr>
          <a:xfrm>
            <a:off x="780974" y="4110635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34B16DA-BC72-E51A-94C7-C84DF796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Visit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CancersWildCard.com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026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1377" y="2116347"/>
            <a:ext cx="4911725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Chapter 3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</a:rPr>
              <a:t>LGR5, the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Moving Target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C6CD3693-FC3E-E8AB-9E41-617A00F46F12}"/>
              </a:ext>
            </a:extLst>
          </p:cNvPr>
          <p:cNvSpPr txBox="1">
            <a:spLocks/>
          </p:cNvSpPr>
          <p:nvPr/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b="1" dirty="0">
                <a:solidFill>
                  <a:schemeClr val="bg1"/>
                </a:solidFill>
              </a:rPr>
              <a:t>CancersWildCard.com</a:t>
            </a:r>
            <a:r>
              <a:rPr lang="en-US" dirty="0">
                <a:solidFill>
                  <a:schemeClr val="bg1"/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6695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988A-707D-7BEB-E66B-3803F01E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DBDDA-488C-3B89-B934-AAF0879B0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8A820-43EB-30EA-063B-DE9B1496BFC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en-US" dirty="0">
                <a:solidFill>
                  <a:prstClr val="black"/>
                </a:solidFill>
              </a:rPr>
              <a:t>RTK, receptor tyrosine kinase.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aseline="30000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Cancers that undergo EMT are known to be resistant to EGFR inhibitors</a:t>
            </a:r>
            <a:r>
              <a:rPr lang="en-US" baseline="30000" dirty="0">
                <a:solidFill>
                  <a:prstClr val="black"/>
                </a:solidFill>
              </a:rPr>
              <a:t>5–8</a:t>
            </a:r>
            <a:r>
              <a:rPr lang="en-US" dirty="0">
                <a:solidFill>
                  <a:prstClr val="black"/>
                </a:solidFill>
              </a:rPr>
              <a:t>;</a:t>
            </a:r>
            <a:r>
              <a:rPr lang="en-US" baseline="30000" dirty="0">
                <a:solidFill>
                  <a:prstClr val="black"/>
                </a:solidFill>
              </a:rPr>
              <a:t> b</a:t>
            </a:r>
            <a:r>
              <a:rPr lang="en-US" dirty="0">
                <a:solidFill>
                  <a:prstClr val="black"/>
                </a:solidFill>
              </a:rPr>
              <a:t>Epidermal growth factor, Noggin, and R-spondin-1 (ENR).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High P et al. </a:t>
            </a:r>
            <a:r>
              <a:rPr lang="en-US" i="1" dirty="0">
                <a:solidFill>
                  <a:prstClr val="black"/>
                </a:solidFill>
              </a:rPr>
              <a:t>Cell Rep Med.</a:t>
            </a:r>
            <a:r>
              <a:rPr lang="en-US" dirty="0">
                <a:solidFill>
                  <a:prstClr val="black"/>
                </a:solidFill>
              </a:rPr>
              <a:t> 2025;0:102363; 2. Basak O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2017;20(2):177-190.e4; 3. Shimokawa M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2017;545(7653):187-192; 4. Lupo B et al. </a:t>
            </a:r>
            <a:r>
              <a:rPr lang="en-US" i="1" dirty="0">
                <a:solidFill>
                  <a:prstClr val="black"/>
                </a:solidFill>
              </a:rPr>
              <a:t>Sci Transl Med</a:t>
            </a:r>
            <a:r>
              <a:rPr lang="en-US" dirty="0">
                <a:solidFill>
                  <a:prstClr val="black"/>
                </a:solidFill>
              </a:rPr>
              <a:t>. 2020;12(555):eaax8313;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Schinke H et al. </a:t>
            </a:r>
            <a:r>
              <a:rPr lang="en-US" i="1" dirty="0">
                <a:solidFill>
                  <a:prstClr val="black"/>
                </a:solidFill>
              </a:rPr>
              <a:t>Mol Cancer</a:t>
            </a:r>
            <a:r>
              <a:rPr lang="en-US" dirty="0">
                <a:solidFill>
                  <a:prstClr val="black"/>
                </a:solidFill>
              </a:rPr>
              <a:t>. 2022;21(1):178; 6. Clement MS et al. </a:t>
            </a:r>
            <a:r>
              <a:rPr lang="en-US" i="1" dirty="0">
                <a:solidFill>
                  <a:prstClr val="black"/>
                </a:solidFill>
              </a:rPr>
              <a:t>Transl Lung Cancer Res</a:t>
            </a:r>
            <a:r>
              <a:rPr lang="en-US" dirty="0">
                <a:solidFill>
                  <a:prstClr val="black"/>
                </a:solidFill>
              </a:rPr>
              <a:t>. 2020;9(5):1904-1914; 7. Jakobsen KR et al. </a:t>
            </a:r>
            <a:r>
              <a:rPr lang="en-US" i="1" dirty="0">
                <a:solidFill>
                  <a:prstClr val="black"/>
                </a:solidFill>
              </a:rPr>
              <a:t>Transl Lung Cancer Res</a:t>
            </a:r>
            <a:r>
              <a:rPr lang="en-US" dirty="0">
                <a:solidFill>
                  <a:prstClr val="black"/>
                </a:solidFill>
              </a:rPr>
              <a:t>. 2016;5(2):172-182;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8. Kagohara LT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2020;123(1):101-113.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C92C16-316B-36D8-1231-FCE99435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3848"/>
            <a:ext cx="11449306" cy="739818"/>
          </a:xfrm>
        </p:spPr>
        <p:txBody>
          <a:bodyPr/>
          <a:lstStyle/>
          <a:p>
            <a:r>
              <a:rPr lang="en-US" sz="3000" dirty="0"/>
              <a:t>Preclinical Data Show Increased Expression of LGR5 in Response to EGFR-targeted Therapies</a:t>
            </a:r>
            <a:r>
              <a:rPr lang="en-US" sz="3000" baseline="30000" dirty="0"/>
              <a:t>1–4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7EEA5-34E6-E2D9-484E-CAB2A49238A7}"/>
              </a:ext>
            </a:extLst>
          </p:cNvPr>
          <p:cNvSpPr txBox="1"/>
          <p:nvPr/>
        </p:nvSpPr>
        <p:spPr>
          <a:xfrm>
            <a:off x="476518" y="881330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Pathogenic Plasticity in Action</a:t>
            </a:r>
            <a:r>
              <a:rPr lang="en-US" sz="2400" b="1" baseline="300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6AD66A-FB56-224E-C17E-B5E32374164C}"/>
              </a:ext>
            </a:extLst>
          </p:cNvPr>
          <p:cNvSpPr/>
          <p:nvPr/>
        </p:nvSpPr>
        <p:spPr>
          <a:xfrm>
            <a:off x="1382449" y="5070159"/>
            <a:ext cx="9455085" cy="653863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0AA1D4BE-7333-4ADA-5F1F-3100758FF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371485D2-FFDE-213C-DE4B-D22E9708C30F}"/>
              </a:ext>
            </a:extLst>
          </p:cNvPr>
          <p:cNvSpPr/>
          <p:nvPr/>
        </p:nvSpPr>
        <p:spPr>
          <a:xfrm>
            <a:off x="5614085" y="1289360"/>
            <a:ext cx="5506996" cy="3860625"/>
          </a:xfrm>
          <a:prstGeom prst="roundRect">
            <a:avLst>
              <a:gd name="adj" fmla="val 4997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916AD66A-FB56-224E-C17E-B5E32374164C}"/>
              </a:ext>
            </a:extLst>
          </p:cNvPr>
          <p:cNvSpPr/>
          <p:nvPr/>
        </p:nvSpPr>
        <p:spPr>
          <a:xfrm>
            <a:off x="1382449" y="5013009"/>
            <a:ext cx="9455085" cy="653863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CB682F-6500-DAC3-0A69-6CFA78EDA5DE}"/>
              </a:ext>
            </a:extLst>
          </p:cNvPr>
          <p:cNvSpPr txBox="1"/>
          <p:nvPr/>
        </p:nvSpPr>
        <p:spPr>
          <a:xfrm>
            <a:off x="1043310" y="5232951"/>
            <a:ext cx="97283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Is there a deadly dynamic between LGR5 and resistance to EGFR-targeted therapy?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11D1B2-11F0-BA7C-47E2-74C3BB770FD1}"/>
              </a:ext>
            </a:extLst>
          </p:cNvPr>
          <p:cNvSpPr txBox="1"/>
          <p:nvPr/>
        </p:nvSpPr>
        <p:spPr>
          <a:xfrm>
            <a:off x="5930900" y="1413695"/>
            <a:ext cx="513089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expression of LGR5 after treatment</a:t>
            </a:r>
            <a:b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anti-EGFR monoclonal antibody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(human colon cancer organoids)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B11B50-ED03-8B32-D880-56EB5F22B735}"/>
              </a:ext>
            </a:extLst>
          </p:cNvPr>
          <p:cNvSpPr txBox="1"/>
          <p:nvPr/>
        </p:nvSpPr>
        <p:spPr>
          <a:xfrm rot="16200000">
            <a:off x="4840568" y="3246118"/>
            <a:ext cx="2277437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LGR5 mRNA (log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0AA6DF-6C9E-DBEB-72E2-7DC09AEE080B}"/>
              </a:ext>
            </a:extLst>
          </p:cNvPr>
          <p:cNvSpPr txBox="1"/>
          <p:nvPr/>
        </p:nvSpPr>
        <p:spPr>
          <a:xfrm rot="16200000">
            <a:off x="7479557" y="3246119"/>
            <a:ext cx="2277437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LGR5 mRNA (log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9968EE44-3EA9-6616-E608-40E1C364A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45204"/>
              </p:ext>
            </p:extLst>
          </p:nvPr>
        </p:nvGraphicFramePr>
        <p:xfrm>
          <a:off x="8987755" y="4106462"/>
          <a:ext cx="16547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590">
                  <a:extLst>
                    <a:ext uri="{9D8B030D-6E8A-4147-A177-3AD203B41FA5}">
                      <a16:colId xmlns:a16="http://schemas.microsoft.com/office/drawing/2014/main" val="2814255677"/>
                    </a:ext>
                  </a:extLst>
                </a:gridCol>
                <a:gridCol w="551590">
                  <a:extLst>
                    <a:ext uri="{9D8B030D-6E8A-4147-A177-3AD203B41FA5}">
                      <a16:colId xmlns:a16="http://schemas.microsoft.com/office/drawing/2014/main" val="3740638536"/>
                    </a:ext>
                  </a:extLst>
                </a:gridCol>
                <a:gridCol w="551590">
                  <a:extLst>
                    <a:ext uri="{9D8B030D-6E8A-4147-A177-3AD203B41FA5}">
                      <a16:colId xmlns:a16="http://schemas.microsoft.com/office/drawing/2014/main" val="3642326503"/>
                    </a:ext>
                  </a:extLst>
                </a:gridCol>
              </a:tblGrid>
              <a:tr h="25314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</a:p>
                    <a:p>
                      <a:pPr algn="ctr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(n=6)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2670"/>
                  </a:ext>
                </a:extLst>
              </a:tr>
            </a:tbl>
          </a:graphicData>
        </a:graphic>
      </p:graphicFrame>
      <p:grpSp>
        <p:nvGrpSpPr>
          <p:cNvPr id="73" name="Group 72">
            <a:extLst>
              <a:ext uri="{FF2B5EF4-FFF2-40B4-BE49-F238E27FC236}">
                <a16:creationId xmlns:a16="http://schemas.microsoft.com/office/drawing/2014/main" id="{0FFAEC43-9775-F791-80C9-8903CD9EA198}"/>
              </a:ext>
            </a:extLst>
          </p:cNvPr>
          <p:cNvGrpSpPr/>
          <p:nvPr/>
        </p:nvGrpSpPr>
        <p:grpSpPr>
          <a:xfrm>
            <a:off x="8712374" y="2598190"/>
            <a:ext cx="1907787" cy="1600952"/>
            <a:chOff x="8712374" y="2513271"/>
            <a:chExt cx="1907787" cy="160095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AE939F9-4E48-7A0B-DA24-4B2048861DA7}"/>
                </a:ext>
              </a:extLst>
            </p:cNvPr>
            <p:cNvSpPr/>
            <p:nvPr/>
          </p:nvSpPr>
          <p:spPr>
            <a:xfrm>
              <a:off x="8988568" y="2590332"/>
              <a:ext cx="1631593" cy="1423845"/>
            </a:xfrm>
            <a:prstGeom prst="rect">
              <a:avLst/>
            </a:prstGeom>
            <a:gradFill>
              <a:gsLst>
                <a:gs pos="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03BD8AD-5C5A-F09E-A10B-7096AE2F96FB}"/>
                </a:ext>
              </a:extLst>
            </p:cNvPr>
            <p:cNvSpPr/>
            <p:nvPr/>
          </p:nvSpPr>
          <p:spPr>
            <a:xfrm>
              <a:off x="9704498" y="3018625"/>
              <a:ext cx="221285" cy="98582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4697AF-267B-2698-0C34-95185F40D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5140" y="2847010"/>
              <a:ext cx="0" cy="1716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24C7C61-F5E4-22EB-EE37-5142F9598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5657" y="2847010"/>
              <a:ext cx="13896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FA71FC-C44A-71CB-CCA5-E3B96B449D7B}"/>
                </a:ext>
              </a:extLst>
            </p:cNvPr>
            <p:cNvSpPr/>
            <p:nvPr/>
          </p:nvSpPr>
          <p:spPr>
            <a:xfrm>
              <a:off x="9176178" y="3624889"/>
              <a:ext cx="221285" cy="3905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0FF156B-64D4-C7B1-B0DD-05903762B39F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 flipH="1" flipV="1">
              <a:off x="9286820" y="3539081"/>
              <a:ext cx="1" cy="85808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9DB0494-9B08-C2C0-9425-68C7FA83A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7337" y="3539081"/>
              <a:ext cx="138967" cy="0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8AF9DE9-27BC-DB00-4CA1-E1B6A2C15B15}"/>
                </a:ext>
              </a:extLst>
            </p:cNvPr>
            <p:cNvSpPr/>
            <p:nvPr/>
          </p:nvSpPr>
          <p:spPr>
            <a:xfrm>
              <a:off x="10212498" y="3639387"/>
              <a:ext cx="221285" cy="3707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8A0B2DC-F011-C318-C287-1D0B9F000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140" y="3564337"/>
              <a:ext cx="0" cy="75049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BD67B19-D776-BE60-43C7-A4534C83D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53657" y="3564980"/>
              <a:ext cx="138967" cy="0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6779840-2AB3-ABDE-1E11-17F7CB05E06B}"/>
                </a:ext>
              </a:extLst>
            </p:cNvPr>
            <p:cNvGrpSpPr/>
            <p:nvPr/>
          </p:nvGrpSpPr>
          <p:grpSpPr>
            <a:xfrm>
              <a:off x="8942150" y="2611516"/>
              <a:ext cx="1649650" cy="1403925"/>
              <a:chOff x="1123950" y="2313553"/>
              <a:chExt cx="1649650" cy="1781175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7C1C5A9-F24A-17CD-034D-20ACD04BB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7779" y="2323814"/>
                <a:ext cx="0" cy="1769838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94D820F-E31D-989D-E382-5336C3C615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4094728"/>
                <a:ext cx="1649650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E148B40-4847-6D07-2C1C-1086F69811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3202553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EBB6BE3-96F5-3B1B-803D-07B5BEB491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2313553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D22293F-F60A-A652-4F39-BCF6A938057E}"/>
                </a:ext>
              </a:extLst>
            </p:cNvPr>
            <p:cNvSpPr txBox="1"/>
            <p:nvPr/>
          </p:nvSpPr>
          <p:spPr>
            <a:xfrm>
              <a:off x="8712374" y="3914693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D01C0BE-25A1-3DC7-FED0-1C24493EB4EF}"/>
                </a:ext>
              </a:extLst>
            </p:cNvPr>
            <p:cNvSpPr txBox="1"/>
            <p:nvPr/>
          </p:nvSpPr>
          <p:spPr>
            <a:xfrm>
              <a:off x="8712374" y="3213982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B144C24-B640-0484-439D-77B2413062D5}"/>
                </a:ext>
              </a:extLst>
            </p:cNvPr>
            <p:cNvSpPr txBox="1"/>
            <p:nvPr/>
          </p:nvSpPr>
          <p:spPr>
            <a:xfrm>
              <a:off x="8712374" y="2513271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315BD8F8-00DB-3071-4366-0F1E4DBB1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4480"/>
              </p:ext>
            </p:extLst>
          </p:nvPr>
        </p:nvGraphicFramePr>
        <p:xfrm>
          <a:off x="6376706" y="4106462"/>
          <a:ext cx="16547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590">
                  <a:extLst>
                    <a:ext uri="{9D8B030D-6E8A-4147-A177-3AD203B41FA5}">
                      <a16:colId xmlns:a16="http://schemas.microsoft.com/office/drawing/2014/main" val="2814255677"/>
                    </a:ext>
                  </a:extLst>
                </a:gridCol>
                <a:gridCol w="551590">
                  <a:extLst>
                    <a:ext uri="{9D8B030D-6E8A-4147-A177-3AD203B41FA5}">
                      <a16:colId xmlns:a16="http://schemas.microsoft.com/office/drawing/2014/main" val="3740638536"/>
                    </a:ext>
                  </a:extLst>
                </a:gridCol>
                <a:gridCol w="551590">
                  <a:extLst>
                    <a:ext uri="{9D8B030D-6E8A-4147-A177-3AD203B41FA5}">
                      <a16:colId xmlns:a16="http://schemas.microsoft.com/office/drawing/2014/main" val="3642326503"/>
                    </a:ext>
                  </a:extLst>
                </a:gridCol>
              </a:tblGrid>
              <a:tr h="25314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</a:p>
                    <a:p>
                      <a:pPr algn="ctr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(n=6)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2670"/>
                  </a:ext>
                </a:extLst>
              </a:tr>
            </a:tbl>
          </a:graphicData>
        </a:graphic>
      </p:graphicFrame>
      <p:grpSp>
        <p:nvGrpSpPr>
          <p:cNvPr id="96" name="Group 95">
            <a:extLst>
              <a:ext uri="{FF2B5EF4-FFF2-40B4-BE49-F238E27FC236}">
                <a16:creationId xmlns:a16="http://schemas.microsoft.com/office/drawing/2014/main" id="{0E854C58-F541-565E-D148-EF1730390FE2}"/>
              </a:ext>
            </a:extLst>
          </p:cNvPr>
          <p:cNvGrpSpPr/>
          <p:nvPr/>
        </p:nvGrpSpPr>
        <p:grpSpPr>
          <a:xfrm>
            <a:off x="6103101" y="2598190"/>
            <a:ext cx="1904994" cy="1600952"/>
            <a:chOff x="6103101" y="2513271"/>
            <a:chExt cx="1904994" cy="160095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5DD0415-17D8-4417-F945-7A803E8D294D}"/>
                </a:ext>
              </a:extLst>
            </p:cNvPr>
            <p:cNvSpPr/>
            <p:nvPr/>
          </p:nvSpPr>
          <p:spPr>
            <a:xfrm>
              <a:off x="6376502" y="2590332"/>
              <a:ext cx="1631593" cy="1423845"/>
            </a:xfrm>
            <a:prstGeom prst="rect">
              <a:avLst/>
            </a:prstGeom>
            <a:gradFill>
              <a:gsLst>
                <a:gs pos="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76483E4-2C47-3975-25F3-CD6FE70A4D5F}"/>
                </a:ext>
              </a:extLst>
            </p:cNvPr>
            <p:cNvSpPr/>
            <p:nvPr/>
          </p:nvSpPr>
          <p:spPr>
            <a:xfrm>
              <a:off x="7079008" y="2800227"/>
              <a:ext cx="221285" cy="120455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ED9F96-0F40-2FA1-76F3-64B1CEF56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650" y="2725940"/>
              <a:ext cx="0" cy="7440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8F08DCB-6554-5236-6FEE-E4490701A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0167" y="2731102"/>
              <a:ext cx="13896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556C52-EABF-04F4-45AD-867C4D26E8BA}"/>
                </a:ext>
              </a:extLst>
            </p:cNvPr>
            <p:cNvSpPr/>
            <p:nvPr/>
          </p:nvSpPr>
          <p:spPr>
            <a:xfrm>
              <a:off x="6534432" y="3974062"/>
              <a:ext cx="221285" cy="360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D18C965-5E7F-D2E2-651E-A53101DFD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5074" y="3934967"/>
              <a:ext cx="0" cy="39212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CCBF7BF-E4AB-C18E-5EFC-F1932C905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591" y="3934967"/>
              <a:ext cx="138967" cy="0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232FF5D-DBB2-B2C3-3CDC-0E5CBE257577}"/>
                </a:ext>
              </a:extLst>
            </p:cNvPr>
            <p:cNvSpPr/>
            <p:nvPr/>
          </p:nvSpPr>
          <p:spPr>
            <a:xfrm>
              <a:off x="7627648" y="3990033"/>
              <a:ext cx="221285" cy="1441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7DEACB2-D322-681C-CD55-FB95496BD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290" y="3954351"/>
              <a:ext cx="0" cy="37203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3BEEAE-6359-C958-141D-F60842E6B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8807" y="3954351"/>
              <a:ext cx="138967" cy="0"/>
            </a:xfrm>
            <a:prstGeom prst="line">
              <a:avLst/>
            </a:prstGeom>
            <a:ln w="28575">
              <a:solidFill>
                <a:srgbClr val="F0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BEE309B-A48C-787E-EE62-0591EC6A79CA}"/>
                </a:ext>
              </a:extLst>
            </p:cNvPr>
            <p:cNvGrpSpPr/>
            <p:nvPr/>
          </p:nvGrpSpPr>
          <p:grpSpPr>
            <a:xfrm>
              <a:off x="6332877" y="2611516"/>
              <a:ext cx="1649650" cy="1403925"/>
              <a:chOff x="1123950" y="2313553"/>
              <a:chExt cx="1649650" cy="1781175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100A3D7-039A-CE5A-6F12-5D342A0C3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7779" y="2323814"/>
                <a:ext cx="0" cy="1769838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FF30314-6023-9D54-EC1D-C4004A707F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4094728"/>
                <a:ext cx="1649650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D09DBB0-768F-BDCF-CB0B-BE8D97C48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3650228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5FBA989-432B-E350-0AC1-06C4352FDA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3202553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EDC9652-564E-55D7-EE3D-4F1CA2BD48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2764403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E3ADF1A-94C0-C885-0E9C-10D0210E9C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3950" y="2313553"/>
                <a:ext cx="43829" cy="0"/>
              </a:xfrm>
              <a:prstGeom prst="line">
                <a:avLst/>
              </a:prstGeom>
              <a:ln w="25400" cap="sq"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7B3F8B2-1913-66CC-4428-E02805F6D2E1}"/>
                </a:ext>
              </a:extLst>
            </p:cNvPr>
            <p:cNvSpPr txBox="1"/>
            <p:nvPr/>
          </p:nvSpPr>
          <p:spPr>
            <a:xfrm>
              <a:off x="6103101" y="3914693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A16673C-6DC8-B33B-7C5E-E0A66FF6B91F}"/>
                </a:ext>
              </a:extLst>
            </p:cNvPr>
            <p:cNvSpPr txBox="1"/>
            <p:nvPr/>
          </p:nvSpPr>
          <p:spPr>
            <a:xfrm>
              <a:off x="6103101" y="3564337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7046D49-30DF-70CD-4F33-18292DFB644F}"/>
                </a:ext>
              </a:extLst>
            </p:cNvPr>
            <p:cNvSpPr txBox="1"/>
            <p:nvPr/>
          </p:nvSpPr>
          <p:spPr>
            <a:xfrm>
              <a:off x="6103101" y="3213982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16D3367-2A15-34FA-4A2E-C18FFC8D015E}"/>
                </a:ext>
              </a:extLst>
            </p:cNvPr>
            <p:cNvSpPr txBox="1"/>
            <p:nvPr/>
          </p:nvSpPr>
          <p:spPr>
            <a:xfrm>
              <a:off x="6103101" y="2866129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520523F-7EB6-EAFF-B73E-3667EDD861F3}"/>
                </a:ext>
              </a:extLst>
            </p:cNvPr>
            <p:cNvSpPr txBox="1"/>
            <p:nvPr/>
          </p:nvSpPr>
          <p:spPr>
            <a:xfrm>
              <a:off x="6103101" y="2513271"/>
              <a:ext cx="194945" cy="19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19" name="Rounded Rectangle 11">
            <a:extLst>
              <a:ext uri="{FF2B5EF4-FFF2-40B4-BE49-F238E27FC236}">
                <a16:creationId xmlns:a16="http://schemas.microsoft.com/office/drawing/2014/main" id="{AB7C087B-DCA9-E0C5-ECC5-41FC3DF2945F}"/>
              </a:ext>
            </a:extLst>
          </p:cNvPr>
          <p:cNvSpPr/>
          <p:nvPr/>
        </p:nvSpPr>
        <p:spPr>
          <a:xfrm>
            <a:off x="800100" y="1322655"/>
            <a:ext cx="4445001" cy="3827330"/>
          </a:xfrm>
          <a:prstGeom prst="roundRect">
            <a:avLst>
              <a:gd name="adj" fmla="val 4997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339467-EA4B-5770-ACB0-17828DB3DCE1}"/>
              </a:ext>
            </a:extLst>
          </p:cNvPr>
          <p:cNvSpPr txBox="1"/>
          <p:nvPr/>
        </p:nvSpPr>
        <p:spPr>
          <a:xfrm>
            <a:off x="1015999" y="1375595"/>
            <a:ext cx="420670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expression of LGR5 after treatment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an EGFR RTK inhibitor (iEGFR)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(mouse intestinal organoid models)</a:t>
            </a:r>
            <a:r>
              <a:rPr kumimoji="0" lang="en-US" sz="1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D8DC02D-1121-B696-06FA-27DDDAB65B64}"/>
              </a:ext>
            </a:extLst>
          </p:cNvPr>
          <p:cNvGrpSpPr/>
          <p:nvPr/>
        </p:nvGrpSpPr>
        <p:grpSpPr>
          <a:xfrm>
            <a:off x="1851373" y="2093458"/>
            <a:ext cx="3479512" cy="2810698"/>
            <a:chOff x="12995720" y="2224439"/>
            <a:chExt cx="3479512" cy="2810698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1B227BA-CED7-EAAF-0971-12370638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340" t="13722" r="53779" b="10830"/>
            <a:stretch>
              <a:fillRect/>
            </a:stretch>
          </p:blipFill>
          <p:spPr>
            <a:xfrm>
              <a:off x="12995721" y="2375195"/>
              <a:ext cx="2342454" cy="2353361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5DA70AE-F1C6-16B8-727D-20E09C0099B9}"/>
                </a:ext>
              </a:extLst>
            </p:cNvPr>
            <p:cNvSpPr txBox="1"/>
            <p:nvPr/>
          </p:nvSpPr>
          <p:spPr>
            <a:xfrm>
              <a:off x="13138446" y="2224439"/>
              <a:ext cx="870598" cy="30151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r>
                <a:rPr kumimoji="0" lang="en-US" sz="11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02F0019-D8F9-C2D7-CC2E-07D9D2804A47}"/>
                </a:ext>
              </a:extLst>
            </p:cNvPr>
            <p:cNvSpPr txBox="1"/>
            <p:nvPr/>
          </p:nvSpPr>
          <p:spPr>
            <a:xfrm>
              <a:off x="14330722" y="2224439"/>
              <a:ext cx="870598" cy="30151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iEGFR</a:t>
              </a:r>
            </a:p>
          </p:txBody>
        </p:sp>
        <p:sp>
          <p:nvSpPr>
            <p:cNvPr id="125" name="Round Same Side Corner Rectangle 42">
              <a:extLst>
                <a:ext uri="{FF2B5EF4-FFF2-40B4-BE49-F238E27FC236}">
                  <a16:creationId xmlns:a16="http://schemas.microsoft.com/office/drawing/2014/main" id="{ACD1C674-30B1-87AE-056B-C90965553C78}"/>
                </a:ext>
              </a:extLst>
            </p:cNvPr>
            <p:cNvSpPr/>
            <p:nvPr/>
          </p:nvSpPr>
          <p:spPr>
            <a:xfrm rot="10800000">
              <a:off x="12995720" y="4738253"/>
              <a:ext cx="2342454" cy="296884"/>
            </a:xfrm>
            <a:prstGeom prst="round2SameRect">
              <a:avLst>
                <a:gd name="adj1" fmla="val 29438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5DFDE44-F078-6BB2-FCBD-14099F4347F7}"/>
                </a:ext>
              </a:extLst>
            </p:cNvPr>
            <p:cNvSpPr txBox="1"/>
            <p:nvPr/>
          </p:nvSpPr>
          <p:spPr>
            <a:xfrm>
              <a:off x="15340763" y="3965587"/>
              <a:ext cx="1134469" cy="330012"/>
            </a:xfrm>
            <a:prstGeom prst="roundRect">
              <a:avLst>
                <a:gd name="adj" fmla="val 0"/>
              </a:avLst>
            </a:prstGeom>
            <a:noFill/>
          </p:spPr>
          <p:txBody>
            <a:bodyPr wrap="square" tIns="0" bIns="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LGR5</a:t>
              </a:r>
              <a:r>
                <a:rPr kumimoji="0" lang="en-US" sz="11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GFP</a:t>
              </a:r>
              <a:br>
                <a:rPr lang="en-US" sz="1100" b="1" baseline="30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B0F30E-F5A1-4BDE-EEA8-B22F9F2573BC}"/>
              </a:ext>
            </a:extLst>
          </p:cNvPr>
          <p:cNvSpPr txBox="1"/>
          <p:nvPr/>
        </p:nvSpPr>
        <p:spPr>
          <a:xfrm>
            <a:off x="6697358" y="2269259"/>
            <a:ext cx="870598" cy="2878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CCO7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B047361-5233-FEBC-2C7E-486EE9E542DD}"/>
              </a:ext>
            </a:extLst>
          </p:cNvPr>
          <p:cNvSpPr txBox="1"/>
          <p:nvPr/>
        </p:nvSpPr>
        <p:spPr>
          <a:xfrm>
            <a:off x="9326311" y="2269259"/>
            <a:ext cx="870598" cy="2878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CCO25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087B76-2F48-5864-A5AF-92430DE0E69D}"/>
              </a:ext>
            </a:extLst>
          </p:cNvPr>
          <p:cNvSpPr txBox="1"/>
          <p:nvPr/>
        </p:nvSpPr>
        <p:spPr>
          <a:xfrm>
            <a:off x="1332449" y="4682258"/>
            <a:ext cx="340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Reprinted from Basak O et al. Induced quiescence of Lgr5+ stem cells in intestinal organoids enables differentiation of hormone-producing enteroendocrine cells. </a:t>
            </a:r>
            <a:r>
              <a:rPr lang="en-US" sz="600" i="1" dirty="0"/>
              <a:t>Cell Stem Cell</a:t>
            </a:r>
            <a:r>
              <a:rPr lang="en-US" sz="600" dirty="0"/>
              <a:t>. 2017;20(2):177-190.e4, Copyright 2017, with permission from Elsevier.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745FEB2-1706-3E4D-213A-B6780DBEFD4A}"/>
              </a:ext>
            </a:extLst>
          </p:cNvPr>
          <p:cNvSpPr txBox="1"/>
          <p:nvPr/>
        </p:nvSpPr>
        <p:spPr>
          <a:xfrm>
            <a:off x="6697358" y="4728425"/>
            <a:ext cx="3402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Reprinted from Shimokawa M et al., Visualization and targeting of LGR5+ human colon cancer stem cells. Nature. 2017;545(7653):187-192, Copyright 2017, with permission from Springer Nature.</a:t>
            </a:r>
          </a:p>
        </p:txBody>
      </p:sp>
    </p:spTree>
    <p:extLst>
      <p:ext uri="{BB962C8B-B14F-4D97-AF65-F5344CB8AC3E}">
        <p14:creationId xmlns:p14="http://schemas.microsoft.com/office/powerpoint/2010/main" val="368106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28DB4-CECC-D911-A467-948D8589B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E9F45-C1AD-677A-1B51-EE2A6819F7F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>
              <a:defRPr/>
            </a:pPr>
            <a:r>
              <a:rPr lang="en-US" baseline="30000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Cancer treatments (eg, cytotoxic drugs, radiation) can induce ER stress.</a:t>
            </a:r>
            <a:r>
              <a:rPr lang="en-US" baseline="30000" dirty="0">
                <a:solidFill>
                  <a:prstClr val="black"/>
                </a:solidFill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aseline="30000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Nutrient deprivation can be a driver of metastasis.</a:t>
            </a:r>
            <a:r>
              <a:rPr lang="en-US" baseline="30000" dirty="0">
                <a:solidFill>
                  <a:prstClr val="black"/>
                </a:solidFill>
              </a:rPr>
              <a:t>10</a:t>
            </a:r>
            <a:br>
              <a:rPr lang="en-US" baseline="30000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ER, endoplasmic reticulum.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Fumagalli A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2020;26(4):569-578.e7; 2. </a:t>
            </a:r>
            <a:r>
              <a:rPr lang="en-US" kern="100" dirty="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Walker F et al. </a:t>
            </a:r>
            <a:r>
              <a:rPr lang="en-US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PLoS One. </a:t>
            </a:r>
            <a:r>
              <a:rPr lang="en-US" kern="100" dirty="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2011;6(7):e22733; 3. Fey SK et al. </a:t>
            </a:r>
            <a:r>
              <a:rPr lang="en-US" i="1" kern="100" dirty="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Cell Rep. </a:t>
            </a:r>
            <a:r>
              <a:rPr lang="en-US" kern="100" dirty="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2024;43(6):114270; 4. </a:t>
            </a:r>
            <a:r>
              <a:rPr lang="en-US" dirty="0">
                <a:solidFill>
                  <a:prstClr val="black"/>
                </a:solidFill>
              </a:rPr>
              <a:t>Ge Y, Fuchs E. </a:t>
            </a:r>
            <a:r>
              <a:rPr lang="en-US" i="1" dirty="0">
                <a:solidFill>
                  <a:prstClr val="black"/>
                </a:solidFill>
              </a:rPr>
              <a:t>Nat Rev Genet</a:t>
            </a:r>
            <a:r>
              <a:rPr lang="en-US" dirty="0">
                <a:solidFill>
                  <a:prstClr val="black"/>
                </a:solidFill>
              </a:rPr>
              <a:t>. 2018;19:311-325;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Carmon KS et al. </a:t>
            </a:r>
            <a:r>
              <a:rPr lang="en-US" i="1" dirty="0">
                <a:solidFill>
                  <a:prstClr val="black"/>
                </a:solidFill>
              </a:rPr>
              <a:t>Mol Cell Biol</a:t>
            </a:r>
            <a:r>
              <a:rPr lang="en-US" dirty="0">
                <a:solidFill>
                  <a:prstClr val="black"/>
                </a:solidFill>
              </a:rPr>
              <a:t>. 2012;32(11):2054-2064; 6.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2015;112(4):714-719; 7. Okamoto Y et al. </a:t>
            </a:r>
            <a:r>
              <a:rPr lang="en-US" i="1" dirty="0">
                <a:solidFill>
                  <a:prstClr val="black"/>
                </a:solidFill>
              </a:rPr>
              <a:t>J Biol Chem</a:t>
            </a:r>
            <a:r>
              <a:rPr lang="en-US" dirty="0">
                <a:solidFill>
                  <a:prstClr val="black"/>
                </a:solidFill>
              </a:rPr>
              <a:t>. 2020;295(14):4591-4603;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8. Snyder JC et al. </a:t>
            </a:r>
            <a:r>
              <a:rPr lang="de-DE" i="1" dirty="0">
                <a:solidFill>
                  <a:prstClr val="black"/>
                </a:solidFill>
              </a:rPr>
              <a:t>J </a:t>
            </a:r>
            <a:r>
              <a:rPr lang="de-DE" i="1" dirty="0" err="1">
                <a:solidFill>
                  <a:prstClr val="black"/>
                </a:solidFill>
              </a:rPr>
              <a:t>Biol</a:t>
            </a:r>
            <a:r>
              <a:rPr lang="de-DE" i="1" dirty="0">
                <a:solidFill>
                  <a:prstClr val="black"/>
                </a:solidFill>
              </a:rPr>
              <a:t> Chem</a:t>
            </a:r>
            <a:r>
              <a:rPr lang="de-DE" dirty="0">
                <a:solidFill>
                  <a:prstClr val="black"/>
                </a:solidFill>
              </a:rPr>
              <a:t>. 2013;288(15):10286-10297; 9</a:t>
            </a:r>
            <a:r>
              <a:rPr lang="en-US" dirty="0">
                <a:solidFill>
                  <a:prstClr val="black"/>
                </a:solidFill>
              </a:rPr>
              <a:t>. Chen X, Cubillos-Ruiz JR. </a:t>
            </a:r>
            <a:r>
              <a:rPr lang="en-US" i="1" dirty="0">
                <a:solidFill>
                  <a:prstClr val="black"/>
                </a:solidFill>
              </a:rPr>
              <a:t>Nat Rev Cancer</a:t>
            </a:r>
            <a:r>
              <a:rPr lang="en-US" dirty="0">
                <a:solidFill>
                  <a:prstClr val="black"/>
                </a:solidFill>
              </a:rPr>
              <a:t>. 2020;21(2):71-88; 10. Ahmadiankia N, et al. </a:t>
            </a:r>
            <a:r>
              <a:rPr lang="sv-SE" i="1" dirty="0">
                <a:solidFill>
                  <a:prstClr val="black"/>
                </a:solidFill>
              </a:rPr>
              <a:t>Rep </a:t>
            </a:r>
            <a:r>
              <a:rPr lang="sv-SE" i="1" dirty="0" err="1">
                <a:solidFill>
                  <a:prstClr val="black"/>
                </a:solidFill>
              </a:rPr>
              <a:t>Biochem</a:t>
            </a:r>
            <a:r>
              <a:rPr lang="sv-SE" i="1" dirty="0">
                <a:solidFill>
                  <a:prstClr val="black"/>
                </a:solidFill>
              </a:rPr>
              <a:t> Mol Biol</a:t>
            </a:r>
            <a:r>
              <a:rPr lang="sv-SE" dirty="0">
                <a:solidFill>
                  <a:prstClr val="black"/>
                </a:solidFill>
              </a:rPr>
              <a:t>. 2019;8(2):139-146.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4A5EB0-C685-A5E6-5287-E599863B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08122"/>
            <a:ext cx="11274552" cy="400174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LGR5 Is a Dynamic Regulator of Cancer Cell Plasticity</a:t>
            </a:r>
            <a:r>
              <a:rPr lang="en-US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1–4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BADEB-2505-86D7-74E1-0FD7BEFF819D}"/>
              </a:ext>
            </a:extLst>
          </p:cNvPr>
          <p:cNvSpPr txBox="1"/>
          <p:nvPr/>
        </p:nvSpPr>
        <p:spPr>
          <a:xfrm>
            <a:off x="476518" y="729823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Changes in Expression Drive Metastasis and Treatment 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1E1A6-D805-4B59-5802-0D42224A226C}"/>
              </a:ext>
            </a:extLst>
          </p:cNvPr>
          <p:cNvSpPr txBox="1"/>
          <p:nvPr/>
        </p:nvSpPr>
        <p:spPr>
          <a:xfrm>
            <a:off x="1184406" y="4455076"/>
            <a:ext cx="5083545" cy="9007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between LGR5-positive and</a:t>
            </a:r>
            <a:br>
              <a:rPr lang="en-US" altLang="en-US" sz="14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LGR5-negative states allows cancer cells to</a:t>
            </a:r>
            <a:br>
              <a:rPr lang="en-US" altLang="en-US" sz="14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phenotype and behavior</a:t>
            </a:r>
            <a:r>
              <a:rPr lang="en-US" altLang="en-US" sz="1400" b="0" kern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E33FA-906C-26F0-C2A5-6031851CA6AC}"/>
              </a:ext>
            </a:extLst>
          </p:cNvPr>
          <p:cNvSpPr txBox="1"/>
          <p:nvPr/>
        </p:nvSpPr>
        <p:spPr>
          <a:xfrm>
            <a:off x="1184406" y="3061656"/>
            <a:ext cx="5083545" cy="9007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bIns="0" anchor="ctr">
            <a:noAutofit/>
          </a:bodyPr>
          <a:lstStyle/>
          <a:p>
            <a:pPr lvl="0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negative stimuli (eg, ER stress,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nutrient deprivation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LGR5 expression is silenced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8E2C39-3AF5-0656-39D1-6CDAE3BC7F09}"/>
              </a:ext>
            </a:extLst>
          </p:cNvPr>
          <p:cNvSpPr/>
          <p:nvPr/>
        </p:nvSpPr>
        <p:spPr>
          <a:xfrm>
            <a:off x="818278" y="3127157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4C331E-47C0-5104-DA5A-038BE1E08402}"/>
              </a:ext>
            </a:extLst>
          </p:cNvPr>
          <p:cNvSpPr/>
          <p:nvPr/>
        </p:nvSpPr>
        <p:spPr>
          <a:xfrm>
            <a:off x="818278" y="4531622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F34F6-5CAA-406C-2F1B-5D38C6036F9A}"/>
              </a:ext>
            </a:extLst>
          </p:cNvPr>
          <p:cNvSpPr txBox="1"/>
          <p:nvPr/>
        </p:nvSpPr>
        <p:spPr>
          <a:xfrm>
            <a:off x="1184406" y="1626118"/>
            <a:ext cx="5083545" cy="900789"/>
          </a:xfrm>
          <a:prstGeom prst="roundRect">
            <a:avLst>
              <a:gd name="adj" fmla="val 50000"/>
            </a:avLst>
          </a:prstGeom>
          <a:solidFill>
            <a:srgbClr val="E66056"/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bIns="0" anchor="ctr">
            <a:noAutofit/>
          </a:bodyPr>
          <a:lstStyle/>
          <a:p>
            <a:pPr lvl="0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LGR5 is constantly internalized (even without RSPO) and replaced at the cell surface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5–8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F61EF3-D850-AA93-C9AC-938FE35D08DF}"/>
              </a:ext>
            </a:extLst>
          </p:cNvPr>
          <p:cNvSpPr/>
          <p:nvPr/>
        </p:nvSpPr>
        <p:spPr>
          <a:xfrm>
            <a:off x="818278" y="1698170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30B9B3-0A7E-93EA-1F21-297E96AE1FF7}"/>
              </a:ext>
            </a:extLst>
          </p:cNvPr>
          <p:cNvSpPr/>
          <p:nvPr/>
        </p:nvSpPr>
        <p:spPr>
          <a:xfrm>
            <a:off x="6602480" y="1303242"/>
            <a:ext cx="4392686" cy="439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line&#10;&#10;AI-generated content may be incorrect.">
            <a:extLst>
              <a:ext uri="{FF2B5EF4-FFF2-40B4-BE49-F238E27FC236}">
                <a16:creationId xmlns:a16="http://schemas.microsoft.com/office/drawing/2014/main" id="{E62C7DB8-8365-71F1-D088-8AFAF571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07" y="1824188"/>
            <a:ext cx="4098420" cy="766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02318-E4A7-2DC7-47AE-5F6D7FF52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124" y="1521223"/>
            <a:ext cx="1431887" cy="1082371"/>
          </a:xfrm>
          <a:prstGeom prst="rect">
            <a:avLst/>
          </a:prstGeom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3E4EDA-8B40-7B92-BD45-381FFF18A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604" y="1790032"/>
            <a:ext cx="1431887" cy="1082371"/>
          </a:xfrm>
          <a:prstGeom prst="rect">
            <a:avLst/>
          </a:prstGeom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05BA38C-C4B6-D47C-52C3-9F41456BC218}"/>
              </a:ext>
            </a:extLst>
          </p:cNvPr>
          <p:cNvSpPr txBox="1"/>
          <p:nvPr/>
        </p:nvSpPr>
        <p:spPr>
          <a:xfrm>
            <a:off x="10870224" y="1630175"/>
            <a:ext cx="63850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Cell</a:t>
            </a:r>
            <a:br>
              <a:rPr lang="en-US" sz="1200" dirty="0"/>
            </a:br>
            <a:r>
              <a:rPr lang="en-US" sz="1200" dirty="0"/>
              <a:t>surface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B48182-5165-6976-41DB-A3CA0AA4488F}"/>
              </a:ext>
            </a:extLst>
          </p:cNvPr>
          <p:cNvGrpSpPr/>
          <p:nvPr/>
        </p:nvGrpSpPr>
        <p:grpSpPr>
          <a:xfrm>
            <a:off x="7873067" y="3461795"/>
            <a:ext cx="1559767" cy="1761427"/>
            <a:chOff x="8216368" y="3269965"/>
            <a:chExt cx="1559767" cy="17614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E6D2B40-58FA-524B-D0BA-909301A2DE4A}"/>
                </a:ext>
              </a:extLst>
            </p:cNvPr>
            <p:cNvGrpSpPr/>
            <p:nvPr/>
          </p:nvGrpSpPr>
          <p:grpSpPr>
            <a:xfrm>
              <a:off x="8216368" y="3269965"/>
              <a:ext cx="1559767" cy="1761427"/>
              <a:chOff x="8112063" y="3260227"/>
              <a:chExt cx="1559767" cy="1761427"/>
            </a:xfrm>
          </p:grpSpPr>
          <p:pic>
            <p:nvPicPr>
              <p:cNvPr id="11" name="Picture 10" descr="A circular design with blue dots&#10;&#10;AI-generated content may be incorrect.">
                <a:extLst>
                  <a:ext uri="{FF2B5EF4-FFF2-40B4-BE49-F238E27FC236}">
                    <a16:creationId xmlns:a16="http://schemas.microsoft.com/office/drawing/2014/main" id="{6B60391B-8BC1-5E58-6086-5B4CFDB23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63" y="3461887"/>
                <a:ext cx="1559767" cy="155976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2D7F909-0CD1-59C6-E0B3-FDCC27008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34203" y="3260227"/>
                <a:ext cx="1115483" cy="843200"/>
              </a:xfrm>
              <a:prstGeom prst="rect">
                <a:avLst/>
              </a:prstGeom>
              <a:effectLst>
                <a:glow rad="63500">
                  <a:schemeClr val="bg1">
                    <a:lumMod val="75000"/>
                    <a:alpha val="40000"/>
                  </a:schemeClr>
                </a:glow>
              </a:effectLst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A892D6-1051-7994-B27B-2BA33160C0F2}"/>
                </a:ext>
              </a:extLst>
            </p:cNvPr>
            <p:cNvSpPr txBox="1"/>
            <p:nvPr/>
          </p:nvSpPr>
          <p:spPr>
            <a:xfrm>
              <a:off x="8660996" y="4174812"/>
              <a:ext cx="670505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/>
                <a:t>Internal</a:t>
              </a:r>
              <a:br>
                <a:rPr lang="en-US" sz="1200" dirty="0"/>
              </a:br>
              <a:r>
                <a:rPr lang="en-US" sz="1200" dirty="0"/>
                <a:t>vesicle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372E77-6444-3C27-F469-30C178D4A363}"/>
              </a:ext>
            </a:extLst>
          </p:cNvPr>
          <p:cNvGrpSpPr/>
          <p:nvPr/>
        </p:nvGrpSpPr>
        <p:grpSpPr>
          <a:xfrm>
            <a:off x="10474313" y="1421960"/>
            <a:ext cx="1055382" cy="1149794"/>
            <a:chOff x="10767998" y="1397896"/>
            <a:chExt cx="1055382" cy="114979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9D88E3E-51B0-3351-04B3-A73F69989A04}"/>
                </a:ext>
              </a:extLst>
            </p:cNvPr>
            <p:cNvGrpSpPr/>
            <p:nvPr/>
          </p:nvGrpSpPr>
          <p:grpSpPr>
            <a:xfrm>
              <a:off x="10767998" y="1397896"/>
              <a:ext cx="1055382" cy="1149794"/>
              <a:chOff x="10767998" y="1397896"/>
              <a:chExt cx="1055382" cy="114979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D04CAD5-4DBE-9081-3AA8-FEA6998AD3E1}"/>
                  </a:ext>
                </a:extLst>
              </p:cNvPr>
              <p:cNvGrpSpPr/>
              <p:nvPr/>
            </p:nvGrpSpPr>
            <p:grpSpPr>
              <a:xfrm>
                <a:off x="10767998" y="1565124"/>
                <a:ext cx="1055382" cy="872805"/>
                <a:chOff x="1376974" y="1826399"/>
                <a:chExt cx="752758" cy="622535"/>
              </a:xfrm>
              <a:gradFill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51000">
                    <a:schemeClr val="bg1">
                      <a:lumMod val="75000"/>
                      <a:alpha val="34924"/>
                    </a:schemeClr>
                  </a:gs>
                  <a:gs pos="73000">
                    <a:schemeClr val="bg1">
                      <a:lumMod val="75000"/>
                      <a:alpha val="53000"/>
                    </a:schemeClr>
                  </a:gs>
                  <a:gs pos="100000">
                    <a:schemeClr val="bg1">
                      <a:lumMod val="75000"/>
                      <a:alpha val="58542"/>
                    </a:schemeClr>
                  </a:gs>
                </a:gsLst>
                <a:lin ang="5400000" scaled="1"/>
              </a:gradFill>
            </p:grpSpPr>
            <p:sp>
              <p:nvSpPr>
                <p:cNvPr id="14" name="Explosion: 8 Points 12">
                  <a:extLst>
                    <a:ext uri="{FF2B5EF4-FFF2-40B4-BE49-F238E27FC236}">
                      <a16:creationId xmlns:a16="http://schemas.microsoft.com/office/drawing/2014/main" id="{98EC0EBE-B5A2-702F-37F7-016F50D133CB}"/>
                    </a:ext>
                  </a:extLst>
                </p:cNvPr>
                <p:cNvSpPr/>
                <p:nvPr/>
              </p:nvSpPr>
              <p:spPr>
                <a:xfrm>
                  <a:off x="1447458" y="1826399"/>
                  <a:ext cx="611794" cy="622535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accent3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526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3E1CB4F-DCE7-69E2-9147-BFC454834E57}"/>
                    </a:ext>
                  </a:extLst>
                </p:cNvPr>
                <p:cNvSpPr txBox="1"/>
                <p:nvPr/>
              </p:nvSpPr>
              <p:spPr>
                <a:xfrm>
                  <a:off x="1376974" y="1950060"/>
                  <a:ext cx="752758" cy="35654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A191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Stress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73E860D-4190-4157-262A-AB9326D4F65E}"/>
                  </a:ext>
                </a:extLst>
              </p:cNvPr>
              <p:cNvGrpSpPr/>
              <p:nvPr/>
            </p:nvGrpSpPr>
            <p:grpSpPr>
              <a:xfrm>
                <a:off x="10866817" y="1397896"/>
                <a:ext cx="404369" cy="411468"/>
                <a:chOff x="10542157" y="2016502"/>
                <a:chExt cx="383885" cy="390625"/>
              </a:xfrm>
            </p:grpSpPr>
            <p:sp>
              <p:nvSpPr>
                <p:cNvPr id="33" name="Explosion: 8 Points 12">
                  <a:extLst>
                    <a:ext uri="{FF2B5EF4-FFF2-40B4-BE49-F238E27FC236}">
                      <a16:creationId xmlns:a16="http://schemas.microsoft.com/office/drawing/2014/main" id="{6580D4A4-8B24-BB84-BE40-D704E3AABDC0}"/>
                    </a:ext>
                  </a:extLst>
                </p:cNvPr>
                <p:cNvSpPr/>
                <p:nvPr/>
              </p:nvSpPr>
              <p:spPr>
                <a:xfrm>
                  <a:off x="10542157" y="2016502"/>
                  <a:ext cx="383885" cy="39062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526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4" name="Picture 4" descr="Chemotherapy icon Images, Stock Photos &amp; Vectors | Shutterstock">
                  <a:extLst>
                    <a:ext uri="{FF2B5EF4-FFF2-40B4-BE49-F238E27FC236}">
                      <a16:creationId xmlns:a16="http://schemas.microsoft.com/office/drawing/2014/main" id="{7B53C6A9-8383-F3CE-4467-5E8A08E522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24" t="9009" r="19646" b="17907"/>
                <a:stretch/>
              </p:blipFill>
              <p:spPr bwMode="auto">
                <a:xfrm>
                  <a:off x="10610926" y="2047566"/>
                  <a:ext cx="243790" cy="323950"/>
                </a:xfrm>
                <a:prstGeom prst="ellipse">
                  <a:avLst/>
                </a:prstGeom>
                <a:solidFill>
                  <a:srgbClr val="FFFFFF"/>
                </a:solidFill>
              </p:spPr>
            </p:pic>
          </p:grpSp>
          <p:sp>
            <p:nvSpPr>
              <p:cNvPr id="36" name="Explosion: 8 Points 12">
                <a:extLst>
                  <a:ext uri="{FF2B5EF4-FFF2-40B4-BE49-F238E27FC236}">
                    <a16:creationId xmlns:a16="http://schemas.microsoft.com/office/drawing/2014/main" id="{14393454-4EAA-7CE6-72BC-39FBC93645DB}"/>
                  </a:ext>
                </a:extLst>
              </p:cNvPr>
              <p:cNvSpPr/>
              <p:nvPr/>
            </p:nvSpPr>
            <p:spPr>
              <a:xfrm>
                <a:off x="11415399" y="2136222"/>
                <a:ext cx="404369" cy="41146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052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3D23DC6-3DC2-6EE4-10B5-A03CF75BDD4E}"/>
                </a:ext>
              </a:extLst>
            </p:cNvPr>
            <p:cNvGrpSpPr/>
            <p:nvPr/>
          </p:nvGrpSpPr>
          <p:grpSpPr>
            <a:xfrm>
              <a:off x="11511652" y="2242900"/>
              <a:ext cx="211862" cy="204799"/>
              <a:chOff x="2219326" y="1346613"/>
              <a:chExt cx="190500" cy="184151"/>
            </a:xfrm>
            <a:solidFill>
              <a:schemeClr val="accent1"/>
            </a:solidFill>
          </p:grpSpPr>
          <p:sp>
            <p:nvSpPr>
              <p:cNvPr id="38" name="Oval 480">
                <a:extLst>
                  <a:ext uri="{FF2B5EF4-FFF2-40B4-BE49-F238E27FC236}">
                    <a16:creationId xmlns:a16="http://schemas.microsoft.com/office/drawing/2014/main" id="{290275B2-C182-1BC8-AE3B-5EA93F848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763" y="1406938"/>
                <a:ext cx="52388" cy="523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481">
                <a:extLst>
                  <a:ext uri="{FF2B5EF4-FFF2-40B4-BE49-F238E27FC236}">
                    <a16:creationId xmlns:a16="http://schemas.microsoft.com/office/drawing/2014/main" id="{EA815959-956E-F217-D0BD-A1C7A72BC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1459326"/>
                <a:ext cx="107950" cy="71438"/>
              </a:xfrm>
              <a:custGeom>
                <a:avLst/>
                <a:gdLst>
                  <a:gd name="T0" fmla="*/ 15 w 29"/>
                  <a:gd name="T1" fmla="*/ 2 h 19"/>
                  <a:gd name="T2" fmla="*/ 9 w 29"/>
                  <a:gd name="T3" fmla="*/ 0 h 19"/>
                  <a:gd name="T4" fmla="*/ 0 w 29"/>
                  <a:gd name="T5" fmla="*/ 14 h 19"/>
                  <a:gd name="T6" fmla="*/ 15 w 29"/>
                  <a:gd name="T7" fmla="*/ 19 h 19"/>
                  <a:gd name="T8" fmla="*/ 29 w 29"/>
                  <a:gd name="T9" fmla="*/ 14 h 19"/>
                  <a:gd name="T10" fmla="*/ 20 w 29"/>
                  <a:gd name="T11" fmla="*/ 1 h 19"/>
                  <a:gd name="T12" fmla="*/ 15 w 29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9">
                    <a:moveTo>
                      <a:pt x="15" y="2"/>
                    </a:moveTo>
                    <a:cubicBezTo>
                      <a:pt x="13" y="2"/>
                      <a:pt x="11" y="1"/>
                      <a:pt x="9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9" y="19"/>
                      <a:pt x="15" y="19"/>
                    </a:cubicBezTo>
                    <a:cubicBezTo>
                      <a:pt x="20" y="19"/>
                      <a:pt x="25" y="17"/>
                      <a:pt x="29" y="1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2"/>
                      <a:pt x="16" y="2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82">
                <a:extLst>
                  <a:ext uri="{FF2B5EF4-FFF2-40B4-BE49-F238E27FC236}">
                    <a16:creationId xmlns:a16="http://schemas.microsoft.com/office/drawing/2014/main" id="{24779B65-357E-1672-71BA-99145F1B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038" y="1346613"/>
                <a:ext cx="77788" cy="93663"/>
              </a:xfrm>
              <a:custGeom>
                <a:avLst/>
                <a:gdLst>
                  <a:gd name="T0" fmla="*/ 5 w 21"/>
                  <a:gd name="T1" fmla="*/ 23 h 25"/>
                  <a:gd name="T2" fmla="*/ 5 w 21"/>
                  <a:gd name="T3" fmla="*/ 24 h 25"/>
                  <a:gd name="T4" fmla="*/ 21 w 21"/>
                  <a:gd name="T5" fmla="*/ 25 h 25"/>
                  <a:gd name="T6" fmla="*/ 21 w 21"/>
                  <a:gd name="T7" fmla="*/ 23 h 25"/>
                  <a:gd name="T8" fmla="*/ 7 w 21"/>
                  <a:gd name="T9" fmla="*/ 0 h 25"/>
                  <a:gd name="T10" fmla="*/ 0 w 21"/>
                  <a:gd name="T11" fmla="*/ 15 h 25"/>
                  <a:gd name="T12" fmla="*/ 5 w 21"/>
                  <a:gd name="T1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5" y="23"/>
                    </a:moveTo>
                    <a:cubicBezTo>
                      <a:pt x="5" y="23"/>
                      <a:pt x="5" y="24"/>
                      <a:pt x="5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4"/>
                      <a:pt x="21" y="23"/>
                    </a:cubicBezTo>
                    <a:cubicBezTo>
                      <a:pt x="21" y="13"/>
                      <a:pt x="15" y="4"/>
                      <a:pt x="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6"/>
                      <a:pt x="5" y="20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83">
                <a:extLst>
                  <a:ext uri="{FF2B5EF4-FFF2-40B4-BE49-F238E27FC236}">
                    <a16:creationId xmlns:a16="http://schemas.microsoft.com/office/drawing/2014/main" id="{859D855A-CC1A-5808-D9D5-5A0A61C27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26" y="1346613"/>
                <a:ext cx="82550" cy="93663"/>
              </a:xfrm>
              <a:custGeom>
                <a:avLst/>
                <a:gdLst>
                  <a:gd name="T0" fmla="*/ 0 w 22"/>
                  <a:gd name="T1" fmla="*/ 25 h 25"/>
                  <a:gd name="T2" fmla="*/ 17 w 22"/>
                  <a:gd name="T3" fmla="*/ 24 h 25"/>
                  <a:gd name="T4" fmla="*/ 17 w 22"/>
                  <a:gd name="T5" fmla="*/ 23 h 25"/>
                  <a:gd name="T6" fmla="*/ 22 w 22"/>
                  <a:gd name="T7" fmla="*/ 15 h 25"/>
                  <a:gd name="T8" fmla="*/ 15 w 22"/>
                  <a:gd name="T9" fmla="*/ 0 h 25"/>
                  <a:gd name="T10" fmla="*/ 0 w 22"/>
                  <a:gd name="T11" fmla="*/ 23 h 25"/>
                  <a:gd name="T12" fmla="*/ 0 w 22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19"/>
                      <a:pt x="19" y="16"/>
                      <a:pt x="22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4"/>
                      <a:pt x="0" y="1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9F9958-C7F1-8320-C2F0-AC3B47376686}"/>
              </a:ext>
            </a:extLst>
          </p:cNvPr>
          <p:cNvSpPr txBox="1"/>
          <p:nvPr/>
        </p:nvSpPr>
        <p:spPr>
          <a:xfrm>
            <a:off x="7979978" y="3197153"/>
            <a:ext cx="184047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7A19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LGR5 silenced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C711F2-B5D0-7891-AE7C-54378324EA15}"/>
              </a:ext>
            </a:extLst>
          </p:cNvPr>
          <p:cNvGrpSpPr/>
          <p:nvPr/>
        </p:nvGrpSpPr>
        <p:grpSpPr>
          <a:xfrm>
            <a:off x="6899970" y="3650632"/>
            <a:ext cx="3803451" cy="1118710"/>
            <a:chOff x="7159304" y="3898057"/>
            <a:chExt cx="3803451" cy="11187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EDB610-690F-57D3-7899-530E3BEF8BFE}"/>
                </a:ext>
              </a:extLst>
            </p:cNvPr>
            <p:cNvCxnSpPr>
              <a:cxnSpLocks/>
            </p:cNvCxnSpPr>
            <p:nvPr/>
          </p:nvCxnSpPr>
          <p:spPr>
            <a:xfrm>
              <a:off x="8570435" y="4229581"/>
              <a:ext cx="971783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23A0FB-2799-B4FC-04DE-9157B2365FAD}"/>
                </a:ext>
              </a:extLst>
            </p:cNvPr>
            <p:cNvGrpSpPr/>
            <p:nvPr/>
          </p:nvGrpSpPr>
          <p:grpSpPr>
            <a:xfrm>
              <a:off x="7748459" y="3898057"/>
              <a:ext cx="559800" cy="601968"/>
              <a:chOff x="7383594" y="4068720"/>
              <a:chExt cx="707343" cy="76063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ECE763F-D0AF-A1DA-2B57-880592912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" r="741"/>
              <a:stretch/>
            </p:blipFill>
            <p:spPr>
              <a:xfrm rot="10800000">
                <a:off x="7383594" y="4068721"/>
                <a:ext cx="348272" cy="555522"/>
              </a:xfrm>
              <a:prstGeom prst="rect">
                <a:avLst/>
              </a:prstGeom>
              <a:effectLst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1A7B609-C643-DD83-5FD2-F12B484FC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" r="741"/>
              <a:stretch/>
            </p:blipFill>
            <p:spPr>
              <a:xfrm rot="10800000">
                <a:off x="7742660" y="4068720"/>
                <a:ext cx="348277" cy="555522"/>
              </a:xfrm>
              <a:prstGeom prst="rect">
                <a:avLst/>
              </a:prstGeom>
              <a:effectLst/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E87E195-5811-AF7D-6924-C69770653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" r="741"/>
              <a:stretch/>
            </p:blipFill>
            <p:spPr>
              <a:xfrm rot="10800000">
                <a:off x="7563146" y="4273832"/>
                <a:ext cx="348272" cy="555522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23E51C-38E7-FA35-7B5C-F9A277902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" r="8"/>
            <a:stretch/>
          </p:blipFill>
          <p:spPr>
            <a:xfrm>
              <a:off x="9719796" y="3930942"/>
              <a:ext cx="566473" cy="530710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525C53-74DA-439D-2146-2D85EA73AC2F}"/>
                </a:ext>
              </a:extLst>
            </p:cNvPr>
            <p:cNvSpPr txBox="1"/>
            <p:nvPr/>
          </p:nvSpPr>
          <p:spPr>
            <a:xfrm>
              <a:off x="7159304" y="4608144"/>
              <a:ext cx="1729422" cy="408623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en-US" sz="9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LGR5-positive (+)</a:t>
              </a:r>
              <a:br>
                <a:rPr lang="en-US" altLang="en-US" sz="9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Epithelial / Proliferative</a:t>
              </a:r>
              <a:endParaRPr lang="en-US" sz="9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438D00-1007-E010-026E-2BAE4AD40F3C}"/>
                </a:ext>
              </a:extLst>
            </p:cNvPr>
            <p:cNvSpPr txBox="1"/>
            <p:nvPr/>
          </p:nvSpPr>
          <p:spPr>
            <a:xfrm>
              <a:off x="9233333" y="4608144"/>
              <a:ext cx="1729422" cy="408623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en-US" sz="9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LGR5-negative (−)</a:t>
              </a:r>
              <a:br>
                <a:rPr lang="en-US" altLang="en-US" sz="900" b="1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kern="12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Mesenchymal / Dormant</a:t>
              </a:r>
              <a:endParaRPr lang="en-US" sz="9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jdelijke aanduiding voor voettekst 4">
            <a:extLst>
              <a:ext uri="{FF2B5EF4-FFF2-40B4-BE49-F238E27FC236}">
                <a16:creationId xmlns:a16="http://schemas.microsoft.com/office/drawing/2014/main" id="{90CE7C9E-FB09-7794-BF35-68949A928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549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B0FD72E-8048-A7FA-B76C-816C341EEB06}"/>
              </a:ext>
            </a:extLst>
          </p:cNvPr>
          <p:cNvGrpSpPr/>
          <p:nvPr/>
        </p:nvGrpSpPr>
        <p:grpSpPr>
          <a:xfrm>
            <a:off x="207426" y="8451"/>
            <a:ext cx="12192000" cy="5009322"/>
            <a:chOff x="0" y="0"/>
            <a:chExt cx="12192000" cy="5009322"/>
          </a:xfrm>
        </p:grpSpPr>
        <p:pic>
          <p:nvPicPr>
            <p:cNvPr id="64" name="Picture 63" descr="A long thin pink worm&#10;&#10;AI-generated content may be incorrect.">
              <a:extLst>
                <a:ext uri="{FF2B5EF4-FFF2-40B4-BE49-F238E27FC236}">
                  <a16:creationId xmlns:a16="http://schemas.microsoft.com/office/drawing/2014/main" id="{69F890B3-18D8-4588-3DDC-BE673BFD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4" t="41387" r="11551" b="27940"/>
            <a:stretch>
              <a:fillRect/>
            </a:stretch>
          </p:blipFill>
          <p:spPr>
            <a:xfrm rot="20659256">
              <a:off x="1091166" y="2185833"/>
              <a:ext cx="9104445" cy="2657318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AA7448F-66CE-E46A-C010-C59199999EE0}"/>
                </a:ext>
              </a:extLst>
            </p:cNvPr>
            <p:cNvSpPr/>
            <p:nvPr/>
          </p:nvSpPr>
          <p:spPr>
            <a:xfrm>
              <a:off x="8372723" y="0"/>
              <a:ext cx="3819277" cy="500932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5000">
                  <a:schemeClr val="bg1">
                    <a:alpha val="60686"/>
                  </a:schemeClr>
                </a:gs>
                <a:gs pos="32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345B9FE-C912-D064-F22C-7AE2320E4457}"/>
                </a:ext>
              </a:extLst>
            </p:cNvPr>
            <p:cNvSpPr/>
            <p:nvPr/>
          </p:nvSpPr>
          <p:spPr>
            <a:xfrm rot="10800000">
              <a:off x="0" y="0"/>
              <a:ext cx="3498574" cy="500932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26000">
                  <a:schemeClr val="bg1">
                    <a:alpha val="60686"/>
                  </a:schemeClr>
                </a:gs>
                <a:gs pos="48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D2BAE07-370E-37C7-13F4-5411119747E2}"/>
              </a:ext>
            </a:extLst>
          </p:cNvPr>
          <p:cNvSpPr txBox="1"/>
          <p:nvPr/>
        </p:nvSpPr>
        <p:spPr>
          <a:xfrm>
            <a:off x="10457170" y="2293124"/>
            <a:ext cx="149432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Metastasis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C1C3A4-B23E-99A5-5F33-C388E255EA91}"/>
              </a:ext>
            </a:extLst>
          </p:cNvPr>
          <p:cNvSpPr txBox="1"/>
          <p:nvPr/>
        </p:nvSpPr>
        <p:spPr>
          <a:xfrm>
            <a:off x="-148299" y="3503630"/>
            <a:ext cx="23420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tumor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08EE65-A3B2-8290-9F07-43E84F0D8254}"/>
              </a:ext>
            </a:extLst>
          </p:cNvPr>
          <p:cNvSpPr txBox="1"/>
          <p:nvPr/>
        </p:nvSpPr>
        <p:spPr>
          <a:xfrm>
            <a:off x="8528792" y="1531296"/>
            <a:ext cx="2227092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LGR5-positive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9E0CB-F828-0E90-E468-8F2C2E58C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95C86-E194-7481-867F-2A309BC9F97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Fumagalli A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2020;26(4):569-578.e7; 2. Conti S et a. </a:t>
            </a:r>
            <a:r>
              <a:rPr lang="fr-FR" i="1" dirty="0">
                <a:solidFill>
                  <a:prstClr val="black"/>
                </a:solidFill>
              </a:rPr>
              <a:t>Nat Commun</a:t>
            </a:r>
            <a:r>
              <a:rPr lang="fr-FR" dirty="0">
                <a:solidFill>
                  <a:prstClr val="black"/>
                </a:solidFill>
              </a:rPr>
              <a:t>. 2024;15(1):3363; </a:t>
            </a:r>
            <a:r>
              <a:rPr lang="en-US" dirty="0">
                <a:solidFill>
                  <a:prstClr val="black"/>
                </a:solidFill>
              </a:rPr>
              <a:t>3. Shimokawa M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2017;545(7653):187-192;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4.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2018;118(11):1410-1418; 5.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2018;118(4):558-565; 6. Xu L et al. </a:t>
            </a:r>
            <a:r>
              <a:rPr lang="en-US" i="1" dirty="0">
                <a:solidFill>
                  <a:prstClr val="black"/>
                </a:solidFill>
              </a:rPr>
              <a:t>Stem Cell Res Ther</a:t>
            </a:r>
            <a:r>
              <a:rPr lang="en-US" dirty="0">
                <a:solidFill>
                  <a:prstClr val="black"/>
                </a:solidFill>
              </a:rPr>
              <a:t>. 2019;10(1):219;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7. Cao W et al. </a:t>
            </a:r>
            <a:r>
              <a:rPr lang="en-US" i="1" dirty="0">
                <a:solidFill>
                  <a:prstClr val="black"/>
                </a:solidFill>
              </a:rPr>
              <a:t>Nat Commun</a:t>
            </a:r>
            <a:r>
              <a:rPr lang="en-US" dirty="0">
                <a:solidFill>
                  <a:prstClr val="black"/>
                </a:solidFill>
              </a:rPr>
              <a:t>. 2020;11(1):1961.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F2C581-1230-DB08-037D-CE129B3C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26660"/>
            <a:ext cx="11274552" cy="400174"/>
          </a:xfrm>
        </p:spPr>
        <p:txBody>
          <a:bodyPr/>
          <a:lstStyle/>
          <a:p>
            <a:r>
              <a:rPr lang="en-US" dirty="0"/>
              <a:t>Reactivation of LGR5 Is Necessary for Metastatic Outgrowth</a:t>
            </a:r>
            <a:r>
              <a:rPr lang="en-US" baseline="30000" dirty="0"/>
              <a:t>1,2</a:t>
            </a:r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1CED109-C480-F52B-D5FE-E388025B4A70}"/>
              </a:ext>
            </a:extLst>
          </p:cNvPr>
          <p:cNvGrpSpPr/>
          <p:nvPr/>
        </p:nvGrpSpPr>
        <p:grpSpPr>
          <a:xfrm>
            <a:off x="207577" y="1312701"/>
            <a:ext cx="2341934" cy="2325036"/>
            <a:chOff x="8530286" y="2636900"/>
            <a:chExt cx="2567580" cy="2549054"/>
          </a:xfrm>
        </p:grpSpPr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28AD52B8-F0E0-6140-B4C5-E7229B583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409F456-3C0B-26A7-22A0-A00FEF983F36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44EF4DB3-27C4-85D1-F0C9-4AD71D1EF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D5379947-2C55-7993-2522-0BABA3913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E4D7BF9A-8AE1-B585-5F1E-06539F32E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0" name="Graphic 129">
                <a:extLst>
                  <a:ext uri="{FF2B5EF4-FFF2-40B4-BE49-F238E27FC236}">
                    <a16:creationId xmlns:a16="http://schemas.microsoft.com/office/drawing/2014/main" id="{9CB794AF-944E-7EFB-4B33-1B27F465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E5A53132-7669-69FF-8E7E-28553DFC2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2487ACBA-2C0A-98CF-F216-30630137F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33" name="Graphic 132">
                <a:extLst>
                  <a:ext uri="{FF2B5EF4-FFF2-40B4-BE49-F238E27FC236}">
                    <a16:creationId xmlns:a16="http://schemas.microsoft.com/office/drawing/2014/main" id="{A8407BAC-BD04-6966-A509-CCE118CCA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34" name="Graphic 133">
                <a:extLst>
                  <a:ext uri="{FF2B5EF4-FFF2-40B4-BE49-F238E27FC236}">
                    <a16:creationId xmlns:a16="http://schemas.microsoft.com/office/drawing/2014/main" id="{C1F3DBE0-B6AB-E5C0-C400-A99AB64EE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35" name="Graphic 134">
                <a:extLst>
                  <a:ext uri="{FF2B5EF4-FFF2-40B4-BE49-F238E27FC236}">
                    <a16:creationId xmlns:a16="http://schemas.microsoft.com/office/drawing/2014/main" id="{4B0937E0-BB81-EE29-E783-A7AC405FC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321F15B7-652D-BF5F-B425-BC09EB758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9AE7B22C-E708-DE3B-A499-23707F0E9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49821523-CD73-46CA-D093-A40893AE4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13578AD-BBEC-3A39-BBDA-9ACFD3B39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3500000">
            <a:off x="2308372" y="2362016"/>
            <a:ext cx="417951" cy="66666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pic>
        <p:nvPicPr>
          <p:cNvPr id="140" name="Graphic 58">
            <a:extLst>
              <a:ext uri="{FF2B5EF4-FFF2-40B4-BE49-F238E27FC236}">
                <a16:creationId xmlns:a16="http://schemas.microsoft.com/office/drawing/2014/main" id="{38A140D4-BDBD-D30F-5497-4BB606F5D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60505">
            <a:off x="2915847" y="2560643"/>
            <a:ext cx="500530" cy="50053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BA0A8BE-83F1-085C-90F9-E9528597A935}"/>
              </a:ext>
            </a:extLst>
          </p:cNvPr>
          <p:cNvGrpSpPr/>
          <p:nvPr/>
        </p:nvGrpSpPr>
        <p:grpSpPr>
          <a:xfrm>
            <a:off x="3610184" y="2614921"/>
            <a:ext cx="4877597" cy="1644029"/>
            <a:chOff x="1200798" y="2109055"/>
            <a:chExt cx="5347555" cy="1802432"/>
          </a:xfrm>
        </p:grpSpPr>
        <p:pic>
          <p:nvPicPr>
            <p:cNvPr id="142" name="Graphic 1036">
              <a:extLst>
                <a:ext uri="{FF2B5EF4-FFF2-40B4-BE49-F238E27FC236}">
                  <a16:creationId xmlns:a16="http://schemas.microsoft.com/office/drawing/2014/main" id="{79510AA8-9A90-321B-9F4A-0F565FB1F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38875">
              <a:off x="5882632" y="3287901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3" name="Graphic 1036">
              <a:extLst>
                <a:ext uri="{FF2B5EF4-FFF2-40B4-BE49-F238E27FC236}">
                  <a16:creationId xmlns:a16="http://schemas.microsoft.com/office/drawing/2014/main" id="{18D57B19-756B-BADE-229F-27056CA0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70411">
              <a:off x="5037449" y="305110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4" name="Graphic 1036">
              <a:extLst>
                <a:ext uri="{FF2B5EF4-FFF2-40B4-BE49-F238E27FC236}">
                  <a16:creationId xmlns:a16="http://schemas.microsoft.com/office/drawing/2014/main" id="{8D58DF6B-89F4-1498-7915-BB0E32F7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92073">
              <a:off x="4323415" y="326604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5" name="Graphic 1036">
              <a:extLst>
                <a:ext uri="{FF2B5EF4-FFF2-40B4-BE49-F238E27FC236}">
                  <a16:creationId xmlns:a16="http://schemas.microsoft.com/office/drawing/2014/main" id="{68C0F86B-793C-46FE-3148-4A09D278A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402230">
              <a:off x="3507542" y="302129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6" name="Graphic 1036">
              <a:extLst>
                <a:ext uri="{FF2B5EF4-FFF2-40B4-BE49-F238E27FC236}">
                  <a16:creationId xmlns:a16="http://schemas.microsoft.com/office/drawing/2014/main" id="{8598AA91-0596-400E-8A71-E735D0CC9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0404">
              <a:off x="2808559" y="274587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7" name="Graphic 1036">
              <a:extLst>
                <a:ext uri="{FF2B5EF4-FFF2-40B4-BE49-F238E27FC236}">
                  <a16:creationId xmlns:a16="http://schemas.microsoft.com/office/drawing/2014/main" id="{50E9E0B4-054D-DA20-1037-E3A96B7C9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4010">
              <a:off x="2064985" y="2326846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8" name="Graphic 1036">
              <a:extLst>
                <a:ext uri="{FF2B5EF4-FFF2-40B4-BE49-F238E27FC236}">
                  <a16:creationId xmlns:a16="http://schemas.microsoft.com/office/drawing/2014/main" id="{C165D6CF-AE9A-2E36-6A5A-7969C19C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40849">
              <a:off x="1179730" y="2130123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A155E3B-13C6-C696-1326-FA9D1F5F1247}"/>
              </a:ext>
            </a:extLst>
          </p:cNvPr>
          <p:cNvGrpSpPr/>
          <p:nvPr/>
        </p:nvGrpSpPr>
        <p:grpSpPr>
          <a:xfrm>
            <a:off x="9697953" y="2569248"/>
            <a:ext cx="2341934" cy="2325036"/>
            <a:chOff x="8530286" y="2636900"/>
            <a:chExt cx="2567580" cy="2549054"/>
          </a:xfrm>
        </p:grpSpPr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30B38E94-D85F-8935-C9A5-39F35366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BA4EA18-650A-8A0F-5D1E-1B6C0517649E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8D235309-CCD2-5C78-7923-DFF02630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397EC98D-D694-6FCE-2563-78FE46CFA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4" name="Graphic 153">
                <a:extLst>
                  <a:ext uri="{FF2B5EF4-FFF2-40B4-BE49-F238E27FC236}">
                    <a16:creationId xmlns:a16="http://schemas.microsoft.com/office/drawing/2014/main" id="{BF570BE6-EAD7-0061-0548-0C052275F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55" name="Graphic 154">
                <a:extLst>
                  <a:ext uri="{FF2B5EF4-FFF2-40B4-BE49-F238E27FC236}">
                    <a16:creationId xmlns:a16="http://schemas.microsoft.com/office/drawing/2014/main" id="{01DDF948-D5EA-E579-11BB-F6195F811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BD93B31D-7D5C-779E-D4DE-A1AB16B02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157" name="Graphic 156">
                <a:extLst>
                  <a:ext uri="{FF2B5EF4-FFF2-40B4-BE49-F238E27FC236}">
                    <a16:creationId xmlns:a16="http://schemas.microsoft.com/office/drawing/2014/main" id="{3B8806BA-0D3D-C5A5-36EB-9DC6AC869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8" name="Graphic 157">
                <a:extLst>
                  <a:ext uri="{FF2B5EF4-FFF2-40B4-BE49-F238E27FC236}">
                    <a16:creationId xmlns:a16="http://schemas.microsoft.com/office/drawing/2014/main" id="{21718703-0844-42ED-84A1-33D38D158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59" name="Graphic 158">
                <a:extLst>
                  <a:ext uri="{FF2B5EF4-FFF2-40B4-BE49-F238E27FC236}">
                    <a16:creationId xmlns:a16="http://schemas.microsoft.com/office/drawing/2014/main" id="{FA78B499-99A5-E136-7B67-B3F953CF2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60" name="Graphic 159">
                <a:extLst>
                  <a:ext uri="{FF2B5EF4-FFF2-40B4-BE49-F238E27FC236}">
                    <a16:creationId xmlns:a16="http://schemas.microsoft.com/office/drawing/2014/main" id="{DE8CBD8E-027F-79FB-1055-3E2A6DA08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61" name="Graphic 160">
                <a:extLst>
                  <a:ext uri="{FF2B5EF4-FFF2-40B4-BE49-F238E27FC236}">
                    <a16:creationId xmlns:a16="http://schemas.microsoft.com/office/drawing/2014/main" id="{2B929694-6DA3-D52C-0530-28487BC24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62" name="Graphic 161">
                <a:extLst>
                  <a:ext uri="{FF2B5EF4-FFF2-40B4-BE49-F238E27FC236}">
                    <a16:creationId xmlns:a16="http://schemas.microsoft.com/office/drawing/2014/main" id="{07978A00-1DAB-BF8B-266F-BE0314C3E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ADB963E6-E5CF-4A6A-71C4-ED41E31CB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pic>
        <p:nvPicPr>
          <p:cNvPr id="164" name="Picture 163">
            <a:extLst>
              <a:ext uri="{FF2B5EF4-FFF2-40B4-BE49-F238E27FC236}">
                <a16:creationId xmlns:a16="http://schemas.microsoft.com/office/drawing/2014/main" id="{1337DBC0-09F2-EC13-80C3-831779F7C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800000">
            <a:off x="9489175" y="4025161"/>
            <a:ext cx="417951" cy="671738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pic>
        <p:nvPicPr>
          <p:cNvPr id="165" name="Graphic 58">
            <a:extLst>
              <a:ext uri="{FF2B5EF4-FFF2-40B4-BE49-F238E27FC236}">
                <a16:creationId xmlns:a16="http://schemas.microsoft.com/office/drawing/2014/main" id="{E354B509-76FF-C79A-8732-6E30CC8783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272238">
            <a:off x="8551486" y="4103919"/>
            <a:ext cx="500530" cy="50053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50D2027-2FAD-5043-291D-363DD8046AF3}"/>
              </a:ext>
            </a:extLst>
          </p:cNvPr>
          <p:cNvSpPr txBox="1"/>
          <p:nvPr/>
        </p:nvSpPr>
        <p:spPr>
          <a:xfrm>
            <a:off x="1791209" y="1531296"/>
            <a:ext cx="2296774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LGR5-positive cells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A7B7C15-3D32-1210-5D1A-D96C6F43F8DE}"/>
              </a:ext>
            </a:extLst>
          </p:cNvPr>
          <p:cNvGrpSpPr/>
          <p:nvPr/>
        </p:nvGrpSpPr>
        <p:grpSpPr>
          <a:xfrm>
            <a:off x="9642338" y="1839073"/>
            <a:ext cx="960356" cy="2046836"/>
            <a:chOff x="9642338" y="1839073"/>
            <a:chExt cx="960356" cy="2046836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57CA973-711B-1A4A-97ED-AB828A673226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>
              <a:off x="9642338" y="1839073"/>
              <a:ext cx="10768" cy="2046836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B89D71-A5FE-8D83-FC54-2EFBBC54F35F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>
              <a:off x="9642338" y="1839073"/>
              <a:ext cx="960356" cy="1382962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8D6B2AB-824D-35A6-C1E1-D175E31785A5}"/>
              </a:ext>
            </a:extLst>
          </p:cNvPr>
          <p:cNvGrpSpPr/>
          <p:nvPr/>
        </p:nvGrpSpPr>
        <p:grpSpPr>
          <a:xfrm>
            <a:off x="1691930" y="1839074"/>
            <a:ext cx="1247666" cy="443038"/>
            <a:chOff x="1834542" y="1852146"/>
            <a:chExt cx="1512130" cy="41587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7709598-A1F5-7CF8-E79B-7870ED6F0ABC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1834542" y="1852146"/>
              <a:ext cx="1512130" cy="263528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E37B05F-2CCF-B2DE-CBE7-7855757022F2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3065867" y="1852146"/>
              <a:ext cx="280805" cy="415871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1FC248F6-D0F6-BC42-EAF2-DC5544844CAC}"/>
              </a:ext>
            </a:extLst>
          </p:cNvPr>
          <p:cNvSpPr/>
          <p:nvPr/>
        </p:nvSpPr>
        <p:spPr>
          <a:xfrm>
            <a:off x="1211856" y="5030707"/>
            <a:ext cx="9726286" cy="911801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1F0AD84-DF80-6388-ADAF-A5924F1BB1A4}"/>
              </a:ext>
            </a:extLst>
          </p:cNvPr>
          <p:cNvSpPr txBox="1"/>
          <p:nvPr/>
        </p:nvSpPr>
        <p:spPr>
          <a:xfrm>
            <a:off x="1050324" y="5031466"/>
            <a:ext cx="10120184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Developing an effective therapeutic strategy around LGR5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may require the integration of other targets</a:t>
            </a:r>
            <a:r>
              <a:rPr lang="en-US" sz="20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3–7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FD2E5-611C-009C-0594-1CEF7AEFAE83}"/>
              </a:ext>
            </a:extLst>
          </p:cNvPr>
          <p:cNvSpPr txBox="1"/>
          <p:nvPr/>
        </p:nvSpPr>
        <p:spPr>
          <a:xfrm>
            <a:off x="457201" y="862158"/>
            <a:ext cx="3097805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LGR5 is a Moving Target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1A6234D-B82B-1B4E-EA15-9ED2DCCBE955}"/>
              </a:ext>
            </a:extLst>
          </p:cNvPr>
          <p:cNvSpPr/>
          <p:nvPr/>
        </p:nvSpPr>
        <p:spPr>
          <a:xfrm rot="16200000">
            <a:off x="6041765" y="-392403"/>
            <a:ext cx="315828" cy="4908912"/>
          </a:xfrm>
          <a:prstGeom prst="rightBrace">
            <a:avLst>
              <a:gd name="adj1" fmla="val 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B9989-EF63-25A7-A373-CA75AB9E285D}"/>
              </a:ext>
            </a:extLst>
          </p:cNvPr>
          <p:cNvSpPr txBox="1"/>
          <p:nvPr/>
        </p:nvSpPr>
        <p:spPr>
          <a:xfrm>
            <a:off x="4671175" y="1531296"/>
            <a:ext cx="3057008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LGR5 expression silenced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4961A6D8-7723-C892-0C76-5DD9A9A5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82928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5C66B2D-1AAC-B081-7A41-22B8DBFF9946}"/>
              </a:ext>
            </a:extLst>
          </p:cNvPr>
          <p:cNvGrpSpPr/>
          <p:nvPr/>
        </p:nvGrpSpPr>
        <p:grpSpPr>
          <a:xfrm>
            <a:off x="890688" y="1883115"/>
            <a:ext cx="10410624" cy="3426178"/>
            <a:chOff x="457074" y="1619964"/>
            <a:chExt cx="5190448" cy="4156970"/>
          </a:xfrm>
          <a:effectLst>
            <a:outerShdw blurRad="444500" algn="ctr" rotWithShape="0">
              <a:schemeClr val="accent6">
                <a:alpha val="30000"/>
              </a:schemeClr>
            </a:outerShdw>
          </a:effectLst>
        </p:grpSpPr>
        <p:sp>
          <p:nvSpPr>
            <p:cNvPr id="15" name="Rectangle: Rounded Corners 59">
              <a:extLst>
                <a:ext uri="{FF2B5EF4-FFF2-40B4-BE49-F238E27FC236}">
                  <a16:creationId xmlns:a16="http://schemas.microsoft.com/office/drawing/2014/main" id="{EB3828EC-488D-8EE2-FFDE-A292EF2F518D}"/>
                </a:ext>
              </a:extLst>
            </p:cNvPr>
            <p:cNvSpPr/>
            <p:nvPr/>
          </p:nvSpPr>
          <p:spPr>
            <a:xfrm>
              <a:off x="457074" y="4643380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365760" rtlCol="0" anchor="ctr"/>
            <a:lstStyle/>
            <a:p>
              <a:pPr marL="9525" marR="0" lvl="0" indent="-9525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6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5">
              <a:extLst>
                <a:ext uri="{FF2B5EF4-FFF2-40B4-BE49-F238E27FC236}">
                  <a16:creationId xmlns:a16="http://schemas.microsoft.com/office/drawing/2014/main" id="{DC274E39-DCF0-870E-DC32-86EF58CEFBF8}"/>
                </a:ext>
              </a:extLst>
            </p:cNvPr>
            <p:cNvSpPr/>
            <p:nvPr/>
          </p:nvSpPr>
          <p:spPr>
            <a:xfrm>
              <a:off x="457074" y="3131672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9">
              <a:extLst>
                <a:ext uri="{FF2B5EF4-FFF2-40B4-BE49-F238E27FC236}">
                  <a16:creationId xmlns:a16="http://schemas.microsoft.com/office/drawing/2014/main" id="{B884F41C-7826-B14A-487C-28B652402FAA}"/>
                </a:ext>
              </a:extLst>
            </p:cNvPr>
            <p:cNvSpPr/>
            <p:nvPr/>
          </p:nvSpPr>
          <p:spPr>
            <a:xfrm>
              <a:off x="457074" y="1619964"/>
              <a:ext cx="5190448" cy="113355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2CA00-EAC1-0B80-120F-8893FF819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8633A-7F2C-8631-E1DC-AB4CB0317E9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aseline="30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Based on preclinical data.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1. Shimokawa M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Nature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2017;545(7653):187-192; 2. Basak O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Cell Stem Cell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2017;20(2):177-190 e4; 3. </a:t>
            </a:r>
            <a:r>
              <a:rPr lang="en-US" dirty="0">
                <a:solidFill>
                  <a:prstClr val="black"/>
                </a:solidFill>
              </a:rPr>
              <a:t>High P et al. </a:t>
            </a:r>
            <a:r>
              <a:rPr lang="en-US" i="1" dirty="0" err="1">
                <a:solidFill>
                  <a:prstClr val="black"/>
                </a:solidFill>
              </a:rPr>
              <a:t>bioRxiv</a:t>
            </a:r>
            <a:r>
              <a:rPr lang="en-US" dirty="0">
                <a:solidFill>
                  <a:prstClr val="black"/>
                </a:solidFill>
              </a:rPr>
              <a:t> 2025.06.18.660406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;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4. Lupo B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Sci Transl Med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2020;12(555):</a:t>
            </a:r>
            <a:r>
              <a:rPr lang="en-US" dirty="0">
                <a:solidFill>
                  <a:prstClr val="black"/>
                </a:solidFill>
              </a:rPr>
              <a:t>eaax8313; 5. Fey SK et al. </a:t>
            </a:r>
            <a:r>
              <a:rPr lang="en-US" i="1" dirty="0">
                <a:solidFill>
                  <a:prstClr val="black"/>
                </a:solidFill>
              </a:rPr>
              <a:t>Cell Rep</a:t>
            </a:r>
            <a:r>
              <a:rPr lang="en-US" dirty="0">
                <a:solidFill>
                  <a:prstClr val="black"/>
                </a:solidFill>
              </a:rPr>
              <a:t>. 2024 Jun 25;43(6):114270; 6. Kobayashi S et al. </a:t>
            </a:r>
            <a:r>
              <a:rPr lang="en-US" i="1" dirty="0">
                <a:solidFill>
                  <a:prstClr val="black"/>
                </a:solidFill>
              </a:rPr>
              <a:t>Stem Cells</a:t>
            </a:r>
            <a:r>
              <a:rPr lang="en-US" dirty="0">
                <a:solidFill>
                  <a:prstClr val="black"/>
                </a:solidFill>
              </a:rPr>
              <a:t>. 2012;30(12):2631-2644;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7. Posey TA et al. </a:t>
            </a:r>
            <a:r>
              <a:rPr lang="en-US" i="1" dirty="0">
                <a:solidFill>
                  <a:prstClr val="black"/>
                </a:solidFill>
              </a:rPr>
              <a:t>Mol Cancer Ther</a:t>
            </a:r>
            <a:r>
              <a:rPr lang="en-US" dirty="0">
                <a:solidFill>
                  <a:prstClr val="black"/>
                </a:solidFill>
              </a:rPr>
              <a:t>. 2023;22(5):667-678; 8. Fumagalli A et al. </a:t>
            </a:r>
            <a:r>
              <a:rPr lang="en-US" i="1" dirty="0">
                <a:solidFill>
                  <a:prstClr val="black"/>
                </a:solidFill>
              </a:rPr>
              <a:t>Cell Stem Cell</a:t>
            </a:r>
            <a:r>
              <a:rPr lang="en-US" dirty="0">
                <a:solidFill>
                  <a:prstClr val="black"/>
                </a:solidFill>
              </a:rPr>
              <a:t>. 2020;26(4): 569-578.e7; 9. Conti S et a. </a:t>
            </a:r>
            <a:r>
              <a:rPr lang="fr-FR" i="1" dirty="0">
                <a:solidFill>
                  <a:prstClr val="black"/>
                </a:solidFill>
              </a:rPr>
              <a:t>Nat Commun</a:t>
            </a:r>
            <a:r>
              <a:rPr lang="fr-FR" dirty="0">
                <a:solidFill>
                  <a:prstClr val="black"/>
                </a:solidFill>
              </a:rPr>
              <a:t>. 2024;15(1):3363;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10.</a:t>
            </a:r>
            <a:r>
              <a:rPr lang="en-US" dirty="0">
                <a:solidFill>
                  <a:prstClr val="black"/>
                </a:solidFill>
              </a:rPr>
              <a:t>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2018;118(11):1410-1418; 11. Morgan RG et al. </a:t>
            </a:r>
            <a:r>
              <a:rPr lang="en-US" i="1" dirty="0">
                <a:solidFill>
                  <a:prstClr val="black"/>
                </a:solidFill>
              </a:rPr>
              <a:t>Br J Cancer</a:t>
            </a:r>
            <a:r>
              <a:rPr lang="en-US" dirty="0">
                <a:solidFill>
                  <a:prstClr val="black"/>
                </a:solidFill>
              </a:rPr>
              <a:t>. 2018;118(4):558-565; 12. Xu L et al. </a:t>
            </a:r>
            <a:r>
              <a:rPr lang="en-US" i="1" dirty="0">
                <a:solidFill>
                  <a:prstClr val="black"/>
                </a:solidFill>
              </a:rPr>
              <a:t>Stem Cell Res Ther</a:t>
            </a:r>
            <a:r>
              <a:rPr lang="en-US" dirty="0">
                <a:solidFill>
                  <a:prstClr val="black"/>
                </a:solidFill>
              </a:rPr>
              <a:t>. 2019;10(1):219;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13. Cao W et al. </a:t>
            </a:r>
            <a:r>
              <a:rPr lang="en-US" i="1" dirty="0">
                <a:solidFill>
                  <a:prstClr val="black"/>
                </a:solidFill>
              </a:rPr>
              <a:t>Nat Commun</a:t>
            </a:r>
            <a:r>
              <a:rPr lang="en-US" dirty="0">
                <a:solidFill>
                  <a:prstClr val="black"/>
                </a:solidFill>
              </a:rPr>
              <a:t>. 2020;11(1):1961.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A0135-DBFF-8ADC-3DFC-905DAFF1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LGR5, the Moving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0FFC5-8A97-0510-B9BF-6672A1AAE668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9">
            <a:extLst>
              <a:ext uri="{FF2B5EF4-FFF2-40B4-BE49-F238E27FC236}">
                <a16:creationId xmlns:a16="http://schemas.microsoft.com/office/drawing/2014/main" id="{4FF1229E-C70D-8F2B-52AF-7A304C32B5F3}"/>
              </a:ext>
            </a:extLst>
          </p:cNvPr>
          <p:cNvSpPr/>
          <p:nvPr/>
        </p:nvSpPr>
        <p:spPr>
          <a:xfrm>
            <a:off x="921108" y="4375017"/>
            <a:ext cx="11297043" cy="934276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Ins="365760" rtlCol="0" anchor="ctr"/>
          <a:lstStyle/>
          <a:p>
            <a:pPr marL="9525" marR="0" lvl="0" indent="-952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Because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is a dynamic protein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developing an effective therapeutic strategy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around it may require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 of other targets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1,9–13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7332FFF0-6927-23C2-76E4-D091D5AE773C}"/>
              </a:ext>
            </a:extLst>
          </p:cNvPr>
          <p:cNvSpPr/>
          <p:nvPr/>
        </p:nvSpPr>
        <p:spPr>
          <a:xfrm>
            <a:off x="921108" y="3129066"/>
            <a:ext cx="11297043" cy="934276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Ins="365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expression allow cancer cells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resist treatment and metastasize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5–9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68882E6-181F-659A-D234-E90960001EC2}"/>
              </a:ext>
            </a:extLst>
          </p:cNvPr>
          <p:cNvSpPr/>
          <p:nvPr/>
        </p:nvSpPr>
        <p:spPr>
          <a:xfrm>
            <a:off x="921108" y="1883115"/>
            <a:ext cx="11297043" cy="934276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Ins="365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EGFR-targeted therapy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been shown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expression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1–4,a</a:t>
            </a:r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FEEBCD3F-EF16-4A88-F787-6BB594358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Visit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CancersWildCard.com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 to download this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8257D-6D6B-D33C-A3E8-25D22DE30B8A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1730721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6056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F470C-B041-6C49-555D-AEC15DC8DB40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2876476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1912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9E96AD-FE94-3678-E7EF-79CF911D348C}"/>
              </a:ext>
            </a:extLst>
          </p:cNvPr>
          <p:cNvSpPr txBox="1">
            <a:spLocks noChangeAspect="1"/>
          </p:cNvSpPr>
          <p:nvPr/>
        </p:nvSpPr>
        <p:spPr>
          <a:xfrm>
            <a:off x="765637" y="4110635"/>
            <a:ext cx="731520" cy="73152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86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1D94-F6E5-1D63-8F7F-DD9EDB767B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b="1" dirty="0">
                <a:solidFill>
                  <a:schemeClr val="bg1"/>
                </a:solidFill>
              </a:rPr>
              <a:t>CancersWildCard.com</a:t>
            </a:r>
            <a:r>
              <a:rPr lang="en-US" dirty="0">
                <a:solidFill>
                  <a:schemeClr val="bg1"/>
                </a:solidFill>
              </a:rPr>
              <a:t> to download this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C5899-71C3-CDA6-5491-49537D76F7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5BB2567-5FD2-E03F-0CE5-D7CAC0B6DB9E}"/>
              </a:ext>
            </a:extLst>
          </p:cNvPr>
          <p:cNvSpPr txBox="1">
            <a:spLocks/>
          </p:cNvSpPr>
          <p:nvPr/>
        </p:nvSpPr>
        <p:spPr>
          <a:xfrm>
            <a:off x="1441377" y="3132009"/>
            <a:ext cx="4911725" cy="577979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lang="en-US" sz="3600" b="1" kern="1200" cap="none" baseline="0" noProof="0" dirty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E6C6E-121C-654B-304F-3FC9DE5958F1}"/>
              </a:ext>
            </a:extLst>
          </p:cNvPr>
          <p:cNvSpPr txBox="1"/>
          <p:nvPr/>
        </p:nvSpPr>
        <p:spPr>
          <a:xfrm>
            <a:off x="457200" y="5751018"/>
            <a:ext cx="3568778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Merus N.V. All rights reserved.</a:t>
            </a:r>
          </a:p>
          <a:p>
            <a:pPr>
              <a:lnSpc>
                <a:spcPct val="95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MAT-0272  10/2025</a:t>
            </a:r>
          </a:p>
        </p:txBody>
      </p:sp>
    </p:spTree>
    <p:extLst>
      <p:ext uri="{BB962C8B-B14F-4D97-AF65-F5344CB8AC3E}">
        <p14:creationId xmlns:p14="http://schemas.microsoft.com/office/powerpoint/2010/main" val="25800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3136" y="2116284"/>
            <a:ext cx="6559420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Chapter 1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</a:rPr>
              <a:t>The Battle Against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Epithelial Cancers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1B7C7747-E3C7-52EA-7C45-643E05784A4A}"/>
              </a:ext>
            </a:extLst>
          </p:cNvPr>
          <p:cNvSpPr txBox="1">
            <a:spLocks/>
          </p:cNvSpPr>
          <p:nvPr/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b="1" dirty="0">
                <a:solidFill>
                  <a:schemeClr val="bg1"/>
                </a:solidFill>
              </a:rPr>
              <a:t>CancersWildCard.com</a:t>
            </a:r>
            <a:r>
              <a:rPr lang="en-US" dirty="0">
                <a:solidFill>
                  <a:schemeClr val="bg1"/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951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2ECA-6FD7-5C6F-6DE1-6297CDFDE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78124D-CD51-D303-2BA3-A0BE9D0D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3399"/>
            <a:ext cx="11274552" cy="789190"/>
          </a:xfrm>
        </p:spPr>
        <p:txBody>
          <a:bodyPr anchor="ctr" anchorCtr="0"/>
          <a:lstStyle/>
          <a:p>
            <a:r>
              <a:rPr lang="en-US" dirty="0">
                <a:solidFill>
                  <a:schemeClr val="accent6"/>
                </a:solidFill>
              </a:rPr>
              <a:t>Epithelial Cancers (Carcinomas) Arise From Cells That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Line the Surfaces and Organs of the Body</a:t>
            </a:r>
            <a:r>
              <a:rPr lang="en-US" baseline="30000" dirty="0">
                <a:solidFill>
                  <a:schemeClr val="accent6"/>
                </a:solidFill>
              </a:rPr>
              <a:t>1–4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D2E0CD-EEB8-8694-3173-D25AC105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48" name="Text Placeholder 2247">
            <a:extLst>
              <a:ext uri="{FF2B5EF4-FFF2-40B4-BE49-F238E27FC236}">
                <a16:creationId xmlns:a16="http://schemas.microsoft.com/office/drawing/2014/main" id="{B585BE2E-30F0-3A92-222D-A0B126162F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1" y="6073140"/>
            <a:ext cx="11277599" cy="36576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>
                <a:solidFill>
                  <a:prstClr val="black"/>
                </a:solidFill>
              </a:rPr>
              <a:t>NSCLC, non-small cell lung cancer.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National Cancer Institute. Epithelial tissue. </a:t>
            </a:r>
            <a:r>
              <a:rPr lang="en-US" dirty="0">
                <a:solidFill>
                  <a:srgbClr val="10526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https://training.seer.cancer.gov/anatomy/cells_tissues_membranes/tissues/epithelial.html</a:t>
            </a:r>
            <a:r>
              <a:rPr lang="en-US" dirty="0">
                <a:solidFill>
                  <a:prstClr val="black"/>
                </a:solidFill>
              </a:rPr>
              <a:t>. Accessed February 2025; 2. Ionna F et al. </a:t>
            </a:r>
            <a:r>
              <a:rPr lang="en-US" i="1" dirty="0">
                <a:solidFill>
                  <a:prstClr val="black"/>
                </a:solidFill>
              </a:rPr>
              <a:t>Cancers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(Basel). </a:t>
            </a:r>
            <a:r>
              <a:rPr lang="en-US" dirty="0">
                <a:solidFill>
                  <a:prstClr val="black"/>
                </a:solidFill>
              </a:rPr>
              <a:t>2021;13(10):2371;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3. Kanwar SS et al. </a:t>
            </a:r>
            <a:r>
              <a:rPr lang="en-US" i="1" dirty="0">
                <a:solidFill>
                  <a:prstClr val="black"/>
                </a:solidFill>
              </a:rPr>
              <a:t>World J Gastrointest Pathophysiol</a:t>
            </a:r>
            <a:r>
              <a:rPr lang="en-US" dirty="0">
                <a:solidFill>
                  <a:prstClr val="black"/>
                </a:solidFill>
              </a:rPr>
              <a:t>. 2012;3(1):1-9; 4. Tahayneh K et al. </a:t>
            </a:r>
            <a:r>
              <a:rPr lang="en-US" i="1" dirty="0">
                <a:solidFill>
                  <a:prstClr val="black"/>
                </a:solidFill>
              </a:rPr>
              <a:t>J Clin Med</a:t>
            </a:r>
            <a:r>
              <a:rPr lang="en-US" dirty="0">
                <a:solidFill>
                  <a:prstClr val="black"/>
                </a:solidFill>
              </a:rPr>
              <a:t>. 2025;14(3):1025; 5. van Zutphen M et al. </a:t>
            </a:r>
            <a:r>
              <a:rPr lang="en-US" i="1" dirty="0">
                <a:solidFill>
                  <a:prstClr val="black"/>
                </a:solidFill>
              </a:rPr>
              <a:t>Curr Colorectal Cancer Rep. </a:t>
            </a:r>
            <a:r>
              <a:rPr lang="en-US" dirty="0">
                <a:solidFill>
                  <a:prstClr val="black"/>
                </a:solidFill>
              </a:rPr>
              <a:t>2017;13:370-401.</a:t>
            </a:r>
          </a:p>
        </p:txBody>
      </p:sp>
      <p:sp>
        <p:nvSpPr>
          <p:cNvPr id="2249" name="Slide Number Placeholder 4">
            <a:extLst>
              <a:ext uri="{FF2B5EF4-FFF2-40B4-BE49-F238E27FC236}">
                <a16:creationId xmlns:a16="http://schemas.microsoft.com/office/drawing/2014/main" id="{CDAC81CA-FFE6-0F2C-71A2-35DB1D5B01B2}"/>
              </a:ext>
            </a:extLst>
          </p:cNvPr>
          <p:cNvSpPr txBox="1">
            <a:spLocks/>
          </p:cNvSpPr>
          <p:nvPr/>
        </p:nvSpPr>
        <p:spPr>
          <a:xfrm>
            <a:off x="11810198" y="6531391"/>
            <a:ext cx="314425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rgbClr val="4994A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rgbClr val="4994AB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09" name="Group 2408">
            <a:extLst>
              <a:ext uri="{FF2B5EF4-FFF2-40B4-BE49-F238E27FC236}">
                <a16:creationId xmlns:a16="http://schemas.microsoft.com/office/drawing/2014/main" id="{08EA7AF9-7531-DC64-F5F2-7630A816D410}"/>
              </a:ext>
            </a:extLst>
          </p:cNvPr>
          <p:cNvGrpSpPr/>
          <p:nvPr/>
        </p:nvGrpSpPr>
        <p:grpSpPr>
          <a:xfrm>
            <a:off x="1028389" y="1604088"/>
            <a:ext cx="9993765" cy="1064160"/>
            <a:chOff x="842293" y="1223341"/>
            <a:chExt cx="10722514" cy="1141759"/>
          </a:xfrm>
        </p:grpSpPr>
        <p:pic>
          <p:nvPicPr>
            <p:cNvPr id="2386" name="Graphic 2385">
              <a:extLst>
                <a:ext uri="{FF2B5EF4-FFF2-40B4-BE49-F238E27FC236}">
                  <a16:creationId xmlns:a16="http://schemas.microsoft.com/office/drawing/2014/main" id="{C86589F2-3B80-FBFD-C1A1-8F1ECA68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42293" y="1223341"/>
              <a:ext cx="889253" cy="1141758"/>
            </a:xfrm>
            <a:prstGeom prst="rect">
              <a:avLst/>
            </a:prstGeom>
          </p:spPr>
        </p:pic>
        <p:pic>
          <p:nvPicPr>
            <p:cNvPr id="2387" name="Graphic 2386">
              <a:extLst>
                <a:ext uri="{FF2B5EF4-FFF2-40B4-BE49-F238E27FC236}">
                  <a16:creationId xmlns:a16="http://schemas.microsoft.com/office/drawing/2014/main" id="{EA122D93-3F66-DA5F-CC73-1E3C7F35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289259" y="1223341"/>
              <a:ext cx="889253" cy="1141758"/>
            </a:xfrm>
            <a:prstGeom prst="rect">
              <a:avLst/>
            </a:prstGeom>
          </p:spPr>
        </p:pic>
        <p:pic>
          <p:nvPicPr>
            <p:cNvPr id="2388" name="Graphic 2387">
              <a:extLst>
                <a:ext uri="{FF2B5EF4-FFF2-40B4-BE49-F238E27FC236}">
                  <a16:creationId xmlns:a16="http://schemas.microsoft.com/office/drawing/2014/main" id="{EEB9109B-34E9-A09B-7393-E8B8D1A51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736225" y="1223341"/>
              <a:ext cx="889253" cy="1141758"/>
            </a:xfrm>
            <a:prstGeom prst="rect">
              <a:avLst/>
            </a:prstGeom>
          </p:spPr>
        </p:pic>
        <p:pic>
          <p:nvPicPr>
            <p:cNvPr id="2389" name="Graphic 2388">
              <a:extLst>
                <a:ext uri="{FF2B5EF4-FFF2-40B4-BE49-F238E27FC236}">
                  <a16:creationId xmlns:a16="http://schemas.microsoft.com/office/drawing/2014/main" id="{72F2C644-0A70-AE74-9127-B1A48E58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183191" y="1223341"/>
              <a:ext cx="889253" cy="1141758"/>
            </a:xfrm>
            <a:prstGeom prst="rect">
              <a:avLst/>
            </a:prstGeom>
          </p:spPr>
        </p:pic>
        <p:pic>
          <p:nvPicPr>
            <p:cNvPr id="2390" name="Graphic 2389">
              <a:extLst>
                <a:ext uri="{FF2B5EF4-FFF2-40B4-BE49-F238E27FC236}">
                  <a16:creationId xmlns:a16="http://schemas.microsoft.com/office/drawing/2014/main" id="{0499F1FE-F239-3F06-8978-887D658D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630157" y="1223341"/>
              <a:ext cx="889253" cy="1141758"/>
            </a:xfrm>
            <a:prstGeom prst="rect">
              <a:avLst/>
            </a:prstGeom>
          </p:spPr>
        </p:pic>
        <p:pic>
          <p:nvPicPr>
            <p:cNvPr id="2391" name="Graphic 2390">
              <a:extLst>
                <a:ext uri="{FF2B5EF4-FFF2-40B4-BE49-F238E27FC236}">
                  <a16:creationId xmlns:a16="http://schemas.microsoft.com/office/drawing/2014/main" id="{42D40CF8-ABB7-48BF-48E1-0778C20BB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077123" y="1223341"/>
              <a:ext cx="889253" cy="1141758"/>
            </a:xfrm>
            <a:prstGeom prst="rect">
              <a:avLst/>
            </a:prstGeom>
          </p:spPr>
        </p:pic>
        <p:pic>
          <p:nvPicPr>
            <p:cNvPr id="2392" name="Graphic 2391">
              <a:extLst>
                <a:ext uri="{FF2B5EF4-FFF2-40B4-BE49-F238E27FC236}">
                  <a16:creationId xmlns:a16="http://schemas.microsoft.com/office/drawing/2014/main" id="{7DD09F90-74C1-F4B6-BB9E-D6052377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524089" y="1223341"/>
              <a:ext cx="889253" cy="1141758"/>
            </a:xfrm>
            <a:prstGeom prst="rect">
              <a:avLst/>
            </a:prstGeom>
          </p:spPr>
        </p:pic>
        <p:pic>
          <p:nvPicPr>
            <p:cNvPr id="2393" name="Graphic 2392">
              <a:extLst>
                <a:ext uri="{FF2B5EF4-FFF2-40B4-BE49-F238E27FC236}">
                  <a16:creationId xmlns:a16="http://schemas.microsoft.com/office/drawing/2014/main" id="{138F301F-C886-E504-EF59-9A120400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971055" y="1223341"/>
              <a:ext cx="889253" cy="1141758"/>
            </a:xfrm>
            <a:prstGeom prst="rect">
              <a:avLst/>
            </a:prstGeom>
          </p:spPr>
        </p:pic>
        <p:pic>
          <p:nvPicPr>
            <p:cNvPr id="2394" name="Graphic 2393">
              <a:extLst>
                <a:ext uri="{FF2B5EF4-FFF2-40B4-BE49-F238E27FC236}">
                  <a16:creationId xmlns:a16="http://schemas.microsoft.com/office/drawing/2014/main" id="{F2FE8E1C-2E25-3B6D-D850-50C8A902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418021" y="1223342"/>
              <a:ext cx="889253" cy="1141758"/>
            </a:xfrm>
            <a:prstGeom prst="rect">
              <a:avLst/>
            </a:prstGeom>
          </p:spPr>
        </p:pic>
        <p:pic>
          <p:nvPicPr>
            <p:cNvPr id="2395" name="Graphic 2394">
              <a:extLst>
                <a:ext uri="{FF2B5EF4-FFF2-40B4-BE49-F238E27FC236}">
                  <a16:creationId xmlns:a16="http://schemas.microsoft.com/office/drawing/2014/main" id="{E2AFBB39-1B96-AAA3-1F21-C0E5C1F3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864987" y="1223342"/>
              <a:ext cx="889253" cy="1141758"/>
            </a:xfrm>
            <a:prstGeom prst="rect">
              <a:avLst/>
            </a:prstGeom>
          </p:spPr>
        </p:pic>
        <p:pic>
          <p:nvPicPr>
            <p:cNvPr id="2396" name="Graphic 2395">
              <a:extLst>
                <a:ext uri="{FF2B5EF4-FFF2-40B4-BE49-F238E27FC236}">
                  <a16:creationId xmlns:a16="http://schemas.microsoft.com/office/drawing/2014/main" id="{B840F8A6-BE77-F7D1-AC17-A06F46C7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11953" y="1223342"/>
              <a:ext cx="889253" cy="1141758"/>
            </a:xfrm>
            <a:prstGeom prst="rect">
              <a:avLst/>
            </a:prstGeom>
          </p:spPr>
        </p:pic>
        <p:pic>
          <p:nvPicPr>
            <p:cNvPr id="2397" name="Graphic 2396">
              <a:extLst>
                <a:ext uri="{FF2B5EF4-FFF2-40B4-BE49-F238E27FC236}">
                  <a16:creationId xmlns:a16="http://schemas.microsoft.com/office/drawing/2014/main" id="{60813C0C-A5E1-6CCD-3A0B-6251CA0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758919" y="1223341"/>
              <a:ext cx="889253" cy="1141758"/>
            </a:xfrm>
            <a:prstGeom prst="rect">
              <a:avLst/>
            </a:prstGeom>
          </p:spPr>
        </p:pic>
        <p:pic>
          <p:nvPicPr>
            <p:cNvPr id="2398" name="Graphic 2397">
              <a:extLst>
                <a:ext uri="{FF2B5EF4-FFF2-40B4-BE49-F238E27FC236}">
                  <a16:creationId xmlns:a16="http://schemas.microsoft.com/office/drawing/2014/main" id="{2DFC97EB-1CA1-CDA3-6476-3C4D64B5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205885" y="1223341"/>
              <a:ext cx="889253" cy="1141758"/>
            </a:xfrm>
            <a:prstGeom prst="rect">
              <a:avLst/>
            </a:prstGeom>
          </p:spPr>
        </p:pic>
        <p:pic>
          <p:nvPicPr>
            <p:cNvPr id="2399" name="Graphic 2398">
              <a:extLst>
                <a:ext uri="{FF2B5EF4-FFF2-40B4-BE49-F238E27FC236}">
                  <a16:creationId xmlns:a16="http://schemas.microsoft.com/office/drawing/2014/main" id="{E68518E0-B0B1-C496-1F60-D5B6FF665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652851" y="1223341"/>
              <a:ext cx="889253" cy="1141758"/>
            </a:xfrm>
            <a:prstGeom prst="rect">
              <a:avLst/>
            </a:prstGeom>
          </p:spPr>
        </p:pic>
        <p:pic>
          <p:nvPicPr>
            <p:cNvPr id="2400" name="Graphic 2399">
              <a:extLst>
                <a:ext uri="{FF2B5EF4-FFF2-40B4-BE49-F238E27FC236}">
                  <a16:creationId xmlns:a16="http://schemas.microsoft.com/office/drawing/2014/main" id="{342C62C1-791F-5EBA-D918-16F53520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099817" y="1223341"/>
              <a:ext cx="889253" cy="1141758"/>
            </a:xfrm>
            <a:prstGeom prst="rect">
              <a:avLst/>
            </a:prstGeom>
          </p:spPr>
        </p:pic>
        <p:pic>
          <p:nvPicPr>
            <p:cNvPr id="2401" name="Graphic 2400">
              <a:extLst>
                <a:ext uri="{FF2B5EF4-FFF2-40B4-BE49-F238E27FC236}">
                  <a16:creationId xmlns:a16="http://schemas.microsoft.com/office/drawing/2014/main" id="{371E0E52-2D6C-AC15-6301-439898900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546783" y="1223341"/>
              <a:ext cx="889253" cy="1141758"/>
            </a:xfrm>
            <a:prstGeom prst="rect">
              <a:avLst/>
            </a:prstGeom>
          </p:spPr>
        </p:pic>
        <p:pic>
          <p:nvPicPr>
            <p:cNvPr id="2402" name="Graphic 2401">
              <a:extLst>
                <a:ext uri="{FF2B5EF4-FFF2-40B4-BE49-F238E27FC236}">
                  <a16:creationId xmlns:a16="http://schemas.microsoft.com/office/drawing/2014/main" id="{B6D3B735-A594-EEA2-EBD5-4E3F837B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993749" y="1223341"/>
              <a:ext cx="889253" cy="1141758"/>
            </a:xfrm>
            <a:prstGeom prst="rect">
              <a:avLst/>
            </a:prstGeom>
          </p:spPr>
        </p:pic>
        <p:pic>
          <p:nvPicPr>
            <p:cNvPr id="2403" name="Graphic 2402">
              <a:extLst>
                <a:ext uri="{FF2B5EF4-FFF2-40B4-BE49-F238E27FC236}">
                  <a16:creationId xmlns:a16="http://schemas.microsoft.com/office/drawing/2014/main" id="{4E9BD354-3BCA-8C4A-5BD2-682C014E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440715" y="1223341"/>
              <a:ext cx="889253" cy="1141758"/>
            </a:xfrm>
            <a:prstGeom prst="rect">
              <a:avLst/>
            </a:prstGeom>
          </p:spPr>
        </p:pic>
        <p:pic>
          <p:nvPicPr>
            <p:cNvPr id="2404" name="Graphic 2403">
              <a:extLst>
                <a:ext uri="{FF2B5EF4-FFF2-40B4-BE49-F238E27FC236}">
                  <a16:creationId xmlns:a16="http://schemas.microsoft.com/office/drawing/2014/main" id="{C3CA7B48-21DA-C511-FFD9-0B1064EB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887681" y="1223341"/>
              <a:ext cx="889253" cy="1141758"/>
            </a:xfrm>
            <a:prstGeom prst="rect">
              <a:avLst/>
            </a:prstGeom>
          </p:spPr>
        </p:pic>
        <p:pic>
          <p:nvPicPr>
            <p:cNvPr id="2405" name="Graphic 2404">
              <a:extLst>
                <a:ext uri="{FF2B5EF4-FFF2-40B4-BE49-F238E27FC236}">
                  <a16:creationId xmlns:a16="http://schemas.microsoft.com/office/drawing/2014/main" id="{BFF03C60-C384-84C9-CED9-650A9123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9334647" y="1223341"/>
              <a:ext cx="889253" cy="1141758"/>
            </a:xfrm>
            <a:prstGeom prst="rect">
              <a:avLst/>
            </a:prstGeom>
          </p:spPr>
        </p:pic>
        <p:pic>
          <p:nvPicPr>
            <p:cNvPr id="2406" name="Graphic 2405">
              <a:extLst>
                <a:ext uri="{FF2B5EF4-FFF2-40B4-BE49-F238E27FC236}">
                  <a16:creationId xmlns:a16="http://schemas.microsoft.com/office/drawing/2014/main" id="{6A13AFBB-B1DE-CEA1-C52D-1E55F7E4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9781613" y="1223341"/>
              <a:ext cx="889253" cy="1141758"/>
            </a:xfrm>
            <a:prstGeom prst="rect">
              <a:avLst/>
            </a:prstGeom>
          </p:spPr>
        </p:pic>
        <p:pic>
          <p:nvPicPr>
            <p:cNvPr id="2407" name="Graphic 2406">
              <a:extLst>
                <a:ext uri="{FF2B5EF4-FFF2-40B4-BE49-F238E27FC236}">
                  <a16:creationId xmlns:a16="http://schemas.microsoft.com/office/drawing/2014/main" id="{25E01DBF-8400-6F26-8A75-E552169F0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0228579" y="1223341"/>
              <a:ext cx="889253" cy="1141758"/>
            </a:xfrm>
            <a:prstGeom prst="rect">
              <a:avLst/>
            </a:prstGeom>
          </p:spPr>
        </p:pic>
        <p:pic>
          <p:nvPicPr>
            <p:cNvPr id="2408" name="Graphic 2407">
              <a:extLst>
                <a:ext uri="{FF2B5EF4-FFF2-40B4-BE49-F238E27FC236}">
                  <a16:creationId xmlns:a16="http://schemas.microsoft.com/office/drawing/2014/main" id="{5D98174B-40AB-A807-9308-D2B941FA5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0675554" y="1223341"/>
              <a:ext cx="889253" cy="1141758"/>
            </a:xfrm>
            <a:prstGeom prst="rect">
              <a:avLst/>
            </a:prstGeom>
          </p:spPr>
        </p:pic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06B2F05C-E3C2-7403-8D41-07F9D79FBC31}"/>
              </a:ext>
            </a:extLst>
          </p:cNvPr>
          <p:cNvGrpSpPr/>
          <p:nvPr/>
        </p:nvGrpSpPr>
        <p:grpSpPr>
          <a:xfrm rot="10800000">
            <a:off x="1028389" y="3958119"/>
            <a:ext cx="9993765" cy="1064160"/>
            <a:chOff x="842293" y="1223341"/>
            <a:chExt cx="10722514" cy="1141759"/>
          </a:xfrm>
        </p:grpSpPr>
        <p:pic>
          <p:nvPicPr>
            <p:cNvPr id="2411" name="Graphic 2410">
              <a:extLst>
                <a:ext uri="{FF2B5EF4-FFF2-40B4-BE49-F238E27FC236}">
                  <a16:creationId xmlns:a16="http://schemas.microsoft.com/office/drawing/2014/main" id="{F63ECC72-DD40-F140-942E-CA960CCE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42293" y="1223341"/>
              <a:ext cx="889253" cy="1141758"/>
            </a:xfrm>
            <a:prstGeom prst="rect">
              <a:avLst/>
            </a:prstGeom>
          </p:spPr>
        </p:pic>
        <p:pic>
          <p:nvPicPr>
            <p:cNvPr id="2412" name="Graphic 2411">
              <a:extLst>
                <a:ext uri="{FF2B5EF4-FFF2-40B4-BE49-F238E27FC236}">
                  <a16:creationId xmlns:a16="http://schemas.microsoft.com/office/drawing/2014/main" id="{D2171531-C7D3-729E-B1C7-E8BD8032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289259" y="1223341"/>
              <a:ext cx="889253" cy="1141758"/>
            </a:xfrm>
            <a:prstGeom prst="rect">
              <a:avLst/>
            </a:prstGeom>
          </p:spPr>
        </p:pic>
        <p:pic>
          <p:nvPicPr>
            <p:cNvPr id="2413" name="Graphic 2412">
              <a:extLst>
                <a:ext uri="{FF2B5EF4-FFF2-40B4-BE49-F238E27FC236}">
                  <a16:creationId xmlns:a16="http://schemas.microsoft.com/office/drawing/2014/main" id="{18170857-2BDA-55EE-1682-2739B6EB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736225" y="1223341"/>
              <a:ext cx="889253" cy="1141758"/>
            </a:xfrm>
            <a:prstGeom prst="rect">
              <a:avLst/>
            </a:prstGeom>
          </p:spPr>
        </p:pic>
        <p:pic>
          <p:nvPicPr>
            <p:cNvPr id="2414" name="Graphic 2413">
              <a:extLst>
                <a:ext uri="{FF2B5EF4-FFF2-40B4-BE49-F238E27FC236}">
                  <a16:creationId xmlns:a16="http://schemas.microsoft.com/office/drawing/2014/main" id="{1CD66560-9769-B047-B053-0BC91EBF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183191" y="1223341"/>
              <a:ext cx="889253" cy="1141758"/>
            </a:xfrm>
            <a:prstGeom prst="rect">
              <a:avLst/>
            </a:prstGeom>
          </p:spPr>
        </p:pic>
        <p:pic>
          <p:nvPicPr>
            <p:cNvPr id="2415" name="Graphic 2414">
              <a:extLst>
                <a:ext uri="{FF2B5EF4-FFF2-40B4-BE49-F238E27FC236}">
                  <a16:creationId xmlns:a16="http://schemas.microsoft.com/office/drawing/2014/main" id="{F6369942-AA2C-DB56-537C-9BEA7F91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630157" y="1223341"/>
              <a:ext cx="889253" cy="1141758"/>
            </a:xfrm>
            <a:prstGeom prst="rect">
              <a:avLst/>
            </a:prstGeom>
          </p:spPr>
        </p:pic>
        <p:pic>
          <p:nvPicPr>
            <p:cNvPr id="2416" name="Graphic 2415">
              <a:extLst>
                <a:ext uri="{FF2B5EF4-FFF2-40B4-BE49-F238E27FC236}">
                  <a16:creationId xmlns:a16="http://schemas.microsoft.com/office/drawing/2014/main" id="{AC8672FF-F7C2-F2AF-D453-B3FAC242C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077123" y="1223341"/>
              <a:ext cx="889253" cy="1141758"/>
            </a:xfrm>
            <a:prstGeom prst="rect">
              <a:avLst/>
            </a:prstGeom>
          </p:spPr>
        </p:pic>
        <p:pic>
          <p:nvPicPr>
            <p:cNvPr id="2417" name="Graphic 2416">
              <a:extLst>
                <a:ext uri="{FF2B5EF4-FFF2-40B4-BE49-F238E27FC236}">
                  <a16:creationId xmlns:a16="http://schemas.microsoft.com/office/drawing/2014/main" id="{0D2C44CD-CDA0-1098-A383-F0EAF8513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524089" y="1223341"/>
              <a:ext cx="889253" cy="1141758"/>
            </a:xfrm>
            <a:prstGeom prst="rect">
              <a:avLst/>
            </a:prstGeom>
          </p:spPr>
        </p:pic>
        <p:pic>
          <p:nvPicPr>
            <p:cNvPr id="2418" name="Graphic 2417">
              <a:extLst>
                <a:ext uri="{FF2B5EF4-FFF2-40B4-BE49-F238E27FC236}">
                  <a16:creationId xmlns:a16="http://schemas.microsoft.com/office/drawing/2014/main" id="{91A142C3-AF64-87CA-BD9B-D495D313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971055" y="1223341"/>
              <a:ext cx="889253" cy="1141758"/>
            </a:xfrm>
            <a:prstGeom prst="rect">
              <a:avLst/>
            </a:prstGeom>
          </p:spPr>
        </p:pic>
        <p:pic>
          <p:nvPicPr>
            <p:cNvPr id="2419" name="Graphic 2418">
              <a:extLst>
                <a:ext uri="{FF2B5EF4-FFF2-40B4-BE49-F238E27FC236}">
                  <a16:creationId xmlns:a16="http://schemas.microsoft.com/office/drawing/2014/main" id="{0F847AE9-37EA-0CC0-8FF2-955601C51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418021" y="1223342"/>
              <a:ext cx="889253" cy="1141758"/>
            </a:xfrm>
            <a:prstGeom prst="rect">
              <a:avLst/>
            </a:prstGeom>
          </p:spPr>
        </p:pic>
        <p:pic>
          <p:nvPicPr>
            <p:cNvPr id="2420" name="Graphic 2419">
              <a:extLst>
                <a:ext uri="{FF2B5EF4-FFF2-40B4-BE49-F238E27FC236}">
                  <a16:creationId xmlns:a16="http://schemas.microsoft.com/office/drawing/2014/main" id="{B1333A82-A899-118A-623B-23D221432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864987" y="1223342"/>
              <a:ext cx="889253" cy="1141758"/>
            </a:xfrm>
            <a:prstGeom prst="rect">
              <a:avLst/>
            </a:prstGeom>
          </p:spPr>
        </p:pic>
        <p:pic>
          <p:nvPicPr>
            <p:cNvPr id="2421" name="Graphic 2420">
              <a:extLst>
                <a:ext uri="{FF2B5EF4-FFF2-40B4-BE49-F238E27FC236}">
                  <a16:creationId xmlns:a16="http://schemas.microsoft.com/office/drawing/2014/main" id="{F473E2AA-08ED-7BA3-29E3-9CD49FEA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11953" y="1223342"/>
              <a:ext cx="889253" cy="1141758"/>
            </a:xfrm>
            <a:prstGeom prst="rect">
              <a:avLst/>
            </a:prstGeom>
          </p:spPr>
        </p:pic>
        <p:pic>
          <p:nvPicPr>
            <p:cNvPr id="2422" name="Graphic 2421">
              <a:extLst>
                <a:ext uri="{FF2B5EF4-FFF2-40B4-BE49-F238E27FC236}">
                  <a16:creationId xmlns:a16="http://schemas.microsoft.com/office/drawing/2014/main" id="{B9F77E46-327B-D1E6-04C1-D1727416F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758919" y="1223341"/>
              <a:ext cx="889253" cy="1141758"/>
            </a:xfrm>
            <a:prstGeom prst="rect">
              <a:avLst/>
            </a:prstGeom>
          </p:spPr>
        </p:pic>
        <p:pic>
          <p:nvPicPr>
            <p:cNvPr id="2423" name="Graphic 2422">
              <a:extLst>
                <a:ext uri="{FF2B5EF4-FFF2-40B4-BE49-F238E27FC236}">
                  <a16:creationId xmlns:a16="http://schemas.microsoft.com/office/drawing/2014/main" id="{B80EFC75-B662-FA93-CE91-F5C806FB1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205885" y="1223341"/>
              <a:ext cx="889253" cy="1141758"/>
            </a:xfrm>
            <a:prstGeom prst="rect">
              <a:avLst/>
            </a:prstGeom>
          </p:spPr>
        </p:pic>
        <p:pic>
          <p:nvPicPr>
            <p:cNvPr id="2424" name="Graphic 2423">
              <a:extLst>
                <a:ext uri="{FF2B5EF4-FFF2-40B4-BE49-F238E27FC236}">
                  <a16:creationId xmlns:a16="http://schemas.microsoft.com/office/drawing/2014/main" id="{11C5E648-F2D9-5023-88DB-612BF4C1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652851" y="1223341"/>
              <a:ext cx="889253" cy="1141758"/>
            </a:xfrm>
            <a:prstGeom prst="rect">
              <a:avLst/>
            </a:prstGeom>
          </p:spPr>
        </p:pic>
        <p:pic>
          <p:nvPicPr>
            <p:cNvPr id="2425" name="Graphic 2424">
              <a:extLst>
                <a:ext uri="{FF2B5EF4-FFF2-40B4-BE49-F238E27FC236}">
                  <a16:creationId xmlns:a16="http://schemas.microsoft.com/office/drawing/2014/main" id="{504C528D-3B6F-4414-87E4-E15ACA67C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099817" y="1223341"/>
              <a:ext cx="889253" cy="1141758"/>
            </a:xfrm>
            <a:prstGeom prst="rect">
              <a:avLst/>
            </a:prstGeom>
          </p:spPr>
        </p:pic>
        <p:pic>
          <p:nvPicPr>
            <p:cNvPr id="2426" name="Graphic 2425">
              <a:extLst>
                <a:ext uri="{FF2B5EF4-FFF2-40B4-BE49-F238E27FC236}">
                  <a16:creationId xmlns:a16="http://schemas.microsoft.com/office/drawing/2014/main" id="{434A6D2B-AF36-958A-C8D2-B37DB46C6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546783" y="1223341"/>
              <a:ext cx="889253" cy="1141758"/>
            </a:xfrm>
            <a:prstGeom prst="rect">
              <a:avLst/>
            </a:prstGeom>
          </p:spPr>
        </p:pic>
        <p:pic>
          <p:nvPicPr>
            <p:cNvPr id="2427" name="Graphic 2426">
              <a:extLst>
                <a:ext uri="{FF2B5EF4-FFF2-40B4-BE49-F238E27FC236}">
                  <a16:creationId xmlns:a16="http://schemas.microsoft.com/office/drawing/2014/main" id="{D1DDACFF-A2DB-CFBC-38DC-288A344C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993749" y="1223341"/>
              <a:ext cx="889253" cy="1141758"/>
            </a:xfrm>
            <a:prstGeom prst="rect">
              <a:avLst/>
            </a:prstGeom>
          </p:spPr>
        </p:pic>
        <p:pic>
          <p:nvPicPr>
            <p:cNvPr id="2428" name="Graphic 2427">
              <a:extLst>
                <a:ext uri="{FF2B5EF4-FFF2-40B4-BE49-F238E27FC236}">
                  <a16:creationId xmlns:a16="http://schemas.microsoft.com/office/drawing/2014/main" id="{F1128B3B-21DE-C805-11FC-B1A9264E9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440715" y="1223341"/>
              <a:ext cx="889253" cy="1141758"/>
            </a:xfrm>
            <a:prstGeom prst="rect">
              <a:avLst/>
            </a:prstGeom>
          </p:spPr>
        </p:pic>
        <p:pic>
          <p:nvPicPr>
            <p:cNvPr id="2429" name="Graphic 2428">
              <a:extLst>
                <a:ext uri="{FF2B5EF4-FFF2-40B4-BE49-F238E27FC236}">
                  <a16:creationId xmlns:a16="http://schemas.microsoft.com/office/drawing/2014/main" id="{7559C917-513F-8250-8606-313B5332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887681" y="1223341"/>
              <a:ext cx="889253" cy="1141758"/>
            </a:xfrm>
            <a:prstGeom prst="rect">
              <a:avLst/>
            </a:prstGeom>
          </p:spPr>
        </p:pic>
        <p:pic>
          <p:nvPicPr>
            <p:cNvPr id="2430" name="Graphic 2429">
              <a:extLst>
                <a:ext uri="{FF2B5EF4-FFF2-40B4-BE49-F238E27FC236}">
                  <a16:creationId xmlns:a16="http://schemas.microsoft.com/office/drawing/2014/main" id="{85552A57-1F76-0EAB-1197-0B197B829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9334647" y="1223341"/>
              <a:ext cx="889253" cy="1141758"/>
            </a:xfrm>
            <a:prstGeom prst="rect">
              <a:avLst/>
            </a:prstGeom>
          </p:spPr>
        </p:pic>
        <p:pic>
          <p:nvPicPr>
            <p:cNvPr id="2431" name="Graphic 2430">
              <a:extLst>
                <a:ext uri="{FF2B5EF4-FFF2-40B4-BE49-F238E27FC236}">
                  <a16:creationId xmlns:a16="http://schemas.microsoft.com/office/drawing/2014/main" id="{903E5CCE-F8CE-A397-32B2-083A86F7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9781613" y="1223341"/>
              <a:ext cx="889253" cy="1141758"/>
            </a:xfrm>
            <a:prstGeom prst="rect">
              <a:avLst/>
            </a:prstGeom>
          </p:spPr>
        </p:pic>
        <p:pic>
          <p:nvPicPr>
            <p:cNvPr id="2432" name="Graphic 2431">
              <a:extLst>
                <a:ext uri="{FF2B5EF4-FFF2-40B4-BE49-F238E27FC236}">
                  <a16:creationId xmlns:a16="http://schemas.microsoft.com/office/drawing/2014/main" id="{8044A604-FE49-0E70-C590-7AA40B0E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0228579" y="1223341"/>
              <a:ext cx="889253" cy="1141758"/>
            </a:xfrm>
            <a:prstGeom prst="rect">
              <a:avLst/>
            </a:prstGeom>
          </p:spPr>
        </p:pic>
        <p:pic>
          <p:nvPicPr>
            <p:cNvPr id="2433" name="Graphic 2432">
              <a:extLst>
                <a:ext uri="{FF2B5EF4-FFF2-40B4-BE49-F238E27FC236}">
                  <a16:creationId xmlns:a16="http://schemas.microsoft.com/office/drawing/2014/main" id="{D4C2CCAB-CE24-1679-572A-E29A395A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0675554" y="1223341"/>
              <a:ext cx="889253" cy="1141758"/>
            </a:xfrm>
            <a:prstGeom prst="rect">
              <a:avLst/>
            </a:prstGeom>
          </p:spPr>
        </p:pic>
      </p:grpSp>
      <p:pic>
        <p:nvPicPr>
          <p:cNvPr id="2255" name="Graphic 2254">
            <a:extLst>
              <a:ext uri="{FF2B5EF4-FFF2-40B4-BE49-F238E27FC236}">
                <a16:creationId xmlns:a16="http://schemas.microsoft.com/office/drawing/2014/main" id="{2CCEB2F4-1D04-A4E9-FC2A-1AB20E5C4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99549" y="2637156"/>
            <a:ext cx="860936" cy="860936"/>
          </a:xfrm>
          <a:prstGeom prst="rect">
            <a:avLst/>
          </a:prstGeom>
        </p:spPr>
      </p:pic>
      <p:pic>
        <p:nvPicPr>
          <p:cNvPr id="2259" name="Graphic 2258">
            <a:extLst>
              <a:ext uri="{FF2B5EF4-FFF2-40B4-BE49-F238E27FC236}">
                <a16:creationId xmlns:a16="http://schemas.microsoft.com/office/drawing/2014/main" id="{363845CF-3DE6-4000-5EDB-C84F9FD5A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49847" y="2637156"/>
            <a:ext cx="816404" cy="860936"/>
          </a:xfrm>
          <a:prstGeom prst="rect">
            <a:avLst/>
          </a:prstGeom>
        </p:spPr>
      </p:pic>
      <p:sp>
        <p:nvSpPr>
          <p:cNvPr id="2240" name="TextBox 2239">
            <a:extLst>
              <a:ext uri="{FF2B5EF4-FFF2-40B4-BE49-F238E27FC236}">
                <a16:creationId xmlns:a16="http://schemas.microsoft.com/office/drawing/2014/main" id="{AB954A8C-CF44-34A4-9020-95DF95491990}"/>
              </a:ext>
            </a:extLst>
          </p:cNvPr>
          <p:cNvSpPr txBox="1"/>
          <p:nvPr/>
        </p:nvSpPr>
        <p:spPr>
          <a:xfrm>
            <a:off x="2175219" y="3527600"/>
            <a:ext cx="22197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Head and Neck</a:t>
            </a:r>
            <a:b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(H&amp;N)</a:t>
            </a:r>
            <a:r>
              <a:rPr kumimoji="0" lang="en-US" sz="1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41" name="TextBox 2240">
            <a:extLst>
              <a:ext uri="{FF2B5EF4-FFF2-40B4-BE49-F238E27FC236}">
                <a16:creationId xmlns:a16="http://schemas.microsoft.com/office/drawing/2014/main" id="{67CA24D0-0C7C-FE97-332E-12489A71C2C3}"/>
              </a:ext>
            </a:extLst>
          </p:cNvPr>
          <p:cNvSpPr txBox="1"/>
          <p:nvPr/>
        </p:nvSpPr>
        <p:spPr>
          <a:xfrm>
            <a:off x="4916235" y="3527600"/>
            <a:ext cx="193696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Colorectal</a:t>
            </a:r>
            <a:b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(CRC)</a:t>
            </a:r>
            <a:r>
              <a:rPr kumimoji="0" lang="en-US" sz="12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1,3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42" name="TextBox 2241">
            <a:extLst>
              <a:ext uri="{FF2B5EF4-FFF2-40B4-BE49-F238E27FC236}">
                <a16:creationId xmlns:a16="http://schemas.microsoft.com/office/drawing/2014/main" id="{B77AFCE3-EDD9-661B-46B8-2DB14ECC4671}"/>
              </a:ext>
            </a:extLst>
          </p:cNvPr>
          <p:cNvSpPr txBox="1"/>
          <p:nvPr/>
        </p:nvSpPr>
        <p:spPr>
          <a:xfrm>
            <a:off x="7634972" y="3527600"/>
            <a:ext cx="196800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Lung</a:t>
            </a:r>
            <a:r>
              <a:rPr kumimoji="0" lang="en-US" sz="16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1,4</a:t>
            </a:r>
            <a:br>
              <a:rPr kumimoji="0" lang="en-US" sz="16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(NSCLC)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red and white intestine&#10;&#10;AI-generated content may be incorrect.">
            <a:extLst>
              <a:ext uri="{FF2B5EF4-FFF2-40B4-BE49-F238E27FC236}">
                <a16:creationId xmlns:a16="http://schemas.microsoft.com/office/drawing/2014/main" id="{EDD435E6-6307-F2B4-A048-7E3B51807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61" y="2538014"/>
            <a:ext cx="1067474" cy="107302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7024889-995D-5E83-C115-6D74032853F3}"/>
              </a:ext>
            </a:extLst>
          </p:cNvPr>
          <p:cNvSpPr/>
          <p:nvPr/>
        </p:nvSpPr>
        <p:spPr>
          <a:xfrm>
            <a:off x="1232452" y="5024487"/>
            <a:ext cx="9601200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22B70D-0EE5-B9CB-77D6-CEB941693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67394" y="5180040"/>
            <a:ext cx="476661" cy="46897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8C82B88-9580-4F40-C4A2-F0A3E466F2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39593" y="5187308"/>
            <a:ext cx="399781" cy="484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D308A0-0D04-3F28-86D8-E7EEAFFE8B84}"/>
              </a:ext>
            </a:extLst>
          </p:cNvPr>
          <p:cNvSpPr txBox="1"/>
          <p:nvPr/>
        </p:nvSpPr>
        <p:spPr>
          <a:xfrm>
            <a:off x="2702601" y="5173856"/>
            <a:ext cx="693452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These cancers share risk factors (eg, smoking, alcohol) and have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high rates of recurrence, treatment resistance, and metastasis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2–5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7C1B33-5A35-373A-B2B5-830C38B5EB31}"/>
              </a:ext>
            </a:extLst>
          </p:cNvPr>
          <p:cNvSpPr txBox="1"/>
          <p:nvPr/>
        </p:nvSpPr>
        <p:spPr>
          <a:xfrm>
            <a:off x="476518" y="12716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H&amp;N, CRC, and NSCLC are examples of epithelial cancers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EA8759-BA37-B02C-8772-EA6E12B1C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397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30C40-86FA-7FF8-3DBD-EBBD9AC98FA1}"/>
              </a:ext>
            </a:extLst>
          </p:cNvPr>
          <p:cNvSpPr/>
          <p:nvPr/>
        </p:nvSpPr>
        <p:spPr>
          <a:xfrm>
            <a:off x="476518" y="326928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84D1CA-FFC9-866C-8785-1201787C9820}"/>
              </a:ext>
            </a:extLst>
          </p:cNvPr>
          <p:cNvSpPr/>
          <p:nvPr/>
        </p:nvSpPr>
        <p:spPr>
          <a:xfrm>
            <a:off x="476518" y="459835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53803F-70AF-8231-DBF9-9FD7E97E0EB2}"/>
              </a:ext>
            </a:extLst>
          </p:cNvPr>
          <p:cNvSpPr/>
          <p:nvPr/>
        </p:nvSpPr>
        <p:spPr>
          <a:xfrm>
            <a:off x="476518" y="194021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7C635-2896-0885-D993-E20593C9D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0425-7AA5-6F14-0716-5A8C1CB16EF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aseline="30000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Oral cavity, pharynx, larynx.</a:t>
            </a:r>
          </a:p>
          <a:p>
            <a:r>
              <a:rPr lang="en-US" dirty="0">
                <a:solidFill>
                  <a:prstClr val="black"/>
                </a:solidFill>
              </a:rPr>
              <a:t>1. Siegel RL et al. </a:t>
            </a:r>
            <a:r>
              <a:rPr lang="en-US" i="1" dirty="0">
                <a:solidFill>
                  <a:prstClr val="black"/>
                </a:solidFill>
              </a:rPr>
              <a:t>CA Cancer J Clin</a:t>
            </a:r>
            <a:r>
              <a:rPr lang="en-US" dirty="0">
                <a:solidFill>
                  <a:prstClr val="black"/>
                </a:solidFill>
              </a:rPr>
              <a:t>. 2025;75(1):10-45.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D0428-54E9-D662-5971-3325043A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H&amp;N, CRC, and Lung Cancers Are Common in the US and </a:t>
            </a:r>
            <a:br>
              <a:rPr lang="en-US" dirty="0"/>
            </a:br>
            <a:r>
              <a:rPr lang="en-US" dirty="0"/>
              <a:t>Claim the Lives of Thousands of People Every Year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D11D6-70E3-C9B6-0210-E7865A53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12" y="4712720"/>
            <a:ext cx="906486" cy="9427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5EFD25C-71B9-A33F-FF82-5AF3149EA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27279" y="3423400"/>
            <a:ext cx="854146" cy="8541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4538E1B-096A-7B54-75A2-52C50DA8F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71635" y="2093823"/>
            <a:ext cx="809966" cy="854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E563D0-2AC8-54EF-4679-136A6AA5B4E7}"/>
              </a:ext>
            </a:extLst>
          </p:cNvPr>
          <p:cNvSpPr txBox="1"/>
          <p:nvPr/>
        </p:nvSpPr>
        <p:spPr>
          <a:xfrm>
            <a:off x="797107" y="2332674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Head and neck</a:t>
            </a:r>
            <a:r>
              <a:rPr lang="en-US" sz="1600" b="1" baseline="30000" dirty="0">
                <a:solidFill>
                  <a:schemeClr val="accent6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20A5F-81B6-7DD7-A324-9DC81733C62D}"/>
              </a:ext>
            </a:extLst>
          </p:cNvPr>
          <p:cNvSpPr txBox="1"/>
          <p:nvPr/>
        </p:nvSpPr>
        <p:spPr>
          <a:xfrm>
            <a:off x="797107" y="3687029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Lung and Bronchus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6B676-A759-CD6E-63D9-691E521208FE}"/>
              </a:ext>
            </a:extLst>
          </p:cNvPr>
          <p:cNvSpPr txBox="1"/>
          <p:nvPr/>
        </p:nvSpPr>
        <p:spPr>
          <a:xfrm>
            <a:off x="797107" y="5016098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Colon and rectal</a:t>
            </a:r>
            <a:endParaRPr lang="en-US" sz="1600" b="1" baseline="300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: Rounded Corners 23">
            <a:extLst>
              <a:ext uri="{FF2B5EF4-FFF2-40B4-BE49-F238E27FC236}">
                <a16:creationId xmlns:a16="http://schemas.microsoft.com/office/drawing/2014/main" id="{BE2E6E1E-BF96-D316-4DA3-0247C617F3B5}"/>
              </a:ext>
            </a:extLst>
          </p:cNvPr>
          <p:cNvSpPr/>
          <p:nvPr/>
        </p:nvSpPr>
        <p:spPr>
          <a:xfrm>
            <a:off x="8502523" y="3041485"/>
            <a:ext cx="3212959" cy="1855779"/>
          </a:xfrm>
          <a:prstGeom prst="roundRect">
            <a:avLst>
              <a:gd name="adj" fmla="val 5251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200,000 deaths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~450,000 new cases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816FC8-6835-BE48-7E01-D9F20D9FC1B4}"/>
              </a:ext>
            </a:extLst>
          </p:cNvPr>
          <p:cNvSpPr txBox="1"/>
          <p:nvPr/>
        </p:nvSpPr>
        <p:spPr>
          <a:xfrm>
            <a:off x="4984812" y="2123087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16,680</a:t>
            </a:r>
            <a:endPara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49E42-2937-B1AF-FC7B-D318903ED17C}"/>
              </a:ext>
            </a:extLst>
          </p:cNvPr>
          <p:cNvSpPr txBox="1"/>
          <p:nvPr/>
        </p:nvSpPr>
        <p:spPr>
          <a:xfrm>
            <a:off x="4984812" y="2542635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72,680</a:t>
            </a:r>
            <a:endParaRPr lang="en-US" sz="16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223302-8D34-363D-102D-9D5B0CBBB449}"/>
              </a:ext>
            </a:extLst>
          </p:cNvPr>
          <p:cNvSpPr txBox="1"/>
          <p:nvPr/>
        </p:nvSpPr>
        <p:spPr>
          <a:xfrm>
            <a:off x="4984812" y="3457035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124,730</a:t>
            </a:r>
            <a:endPara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0BFF9B-1203-C22D-D500-A0900A1B7641}"/>
              </a:ext>
            </a:extLst>
          </p:cNvPr>
          <p:cNvSpPr txBox="1"/>
          <p:nvPr/>
        </p:nvSpPr>
        <p:spPr>
          <a:xfrm>
            <a:off x="4984812" y="3876583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226,650</a:t>
            </a:r>
            <a:endParaRPr lang="en-US" sz="16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8F00D1-A461-8C71-FA7E-9F3DEC450DD7}"/>
              </a:ext>
            </a:extLst>
          </p:cNvPr>
          <p:cNvSpPr txBox="1"/>
          <p:nvPr/>
        </p:nvSpPr>
        <p:spPr>
          <a:xfrm>
            <a:off x="4984812" y="4798519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52,900</a:t>
            </a:r>
            <a:endPara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26FD23-6D4A-D9A2-000D-140D4782696F}"/>
              </a:ext>
            </a:extLst>
          </p:cNvPr>
          <p:cNvSpPr txBox="1"/>
          <p:nvPr/>
        </p:nvSpPr>
        <p:spPr>
          <a:xfrm>
            <a:off x="4984812" y="5218067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154,270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7A0FE3-8A2A-74A5-1DD4-AD66CBBBCB09}"/>
              </a:ext>
            </a:extLst>
          </p:cNvPr>
          <p:cNvSpPr txBox="1"/>
          <p:nvPr/>
        </p:nvSpPr>
        <p:spPr>
          <a:xfrm>
            <a:off x="476518" y="11065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US Cancer Estimates (2025)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D7BFC321-18DC-66A8-4052-E6ABC3CCEA24}"/>
              </a:ext>
            </a:extLst>
          </p:cNvPr>
          <p:cNvSpPr/>
          <p:nvPr/>
        </p:nvSpPr>
        <p:spPr>
          <a:xfrm>
            <a:off x="7686279" y="2123087"/>
            <a:ext cx="612999" cy="3466713"/>
          </a:xfrm>
          <a:prstGeom prst="rightBrace">
            <a:avLst>
              <a:gd name="adj1" fmla="val 0"/>
              <a:gd name="adj2" fmla="val 5324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FA4F44-477D-2EE5-3E3D-B44F60B1B036}"/>
              </a:ext>
            </a:extLst>
          </p:cNvPr>
          <p:cNvSpPr txBox="1"/>
          <p:nvPr/>
        </p:nvSpPr>
        <p:spPr>
          <a:xfrm>
            <a:off x="490172" y="1482433"/>
            <a:ext cx="1401340" cy="26582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tIns="0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 lang="en-US" sz="1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71E140-9041-551D-074A-F8ED9EB46DF4}"/>
              </a:ext>
            </a:extLst>
          </p:cNvPr>
          <p:cNvSpPr txBox="1"/>
          <p:nvPr/>
        </p:nvSpPr>
        <p:spPr>
          <a:xfrm>
            <a:off x="1975412" y="1482433"/>
            <a:ext cx="1401340" cy="26582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tIns="0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cases</a:t>
            </a:r>
            <a:endParaRPr lang="en-US" sz="12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292D97B6-6326-0696-8C34-9984B52F1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928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B897D-659C-B472-F1E2-E5F54C69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ounded Rectangle 1027">
            <a:extLst>
              <a:ext uri="{FF2B5EF4-FFF2-40B4-BE49-F238E27FC236}">
                <a16:creationId xmlns:a16="http://schemas.microsoft.com/office/drawing/2014/main" id="{6A56A7F9-D80D-7CB2-9BB3-FEAFBC5E0364}"/>
              </a:ext>
            </a:extLst>
          </p:cNvPr>
          <p:cNvSpPr/>
          <p:nvPr/>
        </p:nvSpPr>
        <p:spPr>
          <a:xfrm>
            <a:off x="1122126" y="5030707"/>
            <a:ext cx="9935895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710E86-B754-9F4D-34E3-74724734D54B}"/>
              </a:ext>
            </a:extLst>
          </p:cNvPr>
          <p:cNvGrpSpPr/>
          <p:nvPr/>
        </p:nvGrpSpPr>
        <p:grpSpPr>
          <a:xfrm>
            <a:off x="1122126" y="1329956"/>
            <a:ext cx="3000140" cy="3450426"/>
            <a:chOff x="1122126" y="1329956"/>
            <a:chExt cx="3000140" cy="345042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31EB7F8-B503-A6D6-FD8E-41EDC9412538}"/>
                </a:ext>
              </a:extLst>
            </p:cNvPr>
            <p:cNvSpPr/>
            <p:nvPr/>
          </p:nvSpPr>
          <p:spPr>
            <a:xfrm>
              <a:off x="1122126" y="1329956"/>
              <a:ext cx="3000139" cy="3447317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 Same Side Corner Rectangle 61">
              <a:extLst>
                <a:ext uri="{FF2B5EF4-FFF2-40B4-BE49-F238E27FC236}">
                  <a16:creationId xmlns:a16="http://schemas.microsoft.com/office/drawing/2014/main" id="{2BE00F74-19AC-869F-74AC-5BDCD67E1245}"/>
                </a:ext>
              </a:extLst>
            </p:cNvPr>
            <p:cNvSpPr/>
            <p:nvPr/>
          </p:nvSpPr>
          <p:spPr>
            <a:xfrm rot="10800000">
              <a:off x="1122127" y="3528571"/>
              <a:ext cx="3000139" cy="1251811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AC93B15-C0D5-DA49-573E-38316794CD40}"/>
              </a:ext>
            </a:extLst>
          </p:cNvPr>
          <p:cNvSpPr/>
          <p:nvPr/>
        </p:nvSpPr>
        <p:spPr>
          <a:xfrm>
            <a:off x="4589262" y="1317164"/>
            <a:ext cx="3000139" cy="3461172"/>
          </a:xfrm>
          <a:prstGeom prst="roundRect">
            <a:avLst>
              <a:gd name="adj" fmla="val 6294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0">
            <a:noFill/>
          </a:ln>
          <a:effectLst>
            <a:outerShdw blurRad="451897" dist="381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4AB8BC-775D-CEA2-2855-017864DA5C24}"/>
              </a:ext>
            </a:extLst>
          </p:cNvPr>
          <p:cNvGrpSpPr/>
          <p:nvPr/>
        </p:nvGrpSpPr>
        <p:grpSpPr>
          <a:xfrm>
            <a:off x="8057882" y="1338772"/>
            <a:ext cx="3000141" cy="3407399"/>
            <a:chOff x="8057882" y="1656013"/>
            <a:chExt cx="3000141" cy="340739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E9EDBF7-4373-A7BA-A777-D79FE0E0F896}"/>
                </a:ext>
              </a:extLst>
            </p:cNvPr>
            <p:cNvSpPr/>
            <p:nvPr/>
          </p:nvSpPr>
          <p:spPr>
            <a:xfrm>
              <a:off x="8057884" y="1656013"/>
              <a:ext cx="3000139" cy="3407399"/>
            </a:xfrm>
            <a:prstGeom prst="roundRect">
              <a:avLst>
                <a:gd name="adj" fmla="val 6294"/>
              </a:avLst>
            </a:prstGeom>
            <a:solidFill>
              <a:schemeClr val="accent2"/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9EF8213E-7C57-1FBD-09AA-A0B6E60057D3}"/>
                </a:ext>
              </a:extLst>
            </p:cNvPr>
            <p:cNvSpPr/>
            <p:nvPr/>
          </p:nvSpPr>
          <p:spPr>
            <a:xfrm rot="10800000">
              <a:off x="8057882" y="3811600"/>
              <a:ext cx="3000139" cy="1251811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1168973-98DC-3B5A-A985-659FFA454E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5391" y="5954921"/>
            <a:ext cx="11274552" cy="491412"/>
          </a:xfrm>
        </p:spPr>
        <p:txBody>
          <a:bodyPr/>
          <a:lstStyle/>
          <a:p>
            <a:pPr marL="4763" indent="-4763"/>
            <a:r>
              <a:rPr lang="en-US" dirty="0">
                <a:solidFill>
                  <a:prstClr val="black"/>
                </a:solidFill>
              </a:rPr>
              <a:t>1. Hanahan D</a:t>
            </a:r>
            <a:r>
              <a:rPr lang="en-US" i="1" dirty="0">
                <a:solidFill>
                  <a:prstClr val="black"/>
                </a:solidFill>
              </a:rPr>
              <a:t>. Cancer Discov</a:t>
            </a:r>
            <a:r>
              <a:rPr lang="en-US" dirty="0">
                <a:solidFill>
                  <a:prstClr val="black"/>
                </a:solidFill>
              </a:rPr>
              <a:t>. 2022;12(1):31-46; 2. Hanahan D, Weinberg RA. </a:t>
            </a:r>
            <a:r>
              <a:rPr lang="en-US" i="1" dirty="0">
                <a:solidFill>
                  <a:prstClr val="black"/>
                </a:solidFill>
              </a:rPr>
              <a:t>Cell</a:t>
            </a:r>
            <a:r>
              <a:rPr lang="en-US" dirty="0">
                <a:solidFill>
                  <a:prstClr val="black"/>
                </a:solidFill>
              </a:rPr>
              <a:t>. 2011;144(5):646-674; 3. Mäkitie AA et al. </a:t>
            </a:r>
            <a:r>
              <a:rPr lang="en-US" i="1" dirty="0">
                <a:solidFill>
                  <a:prstClr val="black"/>
                </a:solidFill>
              </a:rPr>
              <a:t>Head Neck</a:t>
            </a:r>
            <a:r>
              <a:rPr lang="en-US" dirty="0">
                <a:solidFill>
                  <a:prstClr val="black"/>
                </a:solidFill>
              </a:rPr>
              <a:t>. 2019;41(10):3712-3718;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4. Li J et al. </a:t>
            </a:r>
            <a:r>
              <a:rPr lang="en-US" i="1" dirty="0">
                <a:solidFill>
                  <a:prstClr val="black"/>
                </a:solidFill>
              </a:rPr>
              <a:t>Genes Dev.</a:t>
            </a:r>
            <a:r>
              <a:rPr lang="en-US" dirty="0">
                <a:solidFill>
                  <a:prstClr val="black"/>
                </a:solidFill>
              </a:rPr>
              <a:t> 2021;35(11-12):787-820; 5. Song Y et al. </a:t>
            </a:r>
            <a:r>
              <a:rPr lang="en-US" i="1" dirty="0">
                <a:solidFill>
                  <a:prstClr val="black"/>
                </a:solidFill>
              </a:rPr>
              <a:t>Front Bioeng Biotechnol</a:t>
            </a:r>
            <a:r>
              <a:rPr lang="en-US" dirty="0">
                <a:solidFill>
                  <a:prstClr val="black"/>
                </a:solidFill>
              </a:rPr>
              <a:t>. 2023;11:1132940.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4D191-5F9D-4784-7CBD-73ECD5EC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88354"/>
            <a:ext cx="11274552" cy="789190"/>
          </a:xfrm>
        </p:spPr>
        <p:txBody>
          <a:bodyPr/>
          <a:lstStyle/>
          <a:p>
            <a:r>
              <a:rPr lang="en-US" spc="-50" dirty="0"/>
              <a:t>Several Cancer Hallmarks Contribute to the Pathogenesis of Epithelial-Derived Cancers</a:t>
            </a:r>
            <a:r>
              <a:rPr lang="en-US" spc="-50" baseline="30000" dirty="0"/>
              <a:t>1–5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BB888C3-C084-DE3E-4810-9056BA987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986" y="1790540"/>
            <a:ext cx="543316" cy="537596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F02D0F9-3BB7-2DA8-6FA6-4481B2A70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2150" y="2106421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88CE4E3-9485-FBC4-5947-44D823123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3570" y="1739288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7FC61BE-348A-E741-E832-447A59434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7800" y="2009787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6062B9F-79FF-D9DB-5FCB-83CFDAC49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5851" y="2429409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D889F0C-F586-C6D3-CBAB-1FACAA4F6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846" y="2405132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CC41CFE1-AB84-8DA5-A083-65BDA5243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8726" y="2061807"/>
            <a:ext cx="834302" cy="834301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0540869-A10C-B6DA-43A0-EF904D181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8570" y="1979180"/>
            <a:ext cx="931066" cy="931066"/>
          </a:xfrm>
          <a:prstGeom prst="rect">
            <a:avLst/>
          </a:prstGeom>
          <a:effectLst>
            <a:outerShdw blurRad="444500" algn="ctr" rotWithShape="0">
              <a:srgbClr val="000000">
                <a:alpha val="30000"/>
              </a:srgb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2F9A1A1-B941-AEAB-9351-591F1C70CA5B}"/>
              </a:ext>
            </a:extLst>
          </p:cNvPr>
          <p:cNvGrpSpPr/>
          <p:nvPr/>
        </p:nvGrpSpPr>
        <p:grpSpPr>
          <a:xfrm>
            <a:off x="1797392" y="2037531"/>
            <a:ext cx="1019575" cy="1012638"/>
            <a:chOff x="1693332" y="2269067"/>
            <a:chExt cx="829734" cy="824089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9962FC67-7A50-6F7B-FADE-21E74E8DCA23}"/>
                </a:ext>
              </a:extLst>
            </p:cNvPr>
            <p:cNvSpPr/>
            <p:nvPr/>
          </p:nvSpPr>
          <p:spPr>
            <a:xfrm rot="18957315">
              <a:off x="1698977" y="2269067"/>
              <a:ext cx="824089" cy="824089"/>
            </a:xfrm>
            <a:prstGeom prst="arc">
              <a:avLst/>
            </a:prstGeom>
            <a:ln w="381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0B83A9D-F35E-7B91-E51D-6C98BB0D95CA}"/>
                </a:ext>
              </a:extLst>
            </p:cNvPr>
            <p:cNvSpPr/>
            <p:nvPr/>
          </p:nvSpPr>
          <p:spPr>
            <a:xfrm rot="8163147">
              <a:off x="1693332" y="2269067"/>
              <a:ext cx="824089" cy="824089"/>
            </a:xfrm>
            <a:prstGeom prst="arc">
              <a:avLst/>
            </a:prstGeom>
            <a:ln w="381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37" name="Graphic 1036">
            <a:extLst>
              <a:ext uri="{FF2B5EF4-FFF2-40B4-BE49-F238E27FC236}">
                <a16:creationId xmlns:a16="http://schemas.microsoft.com/office/drawing/2014/main" id="{335CFE8C-BAAB-CBFB-00DD-0963B708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6302">
            <a:off x="10011802" y="2116805"/>
            <a:ext cx="879304" cy="823652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pic>
        <p:nvPicPr>
          <p:cNvPr id="1039" name="Graphic 1038">
            <a:extLst>
              <a:ext uri="{FF2B5EF4-FFF2-40B4-BE49-F238E27FC236}">
                <a16:creationId xmlns:a16="http://schemas.microsoft.com/office/drawing/2014/main" id="{A9E7E916-9AFD-6DEC-4753-DE65A259A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065634" y="1845661"/>
            <a:ext cx="1028700" cy="132080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pic>
        <p:nvPicPr>
          <p:cNvPr id="1041" name="Graphic 1040">
            <a:extLst>
              <a:ext uri="{FF2B5EF4-FFF2-40B4-BE49-F238E27FC236}">
                <a16:creationId xmlns:a16="http://schemas.microsoft.com/office/drawing/2014/main" id="{22BA2449-5EB1-D507-DD58-1B01380573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9046823" y="1907173"/>
            <a:ext cx="1066800" cy="106680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91F4E6BF-7A71-3075-EAE3-4FBA84A548C5}"/>
              </a:ext>
            </a:extLst>
          </p:cNvPr>
          <p:cNvCxnSpPr>
            <a:cxnSpLocks/>
          </p:cNvCxnSpPr>
          <p:nvPr/>
        </p:nvCxnSpPr>
        <p:spPr>
          <a:xfrm>
            <a:off x="9931368" y="2475148"/>
            <a:ext cx="25945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Arrow Connector 1053">
            <a:extLst>
              <a:ext uri="{FF2B5EF4-FFF2-40B4-BE49-F238E27FC236}">
                <a16:creationId xmlns:a16="http://schemas.microsoft.com/office/drawing/2014/main" id="{01624BBB-EE58-EC22-40DC-FC0EC140188C}"/>
              </a:ext>
            </a:extLst>
          </p:cNvPr>
          <p:cNvCxnSpPr>
            <a:cxnSpLocks/>
          </p:cNvCxnSpPr>
          <p:nvPr/>
        </p:nvCxnSpPr>
        <p:spPr>
          <a:xfrm>
            <a:off x="8923325" y="2476984"/>
            <a:ext cx="25945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7F7365-A7E5-61BA-7011-9869DB84C2F4}"/>
              </a:ext>
            </a:extLst>
          </p:cNvPr>
          <p:cNvSpPr txBox="1"/>
          <p:nvPr/>
        </p:nvSpPr>
        <p:spPr>
          <a:xfrm>
            <a:off x="1532238" y="5169084"/>
            <a:ext cx="899138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increasing evidence that unlocking the normally restricted capability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plasticity is a critical component of cancer pathogenesis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1A6DF3-A878-0E3B-A543-C68A40B415D4}"/>
              </a:ext>
            </a:extLst>
          </p:cNvPr>
          <p:cNvSpPr txBox="1"/>
          <p:nvPr/>
        </p:nvSpPr>
        <p:spPr>
          <a:xfrm>
            <a:off x="2160956" y="4912745"/>
            <a:ext cx="126143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600" b="1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224B8-C5AE-3B88-D3AA-7F2235A06325}"/>
              </a:ext>
            </a:extLst>
          </p:cNvPr>
          <p:cNvSpPr txBox="1"/>
          <p:nvPr/>
        </p:nvSpPr>
        <p:spPr>
          <a:xfrm>
            <a:off x="1339690" y="3767022"/>
            <a:ext cx="259160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Proliferation and </a:t>
            </a:r>
            <a:b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   cellular dormancy</a:t>
            </a:r>
            <a:r>
              <a:rPr lang="en-US" sz="17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1,5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29D04F-D05A-6198-9D96-C2AEAD8E6065}"/>
              </a:ext>
            </a:extLst>
          </p:cNvPr>
          <p:cNvSpPr txBox="1"/>
          <p:nvPr/>
        </p:nvSpPr>
        <p:spPr>
          <a:xfrm>
            <a:off x="8424821" y="3767022"/>
            <a:ext cx="235489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60"/>
              </a:lnSpc>
              <a:defRPr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Cell plasticity and</a:t>
            </a:r>
            <a:br>
              <a:rPr lang="en-US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reprogramming</a:t>
            </a:r>
            <a:r>
              <a:rPr lang="en-US" sz="17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FD7BACB6-6DEB-80CC-0BC5-546AA7CC227A}"/>
              </a:ext>
            </a:extLst>
          </p:cNvPr>
          <p:cNvSpPr/>
          <p:nvPr/>
        </p:nvSpPr>
        <p:spPr>
          <a:xfrm rot="10800000">
            <a:off x="4590005" y="3528571"/>
            <a:ext cx="3000139" cy="1251811"/>
          </a:xfrm>
          <a:prstGeom prst="round2SameRect">
            <a:avLst>
              <a:gd name="adj1" fmla="val 10912"/>
              <a:gd name="adj2" fmla="val 0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F2F387-6EC7-BE1D-449A-E6D6E0F7995F}"/>
              </a:ext>
            </a:extLst>
          </p:cNvPr>
          <p:cNvSpPr txBox="1"/>
          <p:nvPr/>
        </p:nvSpPr>
        <p:spPr>
          <a:xfrm>
            <a:off x="4910121" y="3767022"/>
            <a:ext cx="237994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60"/>
              </a:lnSpc>
              <a:defRPr/>
            </a:pPr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Invasion and         </a:t>
            </a:r>
          </a:p>
          <a:p>
            <a:pPr lvl="0" algn="ctr">
              <a:lnSpc>
                <a:spcPts val="1860"/>
              </a:lnSpc>
              <a:defRPr/>
            </a:pPr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   metastasis</a:t>
            </a:r>
            <a:r>
              <a:rPr lang="en-US" sz="17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1–3</a:t>
            </a:r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49AE9268-8ABE-780E-3936-7FB4748D0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012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14ECCA-A751-291B-7E01-F41BCD115997}"/>
              </a:ext>
            </a:extLst>
          </p:cNvPr>
          <p:cNvSpPr/>
          <p:nvPr/>
        </p:nvSpPr>
        <p:spPr>
          <a:xfrm>
            <a:off x="9024960" y="2044700"/>
            <a:ext cx="2701996" cy="2735426"/>
          </a:xfrm>
          <a:prstGeom prst="roundRect">
            <a:avLst>
              <a:gd name="adj" fmla="val 43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FA86F2-CAB7-063F-314E-EEE499303CC8}"/>
              </a:ext>
            </a:extLst>
          </p:cNvPr>
          <p:cNvSpPr/>
          <p:nvPr/>
        </p:nvSpPr>
        <p:spPr>
          <a:xfrm>
            <a:off x="5506164" y="2044700"/>
            <a:ext cx="2930605" cy="2735426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C710B4E-DCCC-E685-CEA3-7981DBB4D142}"/>
              </a:ext>
            </a:extLst>
          </p:cNvPr>
          <p:cNvSpPr/>
          <p:nvPr/>
        </p:nvSpPr>
        <p:spPr>
          <a:xfrm>
            <a:off x="2957728" y="2044700"/>
            <a:ext cx="1953210" cy="2735426"/>
          </a:xfrm>
          <a:prstGeom prst="roundRect">
            <a:avLst>
              <a:gd name="adj" fmla="val 7441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730F48-ED68-7D8B-6B19-DB55C861E7D0}"/>
              </a:ext>
            </a:extLst>
          </p:cNvPr>
          <p:cNvSpPr/>
          <p:nvPr/>
        </p:nvSpPr>
        <p:spPr>
          <a:xfrm>
            <a:off x="455020" y="2044700"/>
            <a:ext cx="1938062" cy="2735426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FFDC4-7BD1-6802-9256-1D9FEBC7F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E57A-4711-8CF6-3F45-6BDCBD05771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1. Hanahan D. </a:t>
            </a:r>
            <a:r>
              <a:rPr lang="en-US" i="1" dirty="0"/>
              <a:t>Cancer Discov</a:t>
            </a:r>
            <a:r>
              <a:rPr lang="en-US" dirty="0"/>
              <a:t>. 2022;12(1):31-46; 2. Li J et al. </a:t>
            </a:r>
            <a:r>
              <a:rPr lang="en-US" i="1" dirty="0"/>
              <a:t>Genes Dev</a:t>
            </a:r>
            <a:r>
              <a:rPr lang="en-US" dirty="0"/>
              <a:t>. 2021;35(11-12):787-820; 3. Xu Q et al. </a:t>
            </a:r>
            <a:r>
              <a:rPr lang="en-US" i="1" dirty="0"/>
              <a:t>Oncotarget. </a:t>
            </a:r>
            <a:r>
              <a:rPr lang="en-US" dirty="0"/>
              <a:t>2017;8(6):9557-9571; 4. Major AG et al. </a:t>
            </a:r>
            <a:r>
              <a:rPr lang="en-US" i="1" dirty="0"/>
              <a:t>Stem Cells Int</a:t>
            </a:r>
            <a:r>
              <a:rPr lang="en-US" dirty="0"/>
              <a:t>. 2013;2013:319489; </a:t>
            </a:r>
            <a:br>
              <a:rPr lang="en-US" dirty="0"/>
            </a:br>
            <a:r>
              <a:rPr lang="en-US" dirty="0"/>
              <a:t>5. Shimokawa M et al. </a:t>
            </a:r>
            <a:r>
              <a:rPr lang="en-US" i="1" dirty="0"/>
              <a:t>Nature</a:t>
            </a:r>
            <a:r>
              <a:rPr lang="en-US" dirty="0"/>
              <a:t>. 2017;545(7653):187-192; 6. Cortina C et al</a:t>
            </a:r>
            <a:r>
              <a:rPr lang="en-US" i="1" dirty="0"/>
              <a:t>. EMBO Mol Med</a:t>
            </a:r>
            <a:r>
              <a:rPr lang="en-US" dirty="0"/>
              <a:t>. 2017;9(7):869-879.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3B0A88-D30F-7A9C-B789-B8EC2F65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Plasticity and Cellular Reprogramming Give Cancer</a:t>
            </a:r>
            <a:br>
              <a:rPr lang="en-US" dirty="0"/>
            </a:br>
            <a:r>
              <a:rPr lang="en-US" dirty="0"/>
              <a:t>Enhanced Capabilities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309C4D-1DD4-C660-6246-89C6EAEA0D5A}"/>
              </a:ext>
            </a:extLst>
          </p:cNvPr>
          <p:cNvSpPr/>
          <p:nvPr/>
        </p:nvSpPr>
        <p:spPr>
          <a:xfrm>
            <a:off x="463138" y="5030707"/>
            <a:ext cx="11265724" cy="791851"/>
          </a:xfrm>
          <a:prstGeom prst="roundRect">
            <a:avLst/>
          </a:prstGeom>
          <a:solidFill>
            <a:schemeClr val="accent6"/>
          </a:solidFill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4DDFC-6397-DC52-0035-DB5A09E9F7B4}"/>
              </a:ext>
            </a:extLst>
          </p:cNvPr>
          <p:cNvSpPr txBox="1"/>
          <p:nvPr/>
        </p:nvSpPr>
        <p:spPr>
          <a:xfrm>
            <a:off x="1705232" y="5158029"/>
            <a:ext cx="877883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cells with plasticity can self-renew and transition into other cell types,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tumor growth, treatment resistance, and metastasis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3–6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552EC-33D5-10BE-C3C4-6C7401A857BC}"/>
              </a:ext>
            </a:extLst>
          </p:cNvPr>
          <p:cNvSpPr txBox="1"/>
          <p:nvPr/>
        </p:nvSpPr>
        <p:spPr>
          <a:xfrm>
            <a:off x="488875" y="1160479"/>
            <a:ext cx="11277599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Cancer cells originating from a normal, fully differentiated cell can obtain plasticity, 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stem-cell–like capabilities that allow cancer cells to change behavior and phenotype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014697FC-B036-DAE8-B01B-DAD514704831}"/>
              </a:ext>
            </a:extLst>
          </p:cNvPr>
          <p:cNvSpPr/>
          <p:nvPr/>
        </p:nvSpPr>
        <p:spPr>
          <a:xfrm>
            <a:off x="456927" y="2025314"/>
            <a:ext cx="1941834" cy="584701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00DB4-C3BA-BAF4-321B-0461A44FDF78}"/>
              </a:ext>
            </a:extLst>
          </p:cNvPr>
          <p:cNvSpPr txBox="1"/>
          <p:nvPr/>
        </p:nvSpPr>
        <p:spPr>
          <a:xfrm>
            <a:off x="456926" y="2185245"/>
            <a:ext cx="194183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 cell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A0C9F2-0A57-726F-DA0F-B766F5B05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220" y="3267906"/>
            <a:ext cx="767474" cy="759396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2770D-AFAF-BB1C-1688-B6B9A024F6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425" y="3276210"/>
            <a:ext cx="764479" cy="756434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4A1F31-1E31-0F51-E900-D997E0CC00B2}"/>
              </a:ext>
            </a:extLst>
          </p:cNvPr>
          <p:cNvGrpSpPr/>
          <p:nvPr/>
        </p:nvGrpSpPr>
        <p:grpSpPr>
          <a:xfrm>
            <a:off x="5940964" y="2898127"/>
            <a:ext cx="2111722" cy="1617084"/>
            <a:chOff x="5206751" y="2798571"/>
            <a:chExt cx="2247826" cy="17213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9E8A4EA-0763-3B24-CA69-4C8CA8E17067}"/>
                </a:ext>
              </a:extLst>
            </p:cNvPr>
            <p:cNvGrpSpPr/>
            <p:nvPr/>
          </p:nvGrpSpPr>
          <p:grpSpPr>
            <a:xfrm>
              <a:off x="5652500" y="4219062"/>
              <a:ext cx="1330514" cy="0"/>
              <a:chOff x="5408545" y="3644900"/>
              <a:chExt cx="1330514" cy="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1087174-6CF6-AECE-59A0-3D021D6BB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4409" y="3644900"/>
                <a:ext cx="374650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C34AF42-1DC0-7BA8-D917-1B54F91B6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8545" y="3644900"/>
                <a:ext cx="374650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4413EC0-C54A-BE14-FE45-C6A2BAB5B44A}"/>
                </a:ext>
              </a:extLst>
            </p:cNvPr>
            <p:cNvCxnSpPr>
              <a:cxnSpLocks/>
            </p:cNvCxnSpPr>
            <p:nvPr/>
          </p:nvCxnSpPr>
          <p:spPr>
            <a:xfrm>
              <a:off x="6301855" y="3558662"/>
              <a:ext cx="0" cy="374650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9FF54EF-8996-5002-316C-801D17C8C5CE}"/>
                </a:ext>
              </a:extLst>
            </p:cNvPr>
            <p:cNvGrpSpPr/>
            <p:nvPr/>
          </p:nvGrpSpPr>
          <p:grpSpPr>
            <a:xfrm>
              <a:off x="5427792" y="3330735"/>
              <a:ext cx="1748127" cy="954378"/>
              <a:chOff x="5217536" y="2756573"/>
              <a:chExt cx="1748127" cy="954378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6C638C48-5E2C-ED43-07BE-620AE19A8265}"/>
                  </a:ext>
                </a:extLst>
              </p:cNvPr>
              <p:cNvSpPr/>
              <p:nvPr/>
            </p:nvSpPr>
            <p:spPr>
              <a:xfrm rot="16200000">
                <a:off x="5217536" y="2756574"/>
                <a:ext cx="954377" cy="954377"/>
              </a:xfrm>
              <a:prstGeom prst="arc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E4C2773F-D337-E824-434B-B492191B888F}"/>
                  </a:ext>
                </a:extLst>
              </p:cNvPr>
              <p:cNvSpPr/>
              <p:nvPr/>
            </p:nvSpPr>
            <p:spPr>
              <a:xfrm rot="5400000" flipH="1">
                <a:off x="6011286" y="2756573"/>
                <a:ext cx="954377" cy="954377"/>
              </a:xfrm>
              <a:prstGeom prst="arc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CFDB40-6778-8A3A-DAE1-729814CD6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8429" y="2798571"/>
              <a:ext cx="723753" cy="716132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A16846-742E-E5B4-66C0-CC684DF27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6" b="1756"/>
            <a:stretch/>
          </p:blipFill>
          <p:spPr>
            <a:xfrm>
              <a:off x="6898287" y="3969228"/>
              <a:ext cx="556290" cy="502780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B643F0-03A5-C0C3-FFCD-E6C26649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" r="118"/>
            <a:stretch/>
          </p:blipFill>
          <p:spPr>
            <a:xfrm>
              <a:off x="6105217" y="4031627"/>
              <a:ext cx="447576" cy="448631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072AA4-F3AF-E851-DA66-51C3C44F5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5206751" y="3918243"/>
              <a:ext cx="382974" cy="601637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E61921-8764-55ED-88C6-23A0885DC2C1}"/>
              </a:ext>
            </a:extLst>
          </p:cNvPr>
          <p:cNvGrpSpPr/>
          <p:nvPr/>
        </p:nvGrpSpPr>
        <p:grpSpPr>
          <a:xfrm>
            <a:off x="9495827" y="2861668"/>
            <a:ext cx="1828187" cy="1628195"/>
            <a:chOff x="9387086" y="2999502"/>
            <a:chExt cx="1828187" cy="16281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ED4AFE-7B93-559D-92EA-78146A508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r="555"/>
            <a:stretch/>
          </p:blipFill>
          <p:spPr>
            <a:xfrm rot="15300000">
              <a:off x="9513908" y="3477983"/>
              <a:ext cx="438128" cy="69177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C129E67-EAFC-D104-9A41-82B77087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" r="483"/>
            <a:stretch/>
          </p:blipFill>
          <p:spPr>
            <a:xfrm rot="13500000">
              <a:off x="9723000" y="3943359"/>
              <a:ext cx="468516" cy="73868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E7B2BF-E7E9-252A-D933-49CE2810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b="832"/>
            <a:stretch/>
          </p:blipFill>
          <p:spPr>
            <a:xfrm>
              <a:off x="9882281" y="3241812"/>
              <a:ext cx="433038" cy="42583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D280669-3ADD-14D5-7F80-BC296FF5D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" b="452"/>
            <a:stretch/>
          </p:blipFill>
          <p:spPr>
            <a:xfrm>
              <a:off x="10555215" y="3346507"/>
              <a:ext cx="498396" cy="46263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BB96C1C-D3CE-0F2A-95FE-A15E515B3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" r="71"/>
            <a:stretch/>
          </p:blipFill>
          <p:spPr>
            <a:xfrm rot="18997279">
              <a:off x="9559121" y="3794277"/>
              <a:ext cx="433038" cy="43365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24D4EED-6AD6-25F5-2CD9-49649ECF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" b="802"/>
            <a:stretch/>
          </p:blipFill>
          <p:spPr>
            <a:xfrm rot="18997279">
              <a:off x="10037628" y="2999502"/>
              <a:ext cx="501940" cy="46263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2F0A024-FF84-281A-13E2-C55D8C19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" r="694"/>
            <a:stretch/>
          </p:blipFill>
          <p:spPr>
            <a:xfrm rot="19800000">
              <a:off x="9993327" y="3035921"/>
              <a:ext cx="429624" cy="68025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743AC7D-4A8B-E399-DB67-68DAD4257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" r="1229"/>
            <a:stretch/>
          </p:blipFill>
          <p:spPr>
            <a:xfrm rot="9715070">
              <a:off x="10348860" y="3236693"/>
              <a:ext cx="433038" cy="44395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E73956A-C572-15EC-9A51-AC16FFDE1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9715070">
              <a:off x="9670035" y="4047237"/>
              <a:ext cx="497626" cy="466137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DB37857-3CB2-9CC5-0DF7-8D000F63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" r="462"/>
            <a:stretch/>
          </p:blipFill>
          <p:spPr>
            <a:xfrm rot="6300000">
              <a:off x="10188534" y="4077530"/>
              <a:ext cx="427156" cy="67317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4FB4AC-661F-513F-8BE4-BD845EC3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b="832"/>
            <a:stretch/>
          </p:blipFill>
          <p:spPr>
            <a:xfrm rot="16463304">
              <a:off x="10142533" y="3516135"/>
              <a:ext cx="433038" cy="42583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FAA1C2-26E4-8044-11C3-6B709ADBF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812582">
              <a:off x="9564986" y="3245921"/>
              <a:ext cx="512464" cy="480027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B6C8DC-4E63-D442-E649-30C00F35D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b="832"/>
            <a:stretch/>
          </p:blipFill>
          <p:spPr>
            <a:xfrm rot="4556661">
              <a:off x="10287901" y="3886903"/>
              <a:ext cx="433034" cy="42582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04032EA-119D-77EC-C550-81B642FC6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556661">
              <a:off x="10484625" y="3973262"/>
              <a:ext cx="502992" cy="47115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9125946-0B1A-D542-C1B4-1AF192F3E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" r="886"/>
            <a:stretch/>
          </p:blipFill>
          <p:spPr>
            <a:xfrm rot="4500000">
              <a:off x="10608646" y="3445748"/>
              <a:ext cx="468516" cy="74473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81A233B-9F31-867A-4A55-6C7974C1E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31415" y="3535997"/>
              <a:ext cx="660130" cy="653184"/>
            </a:xfrm>
            <a:prstGeom prst="rect">
              <a:avLst/>
            </a:prstGeom>
            <a:effectLst>
              <a:glow rad="127000">
                <a:srgbClr val="00B0F0">
                  <a:alpha val="62000"/>
                </a:srgbClr>
              </a:glow>
            </a:effectLst>
          </p:spPr>
        </p:pic>
      </p:grpSp>
      <p:sp>
        <p:nvSpPr>
          <p:cNvPr id="51" name="Round Same Side Corner Rectangle 50">
            <a:extLst>
              <a:ext uri="{FF2B5EF4-FFF2-40B4-BE49-F238E27FC236}">
                <a16:creationId xmlns:a16="http://schemas.microsoft.com/office/drawing/2014/main" id="{59741AF8-FD84-DFA8-83B7-FB7FDB3BDDA2}"/>
              </a:ext>
            </a:extLst>
          </p:cNvPr>
          <p:cNvSpPr/>
          <p:nvPr/>
        </p:nvSpPr>
        <p:spPr>
          <a:xfrm>
            <a:off x="2957655" y="2025314"/>
            <a:ext cx="1953294" cy="584701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2FDA8D37-1A80-CE2D-A9CC-85308E73410E}"/>
              </a:ext>
            </a:extLst>
          </p:cNvPr>
          <p:cNvSpPr/>
          <p:nvPr/>
        </p:nvSpPr>
        <p:spPr>
          <a:xfrm>
            <a:off x="5504279" y="2025314"/>
            <a:ext cx="2934396" cy="584701"/>
          </a:xfrm>
          <a:prstGeom prst="round2SameRect">
            <a:avLst/>
          </a:prstGeom>
          <a:solidFill>
            <a:schemeClr val="accent2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44F4258E-4B00-5B14-5C71-B135F2BFEF53}"/>
              </a:ext>
            </a:extLst>
          </p:cNvPr>
          <p:cNvSpPr/>
          <p:nvPr/>
        </p:nvSpPr>
        <p:spPr>
          <a:xfrm>
            <a:off x="9021636" y="2025314"/>
            <a:ext cx="2705320" cy="584701"/>
          </a:xfrm>
          <a:prstGeom prst="round2SameRect">
            <a:avLst/>
          </a:prstGeom>
          <a:solidFill>
            <a:schemeClr val="accent3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A183F-67FF-DBFD-B10C-149B5E15C51E}"/>
              </a:ext>
            </a:extLst>
          </p:cNvPr>
          <p:cNvSpPr txBox="1"/>
          <p:nvPr/>
        </p:nvSpPr>
        <p:spPr>
          <a:xfrm>
            <a:off x="2962850" y="2185245"/>
            <a:ext cx="194290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cell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D1F82-1A23-F00F-2D78-D4B5A67F88F0}"/>
              </a:ext>
            </a:extLst>
          </p:cNvPr>
          <p:cNvSpPr txBox="1"/>
          <p:nvPr/>
        </p:nvSpPr>
        <p:spPr>
          <a:xfrm>
            <a:off x="9021636" y="2102146"/>
            <a:ext cx="270532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Tumor expansion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(heterogeneous cell mass)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71420-545E-6308-8516-5801649521C3}"/>
              </a:ext>
            </a:extLst>
          </p:cNvPr>
          <p:cNvSpPr txBox="1"/>
          <p:nvPr/>
        </p:nvSpPr>
        <p:spPr>
          <a:xfrm>
            <a:off x="5504280" y="2102146"/>
            <a:ext cx="29343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 cell with plasticity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(stem-cell–like capabilities)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E07DADA1-B8D9-DE09-0DE4-CF4CD8140F5D}"/>
              </a:ext>
            </a:extLst>
          </p:cNvPr>
          <p:cNvSpPr/>
          <p:nvPr/>
        </p:nvSpPr>
        <p:spPr>
          <a:xfrm>
            <a:off x="2578644" y="3357951"/>
            <a:ext cx="193183" cy="663262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90F6409A-26A1-7E0A-FB7D-F40EB569FD22}"/>
              </a:ext>
            </a:extLst>
          </p:cNvPr>
          <p:cNvSpPr/>
          <p:nvPr/>
        </p:nvSpPr>
        <p:spPr>
          <a:xfrm>
            <a:off x="5114467" y="3357951"/>
            <a:ext cx="193183" cy="663262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34D1FCE-1038-80E1-3C81-B5E162435B36}"/>
              </a:ext>
            </a:extLst>
          </p:cNvPr>
          <p:cNvSpPr/>
          <p:nvPr/>
        </p:nvSpPr>
        <p:spPr>
          <a:xfrm>
            <a:off x="8636485" y="3315417"/>
            <a:ext cx="193183" cy="663262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9" name="Tijdelijke aanduiding voor voettekst 4">
            <a:extLst>
              <a:ext uri="{FF2B5EF4-FFF2-40B4-BE49-F238E27FC236}">
                <a16:creationId xmlns:a16="http://schemas.microsoft.com/office/drawing/2014/main" id="{EE335E57-0F67-26A2-216D-FD063708F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444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3E4E67F-1181-288B-B8CF-23EA1FF250A3}"/>
              </a:ext>
            </a:extLst>
          </p:cNvPr>
          <p:cNvSpPr/>
          <p:nvPr/>
        </p:nvSpPr>
        <p:spPr>
          <a:xfrm>
            <a:off x="6893539" y="1528329"/>
            <a:ext cx="4616894" cy="338109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47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0D7CE-58E0-4880-7D77-1FBDA174A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882EFB-7B2B-5FCE-6C39-A7FB6610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449306" cy="789190"/>
          </a:xfrm>
        </p:spPr>
        <p:txBody>
          <a:bodyPr/>
          <a:lstStyle/>
          <a:p>
            <a:r>
              <a:rPr lang="en-US" dirty="0"/>
              <a:t>An Example of Cancer Cell Plasticity Is Treatment Resistance to EGFR-targeted Therapy</a:t>
            </a:r>
            <a:r>
              <a:rPr lang="en-US" baseline="30000" dirty="0"/>
              <a:t>1,2</a:t>
            </a:r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A5DA4556-30D5-0CB7-7EAE-022473EF984D}"/>
              </a:ext>
            </a:extLst>
          </p:cNvPr>
          <p:cNvSpPr/>
          <p:nvPr/>
        </p:nvSpPr>
        <p:spPr>
          <a:xfrm rot="10800000">
            <a:off x="6991251" y="3080695"/>
            <a:ext cx="152856" cy="955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19265-BA81-A21E-4943-8E358312EBE8}"/>
              </a:ext>
            </a:extLst>
          </p:cNvPr>
          <p:cNvSpPr txBox="1"/>
          <p:nvPr/>
        </p:nvSpPr>
        <p:spPr>
          <a:xfrm>
            <a:off x="8893808" y="4963074"/>
            <a:ext cx="54098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02CEE-6CD3-8C87-A70D-1959DCA52736}"/>
              </a:ext>
            </a:extLst>
          </p:cNvPr>
          <p:cNvSpPr txBox="1"/>
          <p:nvPr/>
        </p:nvSpPr>
        <p:spPr>
          <a:xfrm>
            <a:off x="6905784" y="2781701"/>
            <a:ext cx="2339964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EGFR-targeted therapy</a:t>
            </a:r>
          </a:p>
        </p:txBody>
      </p:sp>
      <p:sp>
        <p:nvSpPr>
          <p:cNvPr id="18" name="Isosceles Triangle 14">
            <a:extLst>
              <a:ext uri="{FF2B5EF4-FFF2-40B4-BE49-F238E27FC236}">
                <a16:creationId xmlns:a16="http://schemas.microsoft.com/office/drawing/2014/main" id="{A060588E-9A62-DFA9-6786-FF9E004CAE96}"/>
              </a:ext>
            </a:extLst>
          </p:cNvPr>
          <p:cNvSpPr/>
          <p:nvPr/>
        </p:nvSpPr>
        <p:spPr>
          <a:xfrm>
            <a:off x="9011444" y="4466573"/>
            <a:ext cx="152856" cy="955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0D06E-2D73-F6F5-8225-27377FF9CC1C}"/>
              </a:ext>
            </a:extLst>
          </p:cNvPr>
          <p:cNvSpPr txBox="1"/>
          <p:nvPr/>
        </p:nvSpPr>
        <p:spPr>
          <a:xfrm>
            <a:off x="7953708" y="4540380"/>
            <a:ext cx="226832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Treatment resistance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1BD07-55BC-B1A5-20D9-93ADF58D6239}"/>
              </a:ext>
            </a:extLst>
          </p:cNvPr>
          <p:cNvSpPr txBox="1"/>
          <p:nvPr/>
        </p:nvSpPr>
        <p:spPr>
          <a:xfrm>
            <a:off x="10758243" y="3229069"/>
            <a:ext cx="728084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CA4A2-1494-FE7E-7FF8-47759F993199}"/>
              </a:ext>
            </a:extLst>
          </p:cNvPr>
          <p:cNvGrpSpPr/>
          <p:nvPr/>
        </p:nvGrpSpPr>
        <p:grpSpPr>
          <a:xfrm rot="10800000">
            <a:off x="6437743" y="1733437"/>
            <a:ext cx="321622" cy="3051094"/>
            <a:chOff x="6247246" y="2062423"/>
            <a:chExt cx="321622" cy="33565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AA06DA-CEDB-5627-2F89-7370F1503A74}"/>
                </a:ext>
              </a:extLst>
            </p:cNvPr>
            <p:cNvSpPr txBox="1"/>
            <p:nvPr/>
          </p:nvSpPr>
          <p:spPr>
            <a:xfrm rot="16200000">
              <a:off x="5634296" y="4484412"/>
              <a:ext cx="1547522" cy="32162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</p:spPr>
          <p:txBody>
            <a:bodyPr wrap="square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Progression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AC95FD-1A33-BB1A-9419-8BEE2757A1FC}"/>
                </a:ext>
              </a:extLst>
            </p:cNvPr>
            <p:cNvSpPr txBox="1"/>
            <p:nvPr/>
          </p:nvSpPr>
          <p:spPr>
            <a:xfrm rot="16200000">
              <a:off x="5634295" y="2675374"/>
              <a:ext cx="1547523" cy="32162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chemeClr val="bg2">
                    <a:lumMod val="20000"/>
                    <a:lumOff val="8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0"/>
            </a:gradFill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118F6C-B521-1EE1-A12E-FB36DF03055F}"/>
              </a:ext>
            </a:extLst>
          </p:cNvPr>
          <p:cNvCxnSpPr>
            <a:cxnSpLocks/>
          </p:cNvCxnSpPr>
          <p:nvPr/>
        </p:nvCxnSpPr>
        <p:spPr>
          <a:xfrm>
            <a:off x="6893539" y="3358819"/>
            <a:ext cx="3864704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6D45A960-A131-B69A-5112-C21F0932FF98}"/>
              </a:ext>
            </a:extLst>
          </p:cNvPr>
          <p:cNvSpPr/>
          <p:nvPr/>
        </p:nvSpPr>
        <p:spPr>
          <a:xfrm>
            <a:off x="6893539" y="2821439"/>
            <a:ext cx="3840598" cy="1547960"/>
          </a:xfrm>
          <a:custGeom>
            <a:avLst/>
            <a:gdLst>
              <a:gd name="connsiteX0" fmla="*/ 0 w 3753134"/>
              <a:gd name="connsiteY0" fmla="*/ 995622 h 2304724"/>
              <a:gd name="connsiteX1" fmla="*/ 1023582 w 3753134"/>
              <a:gd name="connsiteY1" fmla="*/ 1227634 h 2304724"/>
              <a:gd name="connsiteX2" fmla="*/ 1323833 w 3753134"/>
              <a:gd name="connsiteY2" fmla="*/ 2060148 h 2304724"/>
              <a:gd name="connsiteX3" fmla="*/ 1951630 w 3753134"/>
              <a:gd name="connsiteY3" fmla="*/ 2142034 h 2304724"/>
              <a:gd name="connsiteX4" fmla="*/ 2565779 w 3753134"/>
              <a:gd name="connsiteY4" fmla="*/ 40279 h 2304724"/>
              <a:gd name="connsiteX5" fmla="*/ 3384645 w 3753134"/>
              <a:gd name="connsiteY5" fmla="*/ 818202 h 2304724"/>
              <a:gd name="connsiteX6" fmla="*/ 3753134 w 3753134"/>
              <a:gd name="connsiteY6" fmla="*/ 1555181 h 2304724"/>
              <a:gd name="connsiteX0" fmla="*/ 0 w 3753134"/>
              <a:gd name="connsiteY0" fmla="*/ 995622 h 2301998"/>
              <a:gd name="connsiteX1" fmla="*/ 928048 w 3753134"/>
              <a:gd name="connsiteY1" fmla="*/ 1295873 h 2301998"/>
              <a:gd name="connsiteX2" fmla="*/ 1323833 w 3753134"/>
              <a:gd name="connsiteY2" fmla="*/ 2060148 h 2301998"/>
              <a:gd name="connsiteX3" fmla="*/ 1951630 w 3753134"/>
              <a:gd name="connsiteY3" fmla="*/ 2142034 h 2301998"/>
              <a:gd name="connsiteX4" fmla="*/ 2565779 w 3753134"/>
              <a:gd name="connsiteY4" fmla="*/ 40279 h 2301998"/>
              <a:gd name="connsiteX5" fmla="*/ 3384645 w 3753134"/>
              <a:gd name="connsiteY5" fmla="*/ 818202 h 2301998"/>
              <a:gd name="connsiteX6" fmla="*/ 3753134 w 3753134"/>
              <a:gd name="connsiteY6" fmla="*/ 1555181 h 2301998"/>
              <a:gd name="connsiteX0" fmla="*/ 0 w 3753134"/>
              <a:gd name="connsiteY0" fmla="*/ 995622 h 2312099"/>
              <a:gd name="connsiteX1" fmla="*/ 928048 w 3753134"/>
              <a:gd name="connsiteY1" fmla="*/ 1295873 h 2312099"/>
              <a:gd name="connsiteX2" fmla="*/ 1323833 w 3753134"/>
              <a:gd name="connsiteY2" fmla="*/ 2060148 h 2312099"/>
              <a:gd name="connsiteX3" fmla="*/ 1951630 w 3753134"/>
              <a:gd name="connsiteY3" fmla="*/ 2142034 h 2312099"/>
              <a:gd name="connsiteX4" fmla="*/ 2565779 w 3753134"/>
              <a:gd name="connsiteY4" fmla="*/ 40279 h 2312099"/>
              <a:gd name="connsiteX5" fmla="*/ 3384645 w 3753134"/>
              <a:gd name="connsiteY5" fmla="*/ 818202 h 2312099"/>
              <a:gd name="connsiteX6" fmla="*/ 3753134 w 3753134"/>
              <a:gd name="connsiteY6" fmla="*/ 1555181 h 2312099"/>
              <a:gd name="connsiteX0" fmla="*/ 0 w 3753134"/>
              <a:gd name="connsiteY0" fmla="*/ 1010079 h 2326556"/>
              <a:gd name="connsiteX1" fmla="*/ 928048 w 3753134"/>
              <a:gd name="connsiteY1" fmla="*/ 1310330 h 2326556"/>
              <a:gd name="connsiteX2" fmla="*/ 1323833 w 3753134"/>
              <a:gd name="connsiteY2" fmla="*/ 2074605 h 2326556"/>
              <a:gd name="connsiteX3" fmla="*/ 1951630 w 3753134"/>
              <a:gd name="connsiteY3" fmla="*/ 2156491 h 2326556"/>
              <a:gd name="connsiteX4" fmla="*/ 2565779 w 3753134"/>
              <a:gd name="connsiteY4" fmla="*/ 54736 h 2326556"/>
              <a:gd name="connsiteX5" fmla="*/ 3398292 w 3753134"/>
              <a:gd name="connsiteY5" fmla="*/ 696181 h 2326556"/>
              <a:gd name="connsiteX6" fmla="*/ 3753134 w 3753134"/>
              <a:gd name="connsiteY6" fmla="*/ 1569638 h 2326556"/>
              <a:gd name="connsiteX0" fmla="*/ 0 w 3875964"/>
              <a:gd name="connsiteY0" fmla="*/ 1010079 h 2326556"/>
              <a:gd name="connsiteX1" fmla="*/ 928048 w 3875964"/>
              <a:gd name="connsiteY1" fmla="*/ 1310330 h 2326556"/>
              <a:gd name="connsiteX2" fmla="*/ 1323833 w 3875964"/>
              <a:gd name="connsiteY2" fmla="*/ 2074605 h 2326556"/>
              <a:gd name="connsiteX3" fmla="*/ 1951630 w 3875964"/>
              <a:gd name="connsiteY3" fmla="*/ 2156491 h 2326556"/>
              <a:gd name="connsiteX4" fmla="*/ 2565779 w 3875964"/>
              <a:gd name="connsiteY4" fmla="*/ 54736 h 2326556"/>
              <a:gd name="connsiteX5" fmla="*/ 3398292 w 3875964"/>
              <a:gd name="connsiteY5" fmla="*/ 696181 h 2326556"/>
              <a:gd name="connsiteX6" fmla="*/ 3875964 w 3875964"/>
              <a:gd name="connsiteY6" fmla="*/ 1828945 h 2326556"/>
              <a:gd name="connsiteX0" fmla="*/ 0 w 3875964"/>
              <a:gd name="connsiteY0" fmla="*/ 992584 h 2309061"/>
              <a:gd name="connsiteX1" fmla="*/ 928048 w 3875964"/>
              <a:gd name="connsiteY1" fmla="*/ 1292835 h 2309061"/>
              <a:gd name="connsiteX2" fmla="*/ 1323833 w 3875964"/>
              <a:gd name="connsiteY2" fmla="*/ 2057110 h 2309061"/>
              <a:gd name="connsiteX3" fmla="*/ 1951630 w 3875964"/>
              <a:gd name="connsiteY3" fmla="*/ 2138996 h 2309061"/>
              <a:gd name="connsiteX4" fmla="*/ 2565779 w 3875964"/>
              <a:gd name="connsiteY4" fmla="*/ 37241 h 2309061"/>
              <a:gd name="connsiteX5" fmla="*/ 3398292 w 3875964"/>
              <a:gd name="connsiteY5" fmla="*/ 678686 h 2309061"/>
              <a:gd name="connsiteX6" fmla="*/ 3875964 w 3875964"/>
              <a:gd name="connsiteY6" fmla="*/ 1811450 h 2309061"/>
              <a:gd name="connsiteX0" fmla="*/ 0 w 3875964"/>
              <a:gd name="connsiteY0" fmla="*/ 991937 h 2308414"/>
              <a:gd name="connsiteX1" fmla="*/ 928048 w 3875964"/>
              <a:gd name="connsiteY1" fmla="*/ 1292188 h 2308414"/>
              <a:gd name="connsiteX2" fmla="*/ 1323833 w 3875964"/>
              <a:gd name="connsiteY2" fmla="*/ 2056463 h 2308414"/>
              <a:gd name="connsiteX3" fmla="*/ 1951630 w 3875964"/>
              <a:gd name="connsiteY3" fmla="*/ 2138349 h 2308414"/>
              <a:gd name="connsiteX4" fmla="*/ 2565779 w 3875964"/>
              <a:gd name="connsiteY4" fmla="*/ 36594 h 2308414"/>
              <a:gd name="connsiteX5" fmla="*/ 3398292 w 3875964"/>
              <a:gd name="connsiteY5" fmla="*/ 678039 h 2308414"/>
              <a:gd name="connsiteX6" fmla="*/ 3875964 w 3875964"/>
              <a:gd name="connsiteY6" fmla="*/ 1810803 h 2308414"/>
              <a:gd name="connsiteX0" fmla="*/ 0 w 3875964"/>
              <a:gd name="connsiteY0" fmla="*/ 991937 h 2308414"/>
              <a:gd name="connsiteX1" fmla="*/ 928048 w 3875964"/>
              <a:gd name="connsiteY1" fmla="*/ 1292188 h 2308414"/>
              <a:gd name="connsiteX2" fmla="*/ 1323833 w 3875964"/>
              <a:gd name="connsiteY2" fmla="*/ 2056463 h 2308414"/>
              <a:gd name="connsiteX3" fmla="*/ 1951630 w 3875964"/>
              <a:gd name="connsiteY3" fmla="*/ 2138349 h 2308414"/>
              <a:gd name="connsiteX4" fmla="*/ 2565779 w 3875964"/>
              <a:gd name="connsiteY4" fmla="*/ 36594 h 2308414"/>
              <a:gd name="connsiteX5" fmla="*/ 3398292 w 3875964"/>
              <a:gd name="connsiteY5" fmla="*/ 678039 h 2308414"/>
              <a:gd name="connsiteX6" fmla="*/ 3875964 w 3875964"/>
              <a:gd name="connsiteY6" fmla="*/ 1810803 h 2308414"/>
              <a:gd name="connsiteX0" fmla="*/ 0 w 3628314"/>
              <a:gd name="connsiteY0" fmla="*/ 991937 h 2308414"/>
              <a:gd name="connsiteX1" fmla="*/ 928048 w 3628314"/>
              <a:gd name="connsiteY1" fmla="*/ 1292188 h 2308414"/>
              <a:gd name="connsiteX2" fmla="*/ 1323833 w 3628314"/>
              <a:gd name="connsiteY2" fmla="*/ 2056463 h 2308414"/>
              <a:gd name="connsiteX3" fmla="*/ 1951630 w 3628314"/>
              <a:gd name="connsiteY3" fmla="*/ 2138349 h 2308414"/>
              <a:gd name="connsiteX4" fmla="*/ 2565779 w 3628314"/>
              <a:gd name="connsiteY4" fmla="*/ 36594 h 2308414"/>
              <a:gd name="connsiteX5" fmla="*/ 3398292 w 3628314"/>
              <a:gd name="connsiteY5" fmla="*/ 678039 h 2308414"/>
              <a:gd name="connsiteX6" fmla="*/ 3628314 w 3628314"/>
              <a:gd name="connsiteY6" fmla="*/ 1163103 h 2308414"/>
              <a:gd name="connsiteX0" fmla="*/ 0 w 3398292"/>
              <a:gd name="connsiteY0" fmla="*/ 991937 h 2308414"/>
              <a:gd name="connsiteX1" fmla="*/ 928048 w 3398292"/>
              <a:gd name="connsiteY1" fmla="*/ 1292188 h 2308414"/>
              <a:gd name="connsiteX2" fmla="*/ 1323833 w 3398292"/>
              <a:gd name="connsiteY2" fmla="*/ 2056463 h 2308414"/>
              <a:gd name="connsiteX3" fmla="*/ 1951630 w 3398292"/>
              <a:gd name="connsiteY3" fmla="*/ 2138349 h 2308414"/>
              <a:gd name="connsiteX4" fmla="*/ 2565779 w 3398292"/>
              <a:gd name="connsiteY4" fmla="*/ 36594 h 2308414"/>
              <a:gd name="connsiteX5" fmla="*/ 3398292 w 3398292"/>
              <a:gd name="connsiteY5" fmla="*/ 678039 h 2308414"/>
              <a:gd name="connsiteX0" fmla="*/ 0 w 2565779"/>
              <a:gd name="connsiteY0" fmla="*/ 955343 h 2271820"/>
              <a:gd name="connsiteX1" fmla="*/ 928048 w 2565779"/>
              <a:gd name="connsiteY1" fmla="*/ 1255594 h 2271820"/>
              <a:gd name="connsiteX2" fmla="*/ 1323833 w 2565779"/>
              <a:gd name="connsiteY2" fmla="*/ 2019869 h 2271820"/>
              <a:gd name="connsiteX3" fmla="*/ 1951630 w 2565779"/>
              <a:gd name="connsiteY3" fmla="*/ 2101755 h 2271820"/>
              <a:gd name="connsiteX4" fmla="*/ 2565779 w 2565779"/>
              <a:gd name="connsiteY4" fmla="*/ 0 h 2271820"/>
              <a:gd name="connsiteX0" fmla="*/ 0 w 2616579"/>
              <a:gd name="connsiteY0" fmla="*/ 650543 h 1944644"/>
              <a:gd name="connsiteX1" fmla="*/ 928048 w 2616579"/>
              <a:gd name="connsiteY1" fmla="*/ 950794 h 1944644"/>
              <a:gd name="connsiteX2" fmla="*/ 1323833 w 2616579"/>
              <a:gd name="connsiteY2" fmla="*/ 1715069 h 1944644"/>
              <a:gd name="connsiteX3" fmla="*/ 1951630 w 2616579"/>
              <a:gd name="connsiteY3" fmla="*/ 1796955 h 1944644"/>
              <a:gd name="connsiteX4" fmla="*/ 2616579 w 2616579"/>
              <a:gd name="connsiteY4" fmla="*/ 0 h 1944644"/>
              <a:gd name="connsiteX0" fmla="*/ 0 w 2823748"/>
              <a:gd name="connsiteY0" fmla="*/ 679118 h 1975314"/>
              <a:gd name="connsiteX1" fmla="*/ 928048 w 2823748"/>
              <a:gd name="connsiteY1" fmla="*/ 979369 h 1975314"/>
              <a:gd name="connsiteX2" fmla="*/ 1323833 w 2823748"/>
              <a:gd name="connsiteY2" fmla="*/ 1743644 h 1975314"/>
              <a:gd name="connsiteX3" fmla="*/ 1951630 w 2823748"/>
              <a:gd name="connsiteY3" fmla="*/ 1825530 h 1975314"/>
              <a:gd name="connsiteX4" fmla="*/ 2823748 w 2823748"/>
              <a:gd name="connsiteY4" fmla="*/ 0 h 1975314"/>
              <a:gd name="connsiteX0" fmla="*/ 0 w 2823748"/>
              <a:gd name="connsiteY0" fmla="*/ 679118 h 1975314"/>
              <a:gd name="connsiteX1" fmla="*/ 928048 w 2823748"/>
              <a:gd name="connsiteY1" fmla="*/ 979369 h 1975314"/>
              <a:gd name="connsiteX2" fmla="*/ 1323833 w 2823748"/>
              <a:gd name="connsiteY2" fmla="*/ 1743644 h 1975314"/>
              <a:gd name="connsiteX3" fmla="*/ 1951630 w 2823748"/>
              <a:gd name="connsiteY3" fmla="*/ 1825530 h 1975314"/>
              <a:gd name="connsiteX4" fmla="*/ 2823748 w 2823748"/>
              <a:gd name="connsiteY4" fmla="*/ 0 h 1975314"/>
              <a:gd name="connsiteX0" fmla="*/ 0 w 2823748"/>
              <a:gd name="connsiteY0" fmla="*/ 679118 h 1994745"/>
              <a:gd name="connsiteX1" fmla="*/ 928048 w 2823748"/>
              <a:gd name="connsiteY1" fmla="*/ 979369 h 1994745"/>
              <a:gd name="connsiteX2" fmla="*/ 1323833 w 2823748"/>
              <a:gd name="connsiteY2" fmla="*/ 1743644 h 1994745"/>
              <a:gd name="connsiteX3" fmla="*/ 1951630 w 2823748"/>
              <a:gd name="connsiteY3" fmla="*/ 1825530 h 1994745"/>
              <a:gd name="connsiteX4" fmla="*/ 2823748 w 2823748"/>
              <a:gd name="connsiteY4" fmla="*/ 0 h 1994745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1990443"/>
              <a:gd name="connsiteX1" fmla="*/ 928048 w 2823748"/>
              <a:gd name="connsiteY1" fmla="*/ 979369 h 1990443"/>
              <a:gd name="connsiteX2" fmla="*/ 1323833 w 2823748"/>
              <a:gd name="connsiteY2" fmla="*/ 1743644 h 1990443"/>
              <a:gd name="connsiteX3" fmla="*/ 1951630 w 2823748"/>
              <a:gd name="connsiteY3" fmla="*/ 1825530 h 1990443"/>
              <a:gd name="connsiteX4" fmla="*/ 2823748 w 2823748"/>
              <a:gd name="connsiteY4" fmla="*/ 0 h 1990443"/>
              <a:gd name="connsiteX0" fmla="*/ 0 w 2823748"/>
              <a:gd name="connsiteY0" fmla="*/ 679118 h 2002400"/>
              <a:gd name="connsiteX1" fmla="*/ 928048 w 2823748"/>
              <a:gd name="connsiteY1" fmla="*/ 979369 h 2002400"/>
              <a:gd name="connsiteX2" fmla="*/ 1323833 w 2823748"/>
              <a:gd name="connsiteY2" fmla="*/ 1743644 h 2002400"/>
              <a:gd name="connsiteX3" fmla="*/ 1951630 w 2823748"/>
              <a:gd name="connsiteY3" fmla="*/ 1825530 h 2002400"/>
              <a:gd name="connsiteX4" fmla="*/ 2823748 w 2823748"/>
              <a:gd name="connsiteY4" fmla="*/ 0 h 2002400"/>
              <a:gd name="connsiteX0" fmla="*/ 0 w 2823748"/>
              <a:gd name="connsiteY0" fmla="*/ 679118 h 2024789"/>
              <a:gd name="connsiteX1" fmla="*/ 928048 w 2823748"/>
              <a:gd name="connsiteY1" fmla="*/ 979369 h 2024789"/>
              <a:gd name="connsiteX2" fmla="*/ 1323833 w 2823748"/>
              <a:gd name="connsiteY2" fmla="*/ 1743644 h 2024789"/>
              <a:gd name="connsiteX3" fmla="*/ 1951630 w 2823748"/>
              <a:gd name="connsiteY3" fmla="*/ 1825530 h 2024789"/>
              <a:gd name="connsiteX4" fmla="*/ 2823748 w 2823748"/>
              <a:gd name="connsiteY4" fmla="*/ 0 h 20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748" h="2024789">
                <a:moveTo>
                  <a:pt x="0" y="679118"/>
                </a:moveTo>
                <a:cubicBezTo>
                  <a:pt x="401471" y="706413"/>
                  <a:pt x="688523" y="752228"/>
                  <a:pt x="928048" y="979369"/>
                </a:cubicBezTo>
                <a:cubicBezTo>
                  <a:pt x="1167573" y="1206510"/>
                  <a:pt x="1189451" y="1422848"/>
                  <a:pt x="1323833" y="1743644"/>
                </a:cubicBezTo>
                <a:cubicBezTo>
                  <a:pt x="1458215" y="2064440"/>
                  <a:pt x="1690314" y="2136025"/>
                  <a:pt x="1951630" y="1825530"/>
                </a:cubicBezTo>
                <a:cubicBezTo>
                  <a:pt x="2356472" y="1360904"/>
                  <a:pt x="2381121" y="331669"/>
                  <a:pt x="2823748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3992F-5FE0-C1F6-1E95-BCCE00F37959}"/>
              </a:ext>
            </a:extLst>
          </p:cNvPr>
          <p:cNvGrpSpPr/>
          <p:nvPr/>
        </p:nvGrpSpPr>
        <p:grpSpPr>
          <a:xfrm>
            <a:off x="6874976" y="1528330"/>
            <a:ext cx="4754740" cy="3382696"/>
            <a:chOff x="6684476" y="842955"/>
            <a:chExt cx="4347819" cy="453324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D3A0D2-A36C-4D59-B37D-CBBBDECFAE8A}"/>
                </a:ext>
              </a:extLst>
            </p:cNvPr>
            <p:cNvCxnSpPr>
              <a:cxnSpLocks/>
            </p:cNvCxnSpPr>
            <p:nvPr/>
          </p:nvCxnSpPr>
          <p:spPr>
            <a:xfrm>
              <a:off x="6684476" y="842955"/>
              <a:ext cx="0" cy="4530939"/>
            </a:xfrm>
            <a:prstGeom prst="line">
              <a:avLst/>
            </a:prstGeom>
            <a:ln w="38100" cap="sq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F99F27-1A08-CD9E-0826-5DB1B0309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4476" y="5376199"/>
              <a:ext cx="4347819" cy="0"/>
            </a:xfrm>
            <a:prstGeom prst="line">
              <a:avLst/>
            </a:prstGeom>
            <a:ln w="38100" cap="sq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B175814-C2D8-8FFD-F2DE-ADFF4BA23D88}"/>
              </a:ext>
            </a:extLst>
          </p:cNvPr>
          <p:cNvSpPr txBox="1"/>
          <p:nvPr/>
        </p:nvSpPr>
        <p:spPr>
          <a:xfrm>
            <a:off x="6146782" y="3144738"/>
            <a:ext cx="70408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burden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9398DF8F-3DBE-3087-03E0-96DC7A03804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6073140"/>
            <a:ext cx="11274552" cy="365760"/>
          </a:xfrm>
        </p:spPr>
        <p:txBody>
          <a:bodyPr/>
          <a:lstStyle/>
          <a:p>
            <a:r>
              <a:rPr lang="en-US" dirty="0"/>
              <a:t>EGFR, epidermal growth factor receptor.</a:t>
            </a:r>
            <a:br>
              <a:rPr lang="en-US" dirty="0"/>
            </a:br>
            <a:r>
              <a:rPr lang="en-US" dirty="0"/>
              <a:t>1. Chhouri H, et al. </a:t>
            </a:r>
            <a:r>
              <a:rPr lang="en-US" i="1" dirty="0"/>
              <a:t>Cancers (Basel). </a:t>
            </a:r>
            <a:r>
              <a:rPr lang="en-US" dirty="0"/>
              <a:t>202020;44(6):1267-1282; 2. Zhou J, et al. </a:t>
            </a:r>
            <a:r>
              <a:rPr lang="en-US" i="1" dirty="0"/>
              <a:t>J Exp Clin Cancer Res</a:t>
            </a:r>
            <a:r>
              <a:rPr lang="en-US" dirty="0"/>
              <a:t>. 2021;40(1):328; 3. Halder S et al. </a:t>
            </a:r>
            <a:r>
              <a:rPr lang="en-US" i="1" dirty="0"/>
              <a:t>Expert Opin Ther Targets</a:t>
            </a:r>
            <a:r>
              <a:rPr lang="en-US" dirty="0"/>
              <a:t>. 2023;27(4-5):305-324; </a:t>
            </a:r>
            <a:br>
              <a:rPr lang="en-US" dirty="0"/>
            </a:br>
            <a:r>
              <a:rPr lang="en-US" dirty="0"/>
              <a:t>4. London M, Gallo E. </a:t>
            </a:r>
            <a:r>
              <a:rPr lang="en-US" i="1" dirty="0"/>
              <a:t>Cell Biol Int</a:t>
            </a:r>
            <a:r>
              <a:rPr lang="en-US" dirty="0"/>
              <a:t>. 2020;44(6):1267-1282; 5.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Xu MJ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Cancer Metastasis Rev.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2017;36(3):463-473</a:t>
            </a:r>
            <a:r>
              <a:rPr lang="en-US" dirty="0"/>
              <a:t>; 6. Liu B et al. </a:t>
            </a:r>
            <a:r>
              <a:rPr lang="en-US" i="1" dirty="0"/>
              <a:t>Signal Transduct Target Ther</a:t>
            </a:r>
            <a:r>
              <a:rPr lang="en-US" dirty="0"/>
              <a:t>. 2024;9(1):175; </a:t>
            </a:r>
            <a:br>
              <a:rPr lang="en-US" dirty="0"/>
            </a:br>
            <a:r>
              <a:rPr lang="en-US" dirty="0"/>
              <a:t>7. Kobayashi K. </a:t>
            </a:r>
            <a:r>
              <a:rPr lang="en-US" i="1" dirty="0"/>
              <a:t>J Respir</a:t>
            </a:r>
            <a:r>
              <a:rPr lang="en-US" dirty="0"/>
              <a:t>. 2023;3(4):223-236.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2B51C8A-D1D0-63CF-CACF-718038A47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  <p:sp>
        <p:nvSpPr>
          <p:cNvPr id="7" name="Rectangle: Rounded Corners 59">
            <a:extLst>
              <a:ext uri="{FF2B5EF4-FFF2-40B4-BE49-F238E27FC236}">
                <a16:creationId xmlns:a16="http://schemas.microsoft.com/office/drawing/2014/main" id="{DBD82CB3-42E2-88C3-5BDF-69BE547A0A6D}"/>
              </a:ext>
            </a:extLst>
          </p:cNvPr>
          <p:cNvSpPr/>
          <p:nvPr/>
        </p:nvSpPr>
        <p:spPr>
          <a:xfrm>
            <a:off x="453986" y="4174501"/>
            <a:ext cx="5511851" cy="1143000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lvl="0" algn="ctr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Epithelial-to-mesenchymal transition (EMT)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6E8D48AA-6917-EE26-854D-D74F21B611D9}"/>
              </a:ext>
            </a:extLst>
          </p:cNvPr>
          <p:cNvSpPr/>
          <p:nvPr/>
        </p:nvSpPr>
        <p:spPr>
          <a:xfrm>
            <a:off x="453986" y="2805726"/>
            <a:ext cx="5511851" cy="1143000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lvl="0" algn="ctr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Cancer commonly develops resistance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:a16="http://schemas.microsoft.com/office/drawing/2014/main" id="{6DDB77D4-B623-D426-8C3C-30BC6C54D4C6}"/>
              </a:ext>
            </a:extLst>
          </p:cNvPr>
          <p:cNvSpPr/>
          <p:nvPr/>
        </p:nvSpPr>
        <p:spPr>
          <a:xfrm>
            <a:off x="453986" y="1436951"/>
            <a:ext cx="5511851" cy="1143000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Implicated in tumor growth, invasion, and resistance</a:t>
            </a: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27FDBB2C-6C53-99F4-30D5-F6ABB5A69F21}"/>
              </a:ext>
            </a:extLst>
          </p:cNvPr>
          <p:cNvSpPr/>
          <p:nvPr/>
        </p:nvSpPr>
        <p:spPr>
          <a:xfrm>
            <a:off x="441857" y="1431985"/>
            <a:ext cx="5536109" cy="584701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E1029-BEB9-62B5-017F-2561AED6C087}"/>
              </a:ext>
            </a:extLst>
          </p:cNvPr>
          <p:cNvSpPr txBox="1"/>
          <p:nvPr/>
        </p:nvSpPr>
        <p:spPr>
          <a:xfrm>
            <a:off x="456583" y="1567369"/>
            <a:ext cx="55066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EGFR overexpression is common in H&amp;N, CRC, and NSCLC</a:t>
            </a:r>
            <a:r>
              <a:rPr kumimoji="0" lang="en-US" sz="155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3–5</a:t>
            </a: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CB013FDB-405C-1AE0-898F-425541BFFBCA}"/>
              </a:ext>
            </a:extLst>
          </p:cNvPr>
          <p:cNvSpPr/>
          <p:nvPr/>
        </p:nvSpPr>
        <p:spPr>
          <a:xfrm>
            <a:off x="441857" y="2809523"/>
            <a:ext cx="5536109" cy="584701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1">
              <a:lumMod val="7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44BA5-F61F-E103-830D-C2808046B556}"/>
              </a:ext>
            </a:extLst>
          </p:cNvPr>
          <p:cNvSpPr txBox="1"/>
          <p:nvPr/>
        </p:nvSpPr>
        <p:spPr>
          <a:xfrm>
            <a:off x="456583" y="2944907"/>
            <a:ext cx="55066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EGFR-targeted therapies can block receptor signaling</a:t>
            </a:r>
            <a:r>
              <a:rPr kumimoji="0" lang="en-US" sz="155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3–6</a:t>
            </a:r>
          </a:p>
        </p:txBody>
      </p:sp>
      <p:sp>
        <p:nvSpPr>
          <p:cNvPr id="35" name="Round Same Side Corner Rectangle 34">
            <a:extLst>
              <a:ext uri="{FF2B5EF4-FFF2-40B4-BE49-F238E27FC236}">
                <a16:creationId xmlns:a16="http://schemas.microsoft.com/office/drawing/2014/main" id="{B717F4F5-C457-95A5-5D70-C96F1902D68D}"/>
              </a:ext>
            </a:extLst>
          </p:cNvPr>
          <p:cNvSpPr/>
          <p:nvPr/>
        </p:nvSpPr>
        <p:spPr>
          <a:xfrm>
            <a:off x="441857" y="4175186"/>
            <a:ext cx="5536109" cy="584701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2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EF2BFA-40CF-4EFA-73B8-B4CC9B5AF0A1}"/>
              </a:ext>
            </a:extLst>
          </p:cNvPr>
          <p:cNvSpPr txBox="1"/>
          <p:nvPr/>
        </p:nvSpPr>
        <p:spPr>
          <a:xfrm>
            <a:off x="456583" y="4310570"/>
            <a:ext cx="55066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Resistance occurs through multiple mechanisms</a:t>
            </a:r>
            <a:r>
              <a:rPr kumimoji="0" lang="en-US" sz="155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1,2,7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CDAF3-BE3A-C6DF-D70E-FDC1B46D2EC5}"/>
              </a:ext>
            </a:extLst>
          </p:cNvPr>
          <p:cNvSpPr txBox="1"/>
          <p:nvPr/>
        </p:nvSpPr>
        <p:spPr>
          <a:xfrm>
            <a:off x="6759365" y="5237031"/>
            <a:ext cx="514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The figure is hypothetical and does not reflect data from a specific clinical study</a:t>
            </a:r>
          </a:p>
        </p:txBody>
      </p:sp>
    </p:spTree>
    <p:extLst>
      <p:ext uri="{BB962C8B-B14F-4D97-AF65-F5344CB8AC3E}">
        <p14:creationId xmlns:p14="http://schemas.microsoft.com/office/powerpoint/2010/main" val="91047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BC81A-7A7D-9610-5603-AA9EB40D7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C57239-84F2-1670-D804-AD9AB4BC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Epithelial-to-Mesenchymal Transition (EMT) Is an Established Resistance Mechanism to EGFR-targeted Therapy</a:t>
            </a:r>
            <a:r>
              <a:rPr lang="en-US" baseline="30000" dirty="0"/>
              <a:t>1,2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F36334-019D-6F22-4082-1A393E162384}"/>
              </a:ext>
            </a:extLst>
          </p:cNvPr>
          <p:cNvGrpSpPr/>
          <p:nvPr/>
        </p:nvGrpSpPr>
        <p:grpSpPr>
          <a:xfrm>
            <a:off x="1122126" y="1333276"/>
            <a:ext cx="3000140" cy="4520997"/>
            <a:chOff x="1122126" y="1329956"/>
            <a:chExt cx="3000140" cy="3450426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457A9D-B9F9-76FA-4711-FD6C5278116F}"/>
                </a:ext>
              </a:extLst>
            </p:cNvPr>
            <p:cNvSpPr/>
            <p:nvPr/>
          </p:nvSpPr>
          <p:spPr>
            <a:xfrm>
              <a:off x="1122126" y="1329956"/>
              <a:ext cx="3000139" cy="3447317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BBFB60EA-F460-69D6-A792-7D1DB50410D9}"/>
                </a:ext>
              </a:extLst>
            </p:cNvPr>
            <p:cNvSpPr/>
            <p:nvPr/>
          </p:nvSpPr>
          <p:spPr>
            <a:xfrm rot="10800000">
              <a:off x="1122127" y="3528571"/>
              <a:ext cx="3000139" cy="1251811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AE04AC-A3EC-E329-0FBC-0B79A59419E7}"/>
              </a:ext>
            </a:extLst>
          </p:cNvPr>
          <p:cNvGrpSpPr/>
          <p:nvPr/>
        </p:nvGrpSpPr>
        <p:grpSpPr>
          <a:xfrm>
            <a:off x="8057882" y="1342093"/>
            <a:ext cx="3000141" cy="4464620"/>
            <a:chOff x="8057882" y="1656013"/>
            <a:chExt cx="3000141" cy="3407399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E20BAB2-B057-AED3-A1F7-D2C046706D50}"/>
                </a:ext>
              </a:extLst>
            </p:cNvPr>
            <p:cNvSpPr/>
            <p:nvPr/>
          </p:nvSpPr>
          <p:spPr>
            <a:xfrm>
              <a:off x="8057884" y="1656013"/>
              <a:ext cx="3000139" cy="3407399"/>
            </a:xfrm>
            <a:prstGeom prst="roundRect">
              <a:avLst>
                <a:gd name="adj" fmla="val 6294"/>
              </a:avLst>
            </a:prstGeom>
            <a:solidFill>
              <a:schemeClr val="accent2"/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 Same Side Corner Rectangle 42">
              <a:extLst>
                <a:ext uri="{FF2B5EF4-FFF2-40B4-BE49-F238E27FC236}">
                  <a16:creationId xmlns:a16="http://schemas.microsoft.com/office/drawing/2014/main" id="{87A1DDFC-D4FB-C492-BEFE-CD3F50845C95}"/>
                </a:ext>
              </a:extLst>
            </p:cNvPr>
            <p:cNvSpPr/>
            <p:nvPr/>
          </p:nvSpPr>
          <p:spPr>
            <a:xfrm rot="10800000">
              <a:off x="8057882" y="3811600"/>
              <a:ext cx="3000139" cy="1251811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02941E-B0CD-4A8D-70F3-AF79995604E8}"/>
              </a:ext>
            </a:extLst>
          </p:cNvPr>
          <p:cNvGrpSpPr/>
          <p:nvPr/>
        </p:nvGrpSpPr>
        <p:grpSpPr>
          <a:xfrm>
            <a:off x="4595929" y="1342093"/>
            <a:ext cx="3000141" cy="4464620"/>
            <a:chOff x="8057882" y="1656013"/>
            <a:chExt cx="3000141" cy="3407399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F5539332-5AE6-FEA0-B9D4-FC8CC06C260D}"/>
                </a:ext>
              </a:extLst>
            </p:cNvPr>
            <p:cNvSpPr/>
            <p:nvPr/>
          </p:nvSpPr>
          <p:spPr>
            <a:xfrm>
              <a:off x="8057884" y="1656013"/>
              <a:ext cx="3000139" cy="3407399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75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 Same Side Corner Rectangle 45">
              <a:extLst>
                <a:ext uri="{FF2B5EF4-FFF2-40B4-BE49-F238E27FC236}">
                  <a16:creationId xmlns:a16="http://schemas.microsoft.com/office/drawing/2014/main" id="{557EDF61-73E4-C532-32DE-1B7D9C04168D}"/>
                </a:ext>
              </a:extLst>
            </p:cNvPr>
            <p:cNvSpPr/>
            <p:nvPr/>
          </p:nvSpPr>
          <p:spPr>
            <a:xfrm rot="10800000">
              <a:off x="8057882" y="3811600"/>
              <a:ext cx="3000139" cy="1251811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17839FC-B52E-6709-1A52-6B948D87BD68}"/>
              </a:ext>
            </a:extLst>
          </p:cNvPr>
          <p:cNvSpPr txBox="1"/>
          <p:nvPr/>
        </p:nvSpPr>
        <p:spPr>
          <a:xfrm>
            <a:off x="1133977" y="4892032"/>
            <a:ext cx="2988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400" b="0" dirty="0">
                <a:solidFill>
                  <a:schemeClr val="accent1"/>
                </a:solidFill>
              </a:rPr>
              <a:t>Mutations interfere with</a:t>
            </a:r>
            <a:br>
              <a:rPr lang="en-US" sz="1400" b="0" dirty="0">
                <a:solidFill>
                  <a:schemeClr val="accent1"/>
                </a:solidFill>
              </a:rPr>
            </a:br>
            <a:r>
              <a:rPr lang="en-US" sz="1400" b="0" dirty="0">
                <a:solidFill>
                  <a:schemeClr val="accent1"/>
                </a:solidFill>
              </a:rPr>
              <a:t>treatment binding site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910CFB-A4E8-90A8-06FE-AE085A8E3AB6}"/>
              </a:ext>
            </a:extLst>
          </p:cNvPr>
          <p:cNvSpPr txBox="1"/>
          <p:nvPr/>
        </p:nvSpPr>
        <p:spPr>
          <a:xfrm>
            <a:off x="4684776" y="4892032"/>
            <a:ext cx="282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accent1"/>
                </a:solidFill>
              </a:rPr>
              <a:t>Activation of signaling pathways that bypass EGFR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CBF607-4AA3-999D-71C1-17C382C8E47B}"/>
              </a:ext>
            </a:extLst>
          </p:cNvPr>
          <p:cNvSpPr txBox="1"/>
          <p:nvPr/>
        </p:nvSpPr>
        <p:spPr>
          <a:xfrm>
            <a:off x="8057882" y="4892032"/>
            <a:ext cx="3000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</a:rPr>
              <a:t>Transition to another cell lineage (epithelial 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</a:rPr>
              <a:t>mesenchymal)</a:t>
            </a:r>
            <a:r>
              <a:rPr lang="en-US" sz="1400" b="0" baseline="30000" dirty="0">
                <a:solidFill>
                  <a:schemeClr val="accent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A84CA77-27D4-FA13-A129-0AC2C8A3590F}"/>
              </a:ext>
            </a:extLst>
          </p:cNvPr>
          <p:cNvSpPr/>
          <p:nvPr/>
        </p:nvSpPr>
        <p:spPr>
          <a:xfrm>
            <a:off x="8057430" y="4410144"/>
            <a:ext cx="3012444" cy="5232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Transition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84494FC-76F1-19A1-4309-9CE079E0D6AF}"/>
              </a:ext>
            </a:extLst>
          </p:cNvPr>
          <p:cNvSpPr/>
          <p:nvPr/>
        </p:nvSpPr>
        <p:spPr>
          <a:xfrm>
            <a:off x="1133977" y="4410144"/>
            <a:ext cx="2961914" cy="5232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Mutations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C480500-545A-F43F-29C6-C5D056B61F3A}"/>
              </a:ext>
            </a:extLst>
          </p:cNvPr>
          <p:cNvSpPr/>
          <p:nvPr/>
        </p:nvSpPr>
        <p:spPr>
          <a:xfrm>
            <a:off x="4613746" y="4410144"/>
            <a:ext cx="2981870" cy="5232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 Mutations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74803A-8B06-1587-B5B2-461F4CD798DA}"/>
              </a:ext>
            </a:extLst>
          </p:cNvPr>
          <p:cNvGrpSpPr/>
          <p:nvPr/>
        </p:nvGrpSpPr>
        <p:grpSpPr>
          <a:xfrm>
            <a:off x="1122126" y="2318979"/>
            <a:ext cx="3000139" cy="1189584"/>
            <a:chOff x="1110275" y="2310960"/>
            <a:chExt cx="3023839" cy="1198981"/>
          </a:xfrm>
        </p:grpSpPr>
        <p:pic>
          <p:nvPicPr>
            <p:cNvPr id="56" name="Picture 55" descr="A blue and white line&#10;&#10;AI-generated content may be incorrect.">
              <a:extLst>
                <a:ext uri="{FF2B5EF4-FFF2-40B4-BE49-F238E27FC236}">
                  <a16:creationId xmlns:a16="http://schemas.microsoft.com/office/drawing/2014/main" id="{E8F9297B-ED77-5249-02DC-CC180C3AA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r="13362"/>
            <a:stretch>
              <a:fillRect/>
            </a:stretch>
          </p:blipFill>
          <p:spPr>
            <a:xfrm>
              <a:off x="1110275" y="2476312"/>
              <a:ext cx="3023839" cy="776025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8AC4DAF-C67C-28A0-595C-3A94D67105DC}"/>
                </a:ext>
              </a:extLst>
            </p:cNvPr>
            <p:cNvGrpSpPr/>
            <p:nvPr/>
          </p:nvGrpSpPr>
          <p:grpSpPr>
            <a:xfrm>
              <a:off x="2408297" y="2310960"/>
              <a:ext cx="408744" cy="1198981"/>
              <a:chOff x="2408297" y="2310960"/>
              <a:chExt cx="408744" cy="119898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6585520-5A53-2115-BD4A-7AF612B0B603}"/>
                  </a:ext>
                </a:extLst>
              </p:cNvPr>
              <p:cNvSpPr/>
              <p:nvPr/>
            </p:nvSpPr>
            <p:spPr>
              <a:xfrm>
                <a:off x="2517535" y="2649331"/>
                <a:ext cx="205676" cy="4642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73DECE4-9AE6-428A-7008-0410D77FF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65704">
                <a:off x="2408297" y="2310960"/>
                <a:ext cx="408744" cy="1198981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4DE5E67-144F-F609-23F8-443CD4612AD1}"/>
              </a:ext>
            </a:extLst>
          </p:cNvPr>
          <p:cNvSpPr txBox="1"/>
          <p:nvPr/>
        </p:nvSpPr>
        <p:spPr>
          <a:xfrm>
            <a:off x="1403067" y="1863598"/>
            <a:ext cx="1115289" cy="2466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Mutated EGFR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0FB145DD-73BE-DE8D-8D10-BF1E0151408F}"/>
              </a:ext>
            </a:extLst>
          </p:cNvPr>
          <p:cNvCxnSpPr>
            <a:cxnSpLocks/>
            <a:stCxn id="63" idx="3"/>
            <a:endCxn id="59" idx="0"/>
          </p:cNvCxnSpPr>
          <p:nvPr/>
        </p:nvCxnSpPr>
        <p:spPr>
          <a:xfrm>
            <a:off x="2518356" y="1986944"/>
            <a:ext cx="231962" cy="319419"/>
          </a:xfrm>
          <a:prstGeom prst="bentConnector2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713B81-F025-DE7D-2DBF-FA5463B7C5D1}"/>
              </a:ext>
            </a:extLst>
          </p:cNvPr>
          <p:cNvGrpSpPr/>
          <p:nvPr/>
        </p:nvGrpSpPr>
        <p:grpSpPr>
          <a:xfrm>
            <a:off x="4596846" y="1714240"/>
            <a:ext cx="3000139" cy="1202635"/>
            <a:chOff x="1110275" y="2304385"/>
            <a:chExt cx="3023839" cy="1212135"/>
          </a:xfrm>
        </p:grpSpPr>
        <p:pic>
          <p:nvPicPr>
            <p:cNvPr id="69" name="Picture 68" descr="A blue and white line&#10;&#10;AI-generated content may be incorrect.">
              <a:extLst>
                <a:ext uri="{FF2B5EF4-FFF2-40B4-BE49-F238E27FC236}">
                  <a16:creationId xmlns:a16="http://schemas.microsoft.com/office/drawing/2014/main" id="{73DBE846-8E73-3260-A8A6-E8392D92B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r="13362"/>
            <a:stretch>
              <a:fillRect/>
            </a:stretch>
          </p:blipFill>
          <p:spPr>
            <a:xfrm>
              <a:off x="1110275" y="2476313"/>
              <a:ext cx="3023839" cy="776025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32E0FB4-4C08-AF2C-7282-1F4047E51D5E}"/>
                </a:ext>
              </a:extLst>
            </p:cNvPr>
            <p:cNvGrpSpPr/>
            <p:nvPr/>
          </p:nvGrpSpPr>
          <p:grpSpPr>
            <a:xfrm>
              <a:off x="2410928" y="2304385"/>
              <a:ext cx="408744" cy="1212135"/>
              <a:chOff x="2410928" y="2304385"/>
              <a:chExt cx="408744" cy="1212135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BF8ABE-4A92-D886-B020-5B62AABF1826}"/>
                  </a:ext>
                </a:extLst>
              </p:cNvPr>
              <p:cNvSpPr/>
              <p:nvPr/>
            </p:nvSpPr>
            <p:spPr>
              <a:xfrm>
                <a:off x="2517535" y="2649331"/>
                <a:ext cx="205676" cy="4642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0684C84-D0F4-9D9E-E78F-0CC4591DF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65704">
                <a:off x="2410928" y="2304385"/>
                <a:ext cx="408744" cy="1212135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150EA76-264E-1CED-820B-15F75BB0914F}"/>
              </a:ext>
            </a:extLst>
          </p:cNvPr>
          <p:cNvGrpSpPr/>
          <p:nvPr/>
        </p:nvGrpSpPr>
        <p:grpSpPr>
          <a:xfrm>
            <a:off x="5062471" y="2913771"/>
            <a:ext cx="747946" cy="887389"/>
            <a:chOff x="4757679" y="3790577"/>
            <a:chExt cx="928052" cy="1101074"/>
          </a:xfrm>
        </p:grpSpPr>
        <p:sp>
          <p:nvSpPr>
            <p:cNvPr id="74" name="Arrow: Chevron 338">
              <a:extLst>
                <a:ext uri="{FF2B5EF4-FFF2-40B4-BE49-F238E27FC236}">
                  <a16:creationId xmlns:a16="http://schemas.microsoft.com/office/drawing/2014/main" id="{DF6E56A1-E538-797D-D0AF-9987253A96B0}"/>
                </a:ext>
              </a:extLst>
            </p:cNvPr>
            <p:cNvSpPr/>
            <p:nvPr/>
          </p:nvSpPr>
          <p:spPr>
            <a:xfrm rot="5400000" flipV="1">
              <a:off x="4849189" y="4153281"/>
              <a:ext cx="775996" cy="700744"/>
            </a:xfrm>
            <a:prstGeom prst="homePlate">
              <a:avLst>
                <a:gd name="adj" fmla="val 27107"/>
              </a:avLst>
            </a:prstGeom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EBD85CF-B6B9-77A1-57BB-40430A3B93C0}"/>
                </a:ext>
              </a:extLst>
            </p:cNvPr>
            <p:cNvSpPr/>
            <p:nvPr/>
          </p:nvSpPr>
          <p:spPr>
            <a:xfrm>
              <a:off x="4757679" y="3790577"/>
              <a:ext cx="928052" cy="59954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>
                  <a:solidFill>
                    <a:schemeClr val="accent1"/>
                  </a:solidFill>
                </a:rPr>
                <a:t>Ras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1B21FC-DA51-CB70-9A40-326475462227}"/>
              </a:ext>
            </a:extLst>
          </p:cNvPr>
          <p:cNvGrpSpPr/>
          <p:nvPr/>
        </p:nvGrpSpPr>
        <p:grpSpPr>
          <a:xfrm>
            <a:off x="6311222" y="3080558"/>
            <a:ext cx="747946" cy="887389"/>
            <a:chOff x="4757679" y="3790577"/>
            <a:chExt cx="928052" cy="1101074"/>
          </a:xfrm>
        </p:grpSpPr>
        <p:sp>
          <p:nvSpPr>
            <p:cNvPr id="77" name="Arrow: Chevron 338">
              <a:extLst>
                <a:ext uri="{FF2B5EF4-FFF2-40B4-BE49-F238E27FC236}">
                  <a16:creationId xmlns:a16="http://schemas.microsoft.com/office/drawing/2014/main" id="{591D0272-EFFD-F4BE-41DF-EBDEE48A738E}"/>
                </a:ext>
              </a:extLst>
            </p:cNvPr>
            <p:cNvSpPr/>
            <p:nvPr/>
          </p:nvSpPr>
          <p:spPr>
            <a:xfrm rot="5400000" flipV="1">
              <a:off x="4849189" y="4153281"/>
              <a:ext cx="775996" cy="700744"/>
            </a:xfrm>
            <a:prstGeom prst="homePlate">
              <a:avLst>
                <a:gd name="adj" fmla="val 27107"/>
              </a:avLst>
            </a:prstGeom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5C3000A-E4B5-5207-E54F-77D28736E88C}"/>
                </a:ext>
              </a:extLst>
            </p:cNvPr>
            <p:cNvSpPr/>
            <p:nvPr/>
          </p:nvSpPr>
          <p:spPr>
            <a:xfrm>
              <a:off x="4757679" y="3790577"/>
              <a:ext cx="928052" cy="59954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>
                  <a:solidFill>
                    <a:schemeClr val="accent1"/>
                  </a:solidFill>
                </a:rPr>
                <a:t>PI3K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80" name="Content Placeholder 79">
            <a:extLst>
              <a:ext uri="{FF2B5EF4-FFF2-40B4-BE49-F238E27FC236}">
                <a16:creationId xmlns:a16="http://schemas.microsoft.com/office/drawing/2014/main" id="{ACF9C54A-7CC1-CCC8-09A2-AC18CBB1000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7" y="2263156"/>
            <a:ext cx="2309228" cy="1127764"/>
          </a:xfrm>
          <a:effectLst>
            <a:outerShdw blurRad="444500" algn="ctr" rotWithShape="0">
              <a:schemeClr val="accent6">
                <a:alpha val="50167"/>
              </a:schemeClr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401FE9-4BB4-B231-457D-A35C87914F19}"/>
              </a:ext>
            </a:extLst>
          </p:cNvPr>
          <p:cNvSpPr txBox="1">
            <a:spLocks/>
          </p:cNvSpPr>
          <p:nvPr/>
        </p:nvSpPr>
        <p:spPr>
          <a:xfrm>
            <a:off x="457074" y="6073140"/>
            <a:ext cx="11274552" cy="3657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14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Calibri" panose="020F050202020403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baseline="30000" dirty="0"/>
              <a:t>a</a:t>
            </a:r>
            <a:r>
              <a:rPr lang="en-US" dirty="0"/>
              <a:t>EMT is the process by which cells lose their epithelial characteristics (eg, cell-to-cell-adhesion) and acquire mesenchymal traits (eg, motility).</a:t>
            </a:r>
            <a:r>
              <a:rPr lang="en-US" baseline="30000" dirty="0"/>
              <a:t>3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dirty="0"/>
              <a:t>1. Chhouri H et al. </a:t>
            </a:r>
            <a:r>
              <a:rPr lang="en-US" i="1" dirty="0"/>
              <a:t>Cancers (Basel)</a:t>
            </a:r>
            <a:r>
              <a:rPr lang="en-US" dirty="0"/>
              <a:t>. 2023;15(2):504; 2. Zhou J et al. </a:t>
            </a:r>
            <a:r>
              <a:rPr lang="en-US" i="1" dirty="0"/>
              <a:t>J Exp Clin Cancer Res</a:t>
            </a:r>
            <a:r>
              <a:rPr lang="en-US" dirty="0"/>
              <a:t>. 2021;40(1):328; 3. Hanahan D. </a:t>
            </a:r>
            <a:r>
              <a:rPr lang="en-US" i="1" dirty="0"/>
              <a:t>Cancer Discov</a:t>
            </a:r>
            <a:r>
              <a:rPr lang="en-US" dirty="0"/>
              <a:t>. 2022;12(1):31-46.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456D83B4-F60C-BF4C-9A09-870A96F2E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5978" y="6531391"/>
            <a:ext cx="4682964" cy="24622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Visit </a:t>
            </a: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CancersWildCard.com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to download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5160470"/>
      </p:ext>
    </p:extLst>
  </p:cSld>
  <p:clrMapOvr>
    <a:masterClrMapping/>
  </p:clrMapOvr>
</p:sld>
</file>

<file path=ppt/theme/theme1.xml><?xml version="1.0" encoding="utf-8"?>
<a:theme xmlns:a="http://schemas.openxmlformats.org/drawingml/2006/main" name="Merus LGR5 DSE- OPT2">
  <a:themeElements>
    <a:clrScheme name="Custom 27">
      <a:dk1>
        <a:srgbClr val="000000"/>
      </a:dk1>
      <a:lt1>
        <a:srgbClr val="FFFFFF"/>
      </a:lt1>
      <a:dk2>
        <a:srgbClr val="E30010"/>
      </a:dk2>
      <a:lt2>
        <a:srgbClr val="E6453A"/>
      </a:lt2>
      <a:accent1>
        <a:srgbClr val="A22218"/>
      </a:accent1>
      <a:accent2>
        <a:srgbClr val="3B5791"/>
      </a:accent2>
      <a:accent3>
        <a:srgbClr val="FFC30C"/>
      </a:accent3>
      <a:accent4>
        <a:srgbClr val="2A2A2A"/>
      </a:accent4>
      <a:accent5>
        <a:srgbClr val="6C7B83"/>
      </a:accent5>
      <a:accent6>
        <a:srgbClr val="220C0D"/>
      </a:accent6>
      <a:hlink>
        <a:srgbClr val="3B5791"/>
      </a:hlink>
      <a:folHlink>
        <a:srgbClr val="3B5791"/>
      </a:folHlink>
    </a:clrScheme>
    <a:fontScheme name="Mersus LGR5 DSE">
      <a:majorFont>
        <a:latin typeface="Georgia"/>
        <a:ea typeface=""/>
        <a:cs typeface=""/>
      </a:majorFont>
      <a:minorFont>
        <a:latin typeface="A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5000"/>
          </a:lnSpc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rus slide deck blank" id="{39EB20F5-0332-9B4C-B79C-142DD574CBA0}" vid="{CAD48EAB-2ED5-B446-93C3-38770309E3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12589</TotalTime>
  <Words>7058</Words>
  <Application>Microsoft Office PowerPoint</Application>
  <PresentationFormat>Widescreen</PresentationFormat>
  <Paragraphs>611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Arial Black</vt:lpstr>
      <vt:lpstr>Ariel</vt:lpstr>
      <vt:lpstr>Calibri</vt:lpstr>
      <vt:lpstr>Times New Roman</vt:lpstr>
      <vt:lpstr>Wingdings</vt:lpstr>
      <vt:lpstr>Merus LGR5 DSE- OPT2</vt:lpstr>
      <vt:lpstr>PowerPoint Presentation</vt:lpstr>
      <vt:lpstr>The Presentation Contains Three (3) Distinct Chapters</vt:lpstr>
      <vt:lpstr>Chapter 1  The Battle Against  Epithelial Cancers</vt:lpstr>
      <vt:lpstr>Epithelial Cancers (Carcinomas) Arise From Cells That Line the Surfaces and Organs of the Body1–4</vt:lpstr>
      <vt:lpstr>H&amp;N, CRC, and Lung Cancers Are Common in the US and  Claim the Lives of Thousands of People Every Year1</vt:lpstr>
      <vt:lpstr>Several Cancer Hallmarks Contribute to the Pathogenesis of Epithelial-Derived Cancers1–5</vt:lpstr>
      <vt:lpstr>Plasticity and Cellular Reprogramming Give Cancer Enhanced Capabilities1,2</vt:lpstr>
      <vt:lpstr>An Example of Cancer Cell Plasticity Is Treatment Resistance to EGFR-targeted Therapy1,2</vt:lpstr>
      <vt:lpstr>Epithelial-to-Mesenchymal Transition (EMT) Is an Established Resistance Mechanism to EGFR-targeted Therapy1,2</vt:lpstr>
      <vt:lpstr>The Battle Against Epithelial Cancers</vt:lpstr>
      <vt:lpstr>Chapter 2  Pathogenic Plasticity</vt:lpstr>
      <vt:lpstr>Cell Plasticity Drives Epithelial Cancer Progression by Orchestrating the Action of Other Hallmarks1</vt:lpstr>
      <vt:lpstr>Cancer Cells With Plasticity Are a Small Sub-population  That Can Initiate Tumors and Drive Metastasis1–6</vt:lpstr>
      <vt:lpstr>In Epithelial Tissue, Cells With Plasticity Express LGR51–3</vt:lpstr>
      <vt:lpstr>LGR5 Is an Epithelial Stem Cell Receptor Involved in  Signaling and Proliferation1,2</vt:lpstr>
      <vt:lpstr>Cancer Cells That Express LGR5 Acquire Plasticity,  Enabling Tumor Initiation1,2</vt:lpstr>
      <vt:lpstr>Overexpression of LGR5 Occurs Across Carcinomas and  Has Been Associated With Poor Outcomes1–8</vt:lpstr>
      <vt:lpstr>LGR5 Enables the Activity of Cancer Cells by Accelerating  Wnt/β-catenin Signaling1–4,a</vt:lpstr>
      <vt:lpstr>Wnt/β-catenin Signaling Is a Driver of EMT, Which Enables Cancer Cells to Leave the Primary Tumor Site and Metastasize in Other Organs1–3</vt:lpstr>
      <vt:lpstr>Once Cancer Cells Reach a New Environment, They Generate Metastatic Tumors by Restoring Epithelial Characteristics1,2</vt:lpstr>
      <vt:lpstr>Pathogenic Plasticity</vt:lpstr>
      <vt:lpstr>Chapter 3  LGR5, the  Moving Target</vt:lpstr>
      <vt:lpstr>Preclinical Data Show Increased Expression of LGR5 in Response to EGFR-targeted Therapies1–4</vt:lpstr>
      <vt:lpstr>LGR5 Is a Dynamic Regulator of Cancer Cell Plasticity1–4</vt:lpstr>
      <vt:lpstr>Reactivation of LGR5 Is Necessary for Metastatic Outgrowth1,2</vt:lpstr>
      <vt:lpstr>LGR5, the Moving Target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Ashfield</dc:creator>
  <cp:keywords/>
  <dc:description/>
  <cp:lastModifiedBy>Ashfield</cp:lastModifiedBy>
  <cp:revision>313</cp:revision>
  <cp:lastPrinted>2025-10-17T17:30:50Z</cp:lastPrinted>
  <dcterms:created xsi:type="dcterms:W3CDTF">2025-05-13T17:46:42Z</dcterms:created>
  <dcterms:modified xsi:type="dcterms:W3CDTF">2026-01-08T15:21:47Z</dcterms:modified>
  <cp:category/>
</cp:coreProperties>
</file>